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330" r:id="rId4"/>
    <p:sldId id="329" r:id="rId5"/>
    <p:sldId id="300" r:id="rId6"/>
    <p:sldId id="303" r:id="rId7"/>
    <p:sldId id="302" r:id="rId8"/>
    <p:sldId id="301" r:id="rId9"/>
    <p:sldId id="305" r:id="rId10"/>
    <p:sldId id="307" r:id="rId11"/>
    <p:sldId id="308" r:id="rId12"/>
    <p:sldId id="304" r:id="rId13"/>
    <p:sldId id="309" r:id="rId14"/>
    <p:sldId id="327" r:id="rId15"/>
    <p:sldId id="310" r:id="rId16"/>
    <p:sldId id="311" r:id="rId17"/>
    <p:sldId id="313" r:id="rId18"/>
    <p:sldId id="320" r:id="rId19"/>
    <p:sldId id="319" r:id="rId20"/>
    <p:sldId id="318" r:id="rId21"/>
    <p:sldId id="317" r:id="rId22"/>
    <p:sldId id="316" r:id="rId23"/>
    <p:sldId id="331" r:id="rId24"/>
    <p:sldId id="332" r:id="rId25"/>
    <p:sldId id="333" r:id="rId26"/>
    <p:sldId id="315" r:id="rId27"/>
    <p:sldId id="328" r:id="rId28"/>
    <p:sldId id="314" r:id="rId29"/>
    <p:sldId id="325" r:id="rId30"/>
    <p:sldId id="324" r:id="rId31"/>
    <p:sldId id="323" r:id="rId32"/>
    <p:sldId id="322" r:id="rId33"/>
    <p:sldId id="321" r:id="rId34"/>
    <p:sldId id="326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A5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13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924D-C2B7-43FA-BDCD-B0B3FBD1FDC8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142D-FD11-4FE5-AD41-B1E067D74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98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142D-FD11-4FE5-AD41-B1E067D740F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142D-FD11-4FE5-AD41-B1E067D740F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84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142D-FD11-4FE5-AD41-B1E067D740F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63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 rot="10800000">
            <a:off x="0" y="0"/>
            <a:ext cx="9324585" cy="91605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A3C4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44856" y="185111"/>
            <a:ext cx="3682221" cy="610980"/>
          </a:xfrm>
        </p:spPr>
        <p:txBody>
          <a:bodyPr>
            <a:noAutofit/>
          </a:bodyPr>
          <a:lstStyle>
            <a:lvl1pPr algn="l">
              <a:defRPr sz="4000" baseline="0">
                <a:latin typeface="Broadway" panose="04040905080B02020502" pitchFamily="82" charset="0"/>
              </a:defRPr>
            </a:lvl1pPr>
          </a:lstStyle>
          <a:p>
            <a:r>
              <a:rPr lang="en-US" altLang="zh-CN" dirty="0" smtClean="0"/>
              <a:t>Editor Title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91784" y="-1"/>
            <a:ext cx="1356481" cy="135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784" y="31501"/>
            <a:ext cx="1321484" cy="13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0"/>
          <p:cNvGrpSpPr>
            <a:grpSpLocks/>
          </p:cNvGrpSpPr>
          <p:nvPr userDrawn="1"/>
        </p:nvGrpSpPr>
        <p:grpSpPr bwMode="auto">
          <a:xfrm>
            <a:off x="288375" y="153724"/>
            <a:ext cx="1096105" cy="1098757"/>
            <a:chOff x="-880" y="1122"/>
            <a:chExt cx="1760" cy="1766"/>
          </a:xfrm>
        </p:grpSpPr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 rot="-2711895">
              <a:off x="-551" y="1387"/>
              <a:ext cx="1134" cy="11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6000" contrast="30000"/>
            </a:blip>
            <a:srcRect/>
            <a:stretch>
              <a:fillRect/>
            </a:stretch>
          </p:blipFill>
          <p:spPr bwMode="auto">
            <a:xfrm>
              <a:off x="-880" y="1122"/>
              <a:ext cx="1760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3488" y="545340"/>
            <a:ext cx="896144" cy="3348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NO.1</a:t>
            </a:r>
            <a:endParaRPr lang="zh-CN" altLang="en-US" dirty="0"/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658416" cy="365125"/>
          </a:xfrm>
        </p:spPr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17" name="Picture 33"/>
          <p:cNvPicPr>
            <a:picLocks noChangeAspect="1" noChangeArrowheads="1"/>
          </p:cNvPicPr>
          <p:nvPr/>
        </p:nvPicPr>
        <p:blipFill>
          <a:blip r:embed="rId5" cstate="print"/>
          <a:srcRect l="82329" b="89954"/>
          <a:stretch>
            <a:fillRect/>
          </a:stretch>
        </p:blipFill>
        <p:spPr bwMode="auto">
          <a:xfrm>
            <a:off x="7452948" y="359719"/>
            <a:ext cx="1726049" cy="5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8"/>
          <p:cNvSpPr txBox="1"/>
          <p:nvPr userDrawn="1"/>
        </p:nvSpPr>
        <p:spPr>
          <a:xfrm>
            <a:off x="7269313" y="238944"/>
            <a:ext cx="146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大数据</a:t>
            </a:r>
            <a:r>
              <a:rPr lang="zh-CN" altLang="en-US" sz="9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联合研究院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024428" y="6581001"/>
            <a:ext cx="3119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200" dirty="0" smtClean="0"/>
              <a:t>http://</a:t>
            </a:r>
            <a:r>
              <a:rPr lang="en-US" altLang="zh-CN" sz="1200" dirty="0" err="1" smtClean="0"/>
              <a:t>staff.ustc.edu.cn</a:t>
            </a:r>
            <a:r>
              <a:rPr lang="en-US" altLang="zh-CN" sz="1200" dirty="0" smtClean="0"/>
              <a:t>/~</a:t>
            </a:r>
            <a:r>
              <a:rPr lang="en-US" altLang="zh-CN" sz="1200" dirty="0" err="1" smtClean="0"/>
              <a:t>wenzheng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index.html</a:t>
            </a:r>
            <a:endParaRPr lang="en-US" altLang="zh-CN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658416" cy="365125"/>
          </a:xfrm>
        </p:spPr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r>
              <a:rPr lang="en-US" altLang="zh-CN" dirty="0" smtClean="0"/>
              <a:t>/12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9B%BE%E5%BD%A2%E7%94%A8%E6%88%B7%E7%95%8C%E9%9D%A2/3352324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baike.baidu.com/item/%E8%8B%B9%E6%9E%9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s://baike.baidu.com/item/PC/107" TargetMode="External"/><Relationship Id="rId4" Type="http://schemas.openxmlformats.org/officeDocument/2006/relationships/hyperlink" Target="https://baike.baidu.com/item/%E5%86%85%E6%A0%B8/10841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kernel.org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hyperlink" Target="http://www.debian.org/" TargetMode="External"/><Relationship Id="rId12" Type="http://schemas.openxmlformats.org/officeDocument/2006/relationships/image" Target="../media/image28.png"/><Relationship Id="rId2" Type="http://schemas.openxmlformats.org/officeDocument/2006/relationships/hyperlink" Target="http://www.distrowatch.com/" TargetMode="Externa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hyperlink" Target="http://www.redflag-linux.com/index.php" TargetMode="External"/><Relationship Id="rId15" Type="http://schemas.openxmlformats.org/officeDocument/2006/relationships/image" Target="../media/image31.png"/><Relationship Id="rId10" Type="http://schemas.openxmlformats.org/officeDocument/2006/relationships/hyperlink" Target="http://www.suse.com/us/index.html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ve.proxmox.com/wiki/Main_Page" TargetMode="External"/><Relationship Id="rId2" Type="http://schemas.openxmlformats.org/officeDocument/2006/relationships/hyperlink" Target="http://opennode.activesys.org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1255079"/>
            <a:ext cx="9144000" cy="445660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A3C4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zh-CN" altLang="en-US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/>
          <a:srcRect t="26886" r="43958"/>
          <a:stretch>
            <a:fillRect/>
          </a:stretch>
        </p:blipFill>
        <p:spPr bwMode="auto">
          <a:xfrm>
            <a:off x="-615946" y="2046388"/>
            <a:ext cx="5476321" cy="365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395" y="3269891"/>
            <a:ext cx="2130614" cy="10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9900"/>
                </a:solidFill>
                <a:latin typeface="Broadway" pitchFamily="82" charset="0"/>
                <a:ea typeface="方正粗倩简体" pitchFamily="65" charset="-122"/>
              </a:rPr>
              <a:t>NO.1</a:t>
            </a:r>
            <a:r>
              <a:rPr lang="en-US" altLang="zh-CN" sz="3200" dirty="0">
                <a:latin typeface="Broadway" pitchFamily="82" charset="0"/>
                <a:ea typeface="方正粗倩简体" pitchFamily="65" charset="-122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Broadway" panose="04040905080B02020502" pitchFamily="82" charset="0"/>
                <a:ea typeface="微软雅黑" pitchFamily="34" charset="-122"/>
                <a:cs typeface="Times New Roman" panose="02020603050405020304" pitchFamily="18" charset="0"/>
              </a:rPr>
              <a:t>操作基础</a:t>
            </a:r>
            <a:endParaRPr lang="zh-CN" altLang="en-US" sz="2000" dirty="0">
              <a:latin typeface="Broadway" panose="04040905080B02020502" pitchFamily="82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90504" y="2864087"/>
            <a:ext cx="2130614" cy="8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66FF"/>
                </a:solidFill>
                <a:latin typeface="Broadway" pitchFamily="82" charset="0"/>
                <a:ea typeface="方正粗倩简体" pitchFamily="65" charset="-122"/>
              </a:rPr>
              <a:t>NO.2</a:t>
            </a:r>
            <a:endParaRPr lang="en-US" altLang="zh-CN" sz="2000" dirty="0">
              <a:solidFill>
                <a:srgbClr val="0066FF"/>
              </a:solidFill>
              <a:latin typeface="Broadway" pitchFamily="82" charset="0"/>
              <a:ea typeface="方正粗倩简体" pitchFamily="65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0066FF"/>
                </a:solidFill>
                <a:latin typeface="Broadway" pitchFamily="82" charset="0"/>
                <a:ea typeface="方正粗倩简体" pitchFamily="65" charset="-122"/>
              </a:rPr>
              <a:t>系统与安全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0579" y="293173"/>
            <a:ext cx="1464031" cy="6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 dirty="0" err="1" smtClean="0">
                <a:solidFill>
                  <a:srgbClr val="A3C400"/>
                </a:solidFill>
                <a:latin typeface="Broadway" pitchFamily="82" charset="0"/>
              </a:rPr>
              <a:t>TYUT</a:t>
            </a:r>
            <a:endParaRPr lang="en-US" altLang="zh-CN" sz="3400" b="1" dirty="0">
              <a:solidFill>
                <a:srgbClr val="A3C400"/>
              </a:solidFill>
              <a:latin typeface="Broadway" pitchFamily="82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4717" y="2588458"/>
            <a:ext cx="453683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4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Linux</a:t>
            </a:r>
            <a:r>
              <a:rPr lang="zh-CN" altLang="en-US" sz="4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操作系统</a:t>
            </a:r>
            <a:endParaRPr lang="en-US" altLang="zh-CN" sz="4000" dirty="0" smtClean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03648" y="4650528"/>
            <a:ext cx="2130614" cy="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6600"/>
                </a:solidFill>
                <a:latin typeface="Broadway" pitchFamily="82" charset="0"/>
                <a:ea typeface="方正粗倩简体" pitchFamily="65" charset="-122"/>
              </a:rPr>
              <a:t>NO.3</a:t>
            </a:r>
          </a:p>
          <a:p>
            <a:pPr algn="ctr">
              <a:spcBef>
                <a:spcPct val="50000"/>
              </a:spcBef>
            </a:pPr>
            <a:r>
              <a:rPr lang="zh-CN" altLang="en-US" dirty="0" smtClean="0">
                <a:solidFill>
                  <a:srgbClr val="006600"/>
                </a:solidFill>
                <a:latin typeface="Broadway" pitchFamily="82" charset="0"/>
                <a:ea typeface="方正粗倩简体" pitchFamily="65" charset="-122"/>
              </a:rPr>
              <a:t>网络服务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77608" y="4221088"/>
            <a:ext cx="3671878" cy="78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主讲人：郑文 研究员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2019-10-22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4" cstate="print"/>
          <a:srcRect l="82329" b="89954"/>
          <a:stretch>
            <a:fillRect/>
          </a:stretch>
        </p:blipFill>
        <p:spPr bwMode="auto">
          <a:xfrm>
            <a:off x="7452948" y="359719"/>
            <a:ext cx="1726049" cy="5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269313" y="238944"/>
            <a:ext cx="146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大数据</a:t>
            </a:r>
            <a:r>
              <a:rPr lang="zh-CN" altLang="en-US" sz="9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联合研究院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257814" y="817058"/>
            <a:ext cx="23326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cds.tyut.edu.cn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12654" y="3434878"/>
            <a:ext cx="453683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第一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章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操作系统及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Linux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简介</a:t>
            </a:r>
            <a:endParaRPr lang="en-US" altLang="zh-CN" sz="2400" dirty="0" smtClean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159392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Windows</a:t>
            </a:r>
            <a:r>
              <a:rPr lang="zh-CN" altLang="en-US" dirty="0" smtClean="0">
                <a:ea typeface="黑体" panose="02010609060101010101" pitchFamily="49" charset="-122"/>
              </a:rPr>
              <a:t>操作系统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10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60" y="1356485"/>
            <a:ext cx="7842857" cy="45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015376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Windows</a:t>
            </a:r>
            <a:r>
              <a:rPr lang="zh-CN" altLang="en-US" dirty="0" smtClean="0">
                <a:ea typeface="黑体" panose="02010609060101010101" pitchFamily="49" charset="-122"/>
              </a:rPr>
              <a:t>操作系统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11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56" y="1484784"/>
            <a:ext cx="7785714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087384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Mac OS</a:t>
            </a:r>
            <a:r>
              <a:rPr lang="zh-CN" altLang="en-US" dirty="0" smtClean="0">
                <a:ea typeface="黑体" panose="02010609060101010101" pitchFamily="49" charset="-122"/>
              </a:rPr>
              <a:t>操作系统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12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96720" y="4150027"/>
            <a:ext cx="7838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Mac OS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是一套运行于</a:t>
            </a:r>
            <a:r>
              <a:rPr lang="zh-CN" altLang="en-US" sz="2400" dirty="0">
                <a:solidFill>
                  <a:srgbClr val="136EC2"/>
                </a:solidFill>
                <a:latin typeface="arial" panose="020B0604020202020204" pitchFamily="34" charset="0"/>
                <a:hlinkClick r:id="rId2"/>
              </a:rPr>
              <a:t>苹果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Macintosh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系列电脑上的操作系统。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Mac OS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是首个在商用领域成功的</a:t>
            </a:r>
            <a:r>
              <a:rPr lang="zh-CN" altLang="en-US" sz="2400" dirty="0">
                <a:solidFill>
                  <a:srgbClr val="136EC2"/>
                </a:solidFill>
                <a:latin typeface="arial" panose="020B0604020202020204" pitchFamily="34" charset="0"/>
                <a:hlinkClick r:id="rId3"/>
              </a:rPr>
              <a:t>图形用户界面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操作系统</a:t>
            </a:r>
            <a:r>
              <a:rPr lang="zh-CN" altLang="en-US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endParaRPr lang="en-US" altLang="zh-CN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Mac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系统是基于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Unix</a:t>
            </a:r>
            <a:r>
              <a:rPr lang="zh-CN" altLang="en-US" sz="2400" dirty="0">
                <a:solidFill>
                  <a:srgbClr val="136EC2"/>
                </a:solidFill>
                <a:latin typeface="arial" panose="020B0604020202020204" pitchFamily="34" charset="0"/>
                <a:hlinkClick r:id="rId4"/>
              </a:rPr>
              <a:t>内核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的图形化操作系统；一般情况下在普通</a:t>
            </a:r>
            <a:r>
              <a:rPr lang="en-US" altLang="zh-CN" sz="2400" dirty="0">
                <a:solidFill>
                  <a:srgbClr val="136EC2"/>
                </a:solidFill>
                <a:latin typeface="arial" panose="020B0604020202020204" pitchFamily="34" charset="0"/>
                <a:hlinkClick r:id="rId5"/>
              </a:rPr>
              <a:t>PC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上无法安装的操作系统。由苹果自行开发。苹果机的操作系统已经到了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OS 10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，代号为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Mac OS </a:t>
            </a:r>
            <a:r>
              <a:rPr lang="en-US" altLang="zh-CN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X</a:t>
            </a:r>
            <a:r>
              <a:rPr lang="zh-CN" altLang="en-US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endParaRPr lang="zh-CN" alt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timgsa.baidu.com/timg?image&amp;quality=80&amp;size=b9999_10000&amp;sec=1567627013635&amp;di=bbd7524c545ae4d9342f868dc89361f5&amp;imgtype=0&amp;src=http%3A%2F%2Fbaiducdn.pig66.com%2Fuploadfile%2F2016%2F0317%2F2016031707061435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/>
          <a:stretch/>
        </p:blipFill>
        <p:spPr bwMode="auto">
          <a:xfrm>
            <a:off x="1043608" y="1185523"/>
            <a:ext cx="2603266" cy="27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https://gss1.bdstatic.com/9vo3dSag_xI4khGkpoWK1HF6hhy/baike/c0%3Dbaike116%2C5%2C5%2C116%2C38/sign=a7908bd2aeaf2eddc0fc41bbec796a8c/ae51f3deb48f8c54457730fb38292df5e1fe7fb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61952"/>
            <a:ext cx="4871360" cy="30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timgsa.baidu.com/timg?image&amp;quality=80&amp;size=b9999_10000&amp;sec=1567622956676&amp;di=d177eb6026c75fa3a48da1c4f4501a1b&amp;imgtype=0&amp;src=http%3A%2F%2Fimg.mp.itc.cn%2Fupload%2F20161016%2F664ec50fac2841f6b99bad60e42dfb4d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8332"/>
            <a:ext cx="46990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4943368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ea typeface="黑体" panose="02010609060101010101" pitchFamily="49" charset="-122"/>
              </a:rPr>
              <a:t>操作系统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13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904408" y="1268760"/>
            <a:ext cx="3656756" cy="2649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Linux 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是一个功能强大的操作系统，同时它是一个自由软件，是免费的、源代码开放的，编制它的目的是建立不受任何商品化软件版权制约的、全世界都能自由使用的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UNIX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兼容产品</a:t>
            </a:r>
            <a:r>
              <a:rPr lang="zh-CN" altLang="en-US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endParaRPr lang="zh-CN" altLang="en-US" sz="2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78260" y="4618393"/>
            <a:ext cx="8203232" cy="1240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各种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使用 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Linux 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作为内核的 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GNU 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操作系统正被广泛地</a:t>
            </a:r>
            <a:r>
              <a:rPr lang="zh-CN" altLang="en-US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使用；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虽然这些系统通常被称作为“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Linux”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，但是它们应该更精确地被称为 </a:t>
            </a:r>
            <a:r>
              <a:rPr lang="en-US" altLang="zh-CN" sz="2400" dirty="0">
                <a:solidFill>
                  <a:srgbClr val="333333"/>
                </a:solidFill>
                <a:latin typeface="arial" panose="020B0604020202020204" pitchFamily="34" charset="0"/>
              </a:rPr>
              <a:t>GNU/Linux </a:t>
            </a:r>
            <a:r>
              <a:rPr lang="zh-CN" alt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系统 。</a:t>
            </a:r>
          </a:p>
        </p:txBody>
      </p:sp>
    </p:spTree>
    <p:extLst>
      <p:ext uri="{BB962C8B-B14F-4D97-AF65-F5344CB8AC3E}">
        <p14:creationId xmlns:p14="http://schemas.microsoft.com/office/powerpoint/2010/main" val="2058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本章内容要点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14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2506" y="1417637"/>
            <a:ext cx="7999934" cy="51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</a:t>
            </a:r>
            <a:r>
              <a:rPr lang="zh-CN" altLang="en-US" sz="3200" dirty="0" smtClean="0">
                <a:solidFill>
                  <a:schemeClr val="tx1"/>
                </a:solidFill>
              </a:rPr>
              <a:t>简介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schemeClr val="tx1"/>
                </a:solidFill>
              </a:rPr>
              <a:t>什么是操作系统，</a:t>
            </a:r>
            <a:r>
              <a:rPr lang="en-US" altLang="zh-CN" dirty="0" smtClean="0">
                <a:solidFill>
                  <a:schemeClr val="tx1"/>
                </a:solidFill>
              </a:rPr>
              <a:t>DOS</a:t>
            </a:r>
            <a:r>
              <a:rPr lang="zh-CN" altLang="en-US" dirty="0" smtClean="0">
                <a:solidFill>
                  <a:schemeClr val="tx1"/>
                </a:solidFill>
              </a:rPr>
              <a:t>操作系统，</a:t>
            </a:r>
            <a:r>
              <a:rPr lang="en-US" altLang="zh-CN" dirty="0" smtClean="0">
                <a:solidFill>
                  <a:schemeClr val="tx1"/>
                </a:solidFill>
              </a:rPr>
              <a:t>Windows</a:t>
            </a:r>
            <a:r>
              <a:rPr lang="zh-CN" altLang="en-US" dirty="0" smtClean="0">
                <a:solidFill>
                  <a:schemeClr val="tx1"/>
                </a:solidFill>
              </a:rPr>
              <a:t>操作系统，</a:t>
            </a:r>
            <a:r>
              <a:rPr lang="en-US" altLang="zh-CN" dirty="0" err="1" smtClean="0">
                <a:solidFill>
                  <a:schemeClr val="tx1"/>
                </a:solidFill>
              </a:rPr>
              <a:t>MaxOS</a:t>
            </a:r>
            <a:r>
              <a:rPr lang="zh-CN" altLang="en-US" dirty="0" smtClean="0">
                <a:solidFill>
                  <a:schemeClr val="tx1"/>
                </a:solidFill>
              </a:rPr>
              <a:t>操作系统，</a:t>
            </a:r>
            <a:r>
              <a:rPr lang="en-US" altLang="zh-CN" dirty="0" smtClean="0">
                <a:solidFill>
                  <a:schemeClr val="tx1"/>
                </a:solidFill>
              </a:rPr>
              <a:t>Linux</a:t>
            </a:r>
            <a:r>
              <a:rPr lang="zh-CN" altLang="en-US" dirty="0" smtClean="0">
                <a:solidFill>
                  <a:schemeClr val="tx1"/>
                </a:solidFill>
              </a:rPr>
              <a:t>操作系统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历史及发行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的发展历史，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的系统特点，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系统组成，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内核及版本，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的发行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应用领域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教育领域，云计算领域，服务器领域，嵌入式领域，桌面领域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4896" y="3116608"/>
            <a:ext cx="8143950" cy="172333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3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4727369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诞生的过程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15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395288" y="1484313"/>
            <a:ext cx="5976937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1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由一位名叫 </a:t>
            </a:r>
            <a:r>
              <a:rPr kumimoji="1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Linus Torvalds </a:t>
            </a:r>
            <a:r>
              <a:rPr kumimoji="1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的芬兰赫尔辛基大学的学生开发</a:t>
            </a:r>
            <a:endParaRPr kumimoji="1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1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目的是设计一个替代 </a:t>
            </a:r>
            <a:r>
              <a:rPr kumimoji="1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Minix </a:t>
            </a:r>
            <a:r>
              <a:rPr kumimoji="1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的操作系统，这个操作系统可用于</a:t>
            </a:r>
            <a:r>
              <a:rPr kumimoji="1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386</a:t>
            </a:r>
            <a:r>
              <a:rPr kumimoji="1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、</a:t>
            </a:r>
            <a:r>
              <a:rPr kumimoji="1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486</a:t>
            </a:r>
            <a:r>
              <a:rPr kumimoji="1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或奔腾处理器的个人计算机上，并且具有 </a:t>
            </a:r>
            <a:r>
              <a:rPr kumimoji="1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Unix </a:t>
            </a:r>
            <a:r>
              <a:rPr kumimoji="1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操作系统的全部功能。</a:t>
            </a:r>
            <a:endParaRPr kumimoji="1" lang="en-US" altLang="zh-CN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</a:t>
            </a:r>
            <a:r>
              <a:rPr kumimoji="1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第一个内核公开版</a:t>
            </a:r>
            <a:endParaRPr kumimoji="1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1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 0.02</a:t>
            </a:r>
            <a:r>
              <a:rPr kumimoji="1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版于</a:t>
            </a:r>
            <a:r>
              <a:rPr kumimoji="1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1991</a:t>
            </a:r>
            <a:r>
              <a:rPr kumimoji="1" lang="en-US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年</a:t>
            </a:r>
            <a:r>
              <a:rPr kumimoji="1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10</a:t>
            </a:r>
            <a:r>
              <a:rPr kumimoji="1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月发布。</a:t>
            </a:r>
            <a:endParaRPr kumimoji="0" lang="zh-CN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pic>
        <p:nvPicPr>
          <p:cNvPr id="12" name="Picture 2" descr="l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>
            <a:fillRect/>
          </a:stretch>
        </p:blipFill>
        <p:spPr bwMode="auto">
          <a:xfrm>
            <a:off x="7291388" y="1341438"/>
            <a:ext cx="131286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h.hiphotos.baidu.com/baike/s%3D220/sign=02de3bd67b899e517c8e3d1672a7d990/8ad4b31c8701a18bb0f2fa649e2f07082838fe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3119438"/>
            <a:ext cx="193833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4511320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ea typeface="黑体" panose="02010609060101010101" pitchFamily="49" charset="-122"/>
              </a:rPr>
              <a:t>系统的特点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16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683568" y="1554163"/>
            <a:ext cx="7704856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</a:t>
            </a:r>
            <a:r>
              <a:rPr kumimoji="1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属于自由软件，用户不用支付任何费用就可以获得它和它的源代码，并且可以根据自己的需要对它进行必要的修改，无约束地继续传播。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</a:t>
            </a:r>
            <a:r>
              <a:rPr kumimoji="1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具有</a:t>
            </a:r>
            <a:r>
              <a:rPr kumimoji="1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Unix</a:t>
            </a:r>
            <a:r>
              <a:rPr kumimoji="1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的全部功能，任何使用 </a:t>
            </a:r>
            <a:r>
              <a:rPr kumimoji="1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Unix </a:t>
            </a:r>
            <a:r>
              <a:rPr kumimoji="1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操作系统或想要学习 </a:t>
            </a:r>
            <a:r>
              <a:rPr kumimoji="1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Unix </a:t>
            </a:r>
            <a:r>
              <a:rPr kumimoji="1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操作系统的人都可以从 </a:t>
            </a:r>
            <a:r>
              <a:rPr kumimoji="1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</a:t>
            </a:r>
            <a:r>
              <a:rPr kumimoji="1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中获益。</a:t>
            </a:r>
            <a:endParaRPr kumimoji="1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</a:t>
            </a:r>
            <a:r>
              <a:rPr kumimoji="1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不仅为用户提供了强大的操作系统功能，而且还提供了丰富的应用软件。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5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375416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ea typeface="黑体" panose="02010609060101010101" pitchFamily="49" charset="-122"/>
              </a:rPr>
              <a:t>系统的组成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17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38560" y="1387475"/>
            <a:ext cx="758882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内核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：内核（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Kernel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）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是系统的心脏，实现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操作系统的基本功能。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Shell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：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Shell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是系统的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用户界面，提供了用户与内核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进行交互操作的一种接口。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应用程序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：包括文本编辑器、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编程语言、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X Window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、办公套件、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Internet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工具、数据库等。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文件系统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：文件系统是文件存放在磁盘等存储设备上的组织方法。通常是按照目录层次的方式进行组织。系统以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/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为根目录。</a:t>
            </a:r>
          </a:p>
        </p:txBody>
      </p:sp>
      <p:pic>
        <p:nvPicPr>
          <p:cNvPr id="11" name="Picture 4" descr="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03" y="1289049"/>
            <a:ext cx="28273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5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375416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ea typeface="黑体" panose="02010609060101010101" pitchFamily="49" charset="-122"/>
              </a:rPr>
              <a:t>内核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18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57200" y="1484313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内核项目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主要作者：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Linus Torvalds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1994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年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月，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 1.0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版发布 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官方网站：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hlinkClick r:id="rId2"/>
              </a:rPr>
              <a:t>http://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hlinkClick r:id="rId2"/>
              </a:rPr>
              <a:t>www.kernel.org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内核的标志为企鹅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Tux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，取自芬兰的吉祥物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3000"/>
              </a:lnSpc>
              <a:spcBef>
                <a:spcPts val="688"/>
              </a:spcBef>
              <a:spcAft>
                <a:spcPct val="0"/>
              </a:spcAft>
              <a:buClr>
                <a:srgbClr val="CC9900"/>
              </a:buClr>
              <a:buSzPct val="87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内核实现了</a:t>
            </a:r>
            <a:r>
              <a:rPr kumimoji="0" lang="zh-CN" alt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操作系统的基本功能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硬件方面：控制硬件设备，内存管理，硬件接口，基本</a:t>
            </a:r>
            <a:r>
              <a:rPr kumimoji="0" lang="en-GB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I/O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软件方面：管理文件系统，为程序分配内存和</a:t>
            </a:r>
            <a:r>
              <a:rPr kumimoji="0" lang="en-GB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CPU</a:t>
            </a:r>
            <a:r>
              <a:rPr kumimoji="0" lang="zh-CN" alt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时间等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pic>
        <p:nvPicPr>
          <p:cNvPr id="10" name="Picture 2" descr="http://sys.21edu8.com/uploads/allimg/120631/201203312006497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73843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447424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ea typeface="黑体" panose="02010609060101010101" pitchFamily="49" charset="-122"/>
              </a:rPr>
              <a:t>内核版本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19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24" name="内容占位符 2"/>
          <p:cNvSpPr txBox="1">
            <a:spLocks/>
          </p:cNvSpPr>
          <p:nvPr/>
        </p:nvSpPr>
        <p:spPr bwMode="auto">
          <a:xfrm>
            <a:off x="457200" y="1341438"/>
            <a:ext cx="82296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1313" marR="0" lvl="0" indent="-341313" algn="l" defTabSz="449263" rtl="0" eaLnBrk="1" fontAlgn="base" latinLnBrk="0" hangingPunct="1">
              <a:lnSpc>
                <a:spcPct val="100000"/>
              </a:lnSpc>
              <a:spcBef>
                <a:spcPts val="688"/>
              </a:spcBef>
              <a:spcAft>
                <a:spcPct val="0"/>
              </a:spcAft>
              <a:buClr>
                <a:srgbClr val="CC9900"/>
              </a:buClr>
              <a:buSzPct val="87000"/>
              <a:buFont typeface="Wingdings" panose="05000000000000000000" pitchFamily="2" charset="2"/>
              <a:buChar char="n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内核</a:t>
            </a:r>
            <a:r>
              <a:rPr kumimoji="0" lang="zh-CN" alt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版本号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由</a:t>
            </a:r>
            <a:r>
              <a:rPr kumimoji="0" lang="zh-CN" alt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三个数字组成：</a:t>
            </a:r>
            <a:r>
              <a:rPr kumimoji="0" lang="en-GB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r.x.y</a:t>
            </a:r>
            <a:endParaRPr kumimoji="0" lang="en-GB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741363" marR="0" lvl="1" indent="-284163" algn="l" defTabSz="449263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r：</a:t>
            </a:r>
            <a:r>
              <a:rPr kumimoji="0" lang="zh-CN" alt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目前发布的</a:t>
            </a:r>
            <a:r>
              <a:rPr kumimoji="0" lang="en-GB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Kernel</a:t>
            </a:r>
            <a:r>
              <a:rPr kumimoji="0" lang="zh-CN" alt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版本</a:t>
            </a:r>
          </a:p>
          <a:p>
            <a:pPr marL="741363" marR="0" lvl="1" indent="-284163" algn="l" defTabSz="449263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x：</a:t>
            </a:r>
            <a:r>
              <a:rPr kumimoji="0" lang="zh-CN" alt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偶数：稳定版本，奇数：开发中版本</a:t>
            </a:r>
          </a:p>
          <a:p>
            <a:pPr marL="741363" marR="0" lvl="1" indent="-284163" algn="l" defTabSz="449263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y：</a:t>
            </a:r>
            <a:r>
              <a:rPr kumimoji="0" lang="zh-CN" alt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错误修补的次数</a:t>
            </a:r>
            <a:endParaRPr kumimoji="0" lang="zh-CN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708400" y="5661025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None/>
            </a:pPr>
            <a:endParaRPr lang="zh-CN" altLang="zh-CN" sz="2800" b="1">
              <a:solidFill>
                <a:srgbClr val="0066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294188" y="4581525"/>
            <a:ext cx="1354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4000" b="1">
                <a:solidFill>
                  <a:srgbClr val="006633"/>
                </a:solidFill>
                <a:latin typeface="Arial Narrow" panose="020B0606020202030204" pitchFamily="34" charset="0"/>
              </a:rPr>
              <a:t>2.5.17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862638" y="4598988"/>
            <a:ext cx="1343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4000" b="1">
                <a:solidFill>
                  <a:srgbClr val="006633"/>
                </a:solidFill>
                <a:latin typeface="Arial Narrow" panose="020B0606020202030204" pitchFamily="34" charset="0"/>
              </a:rPr>
              <a:t>2.6.18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722813" y="5229225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6297613" y="5229225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079500" y="3633788"/>
            <a:ext cx="273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kumimoji="0" lang="en-US" altLang="zh-CN" sz="4000" b="1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.   </a:t>
            </a:r>
            <a:r>
              <a:rPr kumimoji="0" lang="en-US" altLang="zh-CN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.</a:t>
            </a:r>
            <a:r>
              <a:rPr kumimoji="0" lang="en-US" altLang="zh-CN" sz="4000" b="1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466725" y="4510088"/>
            <a:ext cx="1368425" cy="395287"/>
          </a:xfrm>
          <a:prstGeom prst="wedgeRoundRectCallout">
            <a:avLst>
              <a:gd name="adj1" fmla="val 36542"/>
              <a:gd name="adj2" fmla="val -106625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9900"/>
            </a:solidFill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50000"/>
              </a:srgbClr>
            </a:outerShdw>
          </a:effec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_GB2312"/>
                <a:cs typeface="楷体_GB2312"/>
              </a:rPr>
              <a:t>主版本号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3276600" y="3213100"/>
            <a:ext cx="1476375" cy="395288"/>
          </a:xfrm>
          <a:prstGeom prst="wedgeRoundRectCallout">
            <a:avLst>
              <a:gd name="adj1" fmla="val -39356"/>
              <a:gd name="adj2" fmla="val 93773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9900"/>
            </a:solidFill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50000"/>
              </a:srgbClr>
            </a:outerShdw>
          </a:effec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_GB2312"/>
                <a:cs typeface="楷体_GB2312"/>
              </a:rPr>
              <a:t>修订版本号</a:t>
            </a: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2268538" y="4510088"/>
            <a:ext cx="1296987" cy="395287"/>
          </a:xfrm>
          <a:prstGeom prst="wedgeRoundRectCallout">
            <a:avLst>
              <a:gd name="adj1" fmla="val -38741"/>
              <a:gd name="adj2" fmla="val -104218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9900"/>
            </a:solidFill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50000"/>
              </a:srgbClr>
            </a:outerShdw>
          </a:effec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_GB2312"/>
                <a:cs typeface="楷体_GB2312"/>
              </a:rPr>
              <a:t>次版本号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2987675" y="5626100"/>
            <a:ext cx="2016125" cy="395288"/>
          </a:xfrm>
          <a:prstGeom prst="wedgeRoundRectCallout">
            <a:avLst>
              <a:gd name="adj1" fmla="val 40551"/>
              <a:gd name="adj2" fmla="val -111847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9900"/>
            </a:solidFill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50000"/>
              </a:srgbClr>
            </a:outerShdw>
          </a:effec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_GB2312"/>
                <a:cs typeface="楷体_GB2312"/>
              </a:rPr>
              <a:t>奇数表示开发版</a:t>
            </a: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6281738" y="5589588"/>
            <a:ext cx="2016125" cy="395287"/>
          </a:xfrm>
          <a:prstGeom prst="wedgeRoundRectCallout">
            <a:avLst>
              <a:gd name="adj1" fmla="val -40000"/>
              <a:gd name="adj2" fmla="val -103014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9900"/>
            </a:solidFill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50000"/>
              </a:srgbClr>
            </a:outerShdw>
          </a:effec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_GB2312"/>
                <a:cs typeface="楷体_GB2312"/>
              </a:rPr>
              <a:t>偶数表示稳定版</a:t>
            </a:r>
          </a:p>
        </p:txBody>
      </p:sp>
    </p:spTree>
    <p:extLst>
      <p:ext uri="{BB962C8B-B14F-4D97-AF65-F5344CB8AC3E}">
        <p14:creationId xmlns:p14="http://schemas.microsoft.com/office/powerpoint/2010/main" val="2449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7" grpId="0" autoUpdateAnimBg="0"/>
      <p:bldP spid="28" grpId="0" animBg="1"/>
      <p:bldP spid="29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2" y="999063"/>
            <a:ext cx="8589168" cy="538226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个人简介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29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159392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ea typeface="黑体" panose="02010609060101010101" pitchFamily="49" charset="-122"/>
              </a:rPr>
              <a:t>内核版本的更新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20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grpSp>
        <p:nvGrpSpPr>
          <p:cNvPr id="44" name="Group 80"/>
          <p:cNvGrpSpPr>
            <a:grpSpLocks/>
          </p:cNvGrpSpPr>
          <p:nvPr/>
        </p:nvGrpSpPr>
        <p:grpSpPr bwMode="auto">
          <a:xfrm>
            <a:off x="2165771" y="2088187"/>
            <a:ext cx="1944688" cy="1389062"/>
            <a:chOff x="1306" y="1197"/>
            <a:chExt cx="1225" cy="875"/>
          </a:xfrm>
        </p:grpSpPr>
        <p:sp>
          <p:nvSpPr>
            <p:cNvPr id="45" name="Line 65"/>
            <p:cNvSpPr>
              <a:spLocks noChangeShapeType="1"/>
            </p:cNvSpPr>
            <p:nvPr/>
          </p:nvSpPr>
          <p:spPr bwMode="auto">
            <a:xfrm flipH="1">
              <a:off x="1306" y="1197"/>
              <a:ext cx="1225" cy="875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Rectangle 69"/>
            <p:cNvSpPr>
              <a:spLocks noChangeArrowheads="1"/>
            </p:cNvSpPr>
            <p:nvPr/>
          </p:nvSpPr>
          <p:spPr bwMode="auto">
            <a:xfrm rot="-2324181">
              <a:off x="1603" y="141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拷贝</a:t>
              </a:r>
            </a:p>
          </p:txBody>
        </p:sp>
      </p:grpSp>
      <p:grpSp>
        <p:nvGrpSpPr>
          <p:cNvPr id="47" name="Group 82"/>
          <p:cNvGrpSpPr>
            <a:grpSpLocks/>
          </p:cNvGrpSpPr>
          <p:nvPr/>
        </p:nvGrpSpPr>
        <p:grpSpPr bwMode="auto">
          <a:xfrm>
            <a:off x="4181896" y="4155112"/>
            <a:ext cx="1944688" cy="1389062"/>
            <a:chOff x="2576" y="2499"/>
            <a:chExt cx="1225" cy="875"/>
          </a:xfrm>
        </p:grpSpPr>
        <p:sp>
          <p:nvSpPr>
            <p:cNvPr id="48" name="Line 64"/>
            <p:cNvSpPr>
              <a:spLocks noChangeShapeType="1"/>
            </p:cNvSpPr>
            <p:nvPr/>
          </p:nvSpPr>
          <p:spPr bwMode="auto">
            <a:xfrm flipH="1">
              <a:off x="2576" y="2499"/>
              <a:ext cx="1225" cy="875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 rot="-2324181">
              <a:off x="2828" y="273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拷贝</a:t>
              </a:r>
            </a:p>
          </p:txBody>
        </p:sp>
      </p:grpSp>
      <p:grpSp>
        <p:nvGrpSpPr>
          <p:cNvPr id="50" name="Group 79"/>
          <p:cNvGrpSpPr>
            <a:grpSpLocks/>
          </p:cNvGrpSpPr>
          <p:nvPr/>
        </p:nvGrpSpPr>
        <p:grpSpPr bwMode="auto">
          <a:xfrm>
            <a:off x="398884" y="1145212"/>
            <a:ext cx="8208962" cy="869950"/>
            <a:chOff x="193" y="603"/>
            <a:chExt cx="5171" cy="548"/>
          </a:xfrm>
        </p:grpSpPr>
        <p:sp>
          <p:nvSpPr>
            <p:cNvPr id="51" name="Rectangle 3"/>
            <p:cNvSpPr>
              <a:spLocks noChangeArrowheads="1"/>
            </p:cNvSpPr>
            <p:nvPr/>
          </p:nvSpPr>
          <p:spPr bwMode="auto">
            <a:xfrm>
              <a:off x="988" y="879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2.4.6</a:t>
              </a: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2235" y="879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2.4.7</a:t>
              </a: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3482" y="879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2.4.8</a:t>
              </a:r>
            </a:p>
          </p:txBody>
        </p:sp>
        <p:sp>
          <p:nvSpPr>
            <p:cNvPr id="54" name="AutoShape 41"/>
            <p:cNvSpPr>
              <a:spLocks noChangeArrowheads="1"/>
            </p:cNvSpPr>
            <p:nvPr/>
          </p:nvSpPr>
          <p:spPr bwMode="auto">
            <a:xfrm>
              <a:off x="1715" y="924"/>
              <a:ext cx="453" cy="182"/>
            </a:xfrm>
            <a:prstGeom prst="rightArrow">
              <a:avLst>
                <a:gd name="adj1" fmla="val 50000"/>
                <a:gd name="adj2" fmla="val 622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4728" y="879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2.4. ...</a:t>
              </a:r>
            </a:p>
          </p:txBody>
        </p:sp>
        <p:sp>
          <p:nvSpPr>
            <p:cNvPr id="56" name="AutoShape 49"/>
            <p:cNvSpPr>
              <a:spLocks noChangeArrowheads="1"/>
            </p:cNvSpPr>
            <p:nvPr/>
          </p:nvSpPr>
          <p:spPr bwMode="auto">
            <a:xfrm>
              <a:off x="2939" y="924"/>
              <a:ext cx="453" cy="182"/>
            </a:xfrm>
            <a:prstGeom prst="rightArrow">
              <a:avLst>
                <a:gd name="adj1" fmla="val 50000"/>
                <a:gd name="adj2" fmla="val 622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AutoShape 50"/>
            <p:cNvSpPr>
              <a:spLocks noChangeArrowheads="1"/>
            </p:cNvSpPr>
            <p:nvPr/>
          </p:nvSpPr>
          <p:spPr bwMode="auto">
            <a:xfrm>
              <a:off x="4209" y="924"/>
              <a:ext cx="453" cy="182"/>
            </a:xfrm>
            <a:prstGeom prst="rightArrow">
              <a:avLst>
                <a:gd name="adj1" fmla="val 50000"/>
                <a:gd name="adj2" fmla="val 622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Rectangle 66"/>
            <p:cNvSpPr>
              <a:spLocks noChangeArrowheads="1"/>
            </p:cNvSpPr>
            <p:nvPr/>
          </p:nvSpPr>
          <p:spPr bwMode="auto">
            <a:xfrm>
              <a:off x="193" y="899"/>
              <a:ext cx="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稳定版本</a:t>
              </a:r>
            </a:p>
          </p:txBody>
        </p:sp>
        <p:sp>
          <p:nvSpPr>
            <p:cNvPr id="59" name="Line 71"/>
            <p:cNvSpPr>
              <a:spLocks noChangeShapeType="1"/>
            </p:cNvSpPr>
            <p:nvPr/>
          </p:nvSpPr>
          <p:spPr bwMode="auto">
            <a:xfrm>
              <a:off x="964" y="821"/>
              <a:ext cx="4400" cy="0"/>
            </a:xfrm>
            <a:prstGeom prst="line">
              <a:avLst/>
            </a:prstGeom>
            <a:noFill/>
            <a:ln w="349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0" name="Rectangle 73"/>
            <p:cNvSpPr>
              <a:spLocks noChangeArrowheads="1"/>
            </p:cNvSpPr>
            <p:nvPr/>
          </p:nvSpPr>
          <p:spPr bwMode="auto">
            <a:xfrm>
              <a:off x="2678" y="603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修复</a:t>
              </a: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BUG</a:t>
              </a:r>
            </a:p>
          </p:txBody>
        </p:sp>
      </p:grpSp>
      <p:grpSp>
        <p:nvGrpSpPr>
          <p:cNvPr id="61" name="Group 81"/>
          <p:cNvGrpSpPr>
            <a:grpSpLocks/>
          </p:cNvGrpSpPr>
          <p:nvPr/>
        </p:nvGrpSpPr>
        <p:grpSpPr bwMode="auto">
          <a:xfrm>
            <a:off x="398884" y="3208962"/>
            <a:ext cx="6264275" cy="895350"/>
            <a:chOff x="193" y="1903"/>
            <a:chExt cx="3946" cy="564"/>
          </a:xfrm>
        </p:grpSpPr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988" y="2195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2.5.7</a:t>
              </a: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2235" y="2195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2.5. ...</a:t>
              </a: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3481" y="2195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2.5.77</a:t>
              </a:r>
            </a:p>
          </p:txBody>
        </p:sp>
        <p:sp>
          <p:nvSpPr>
            <p:cNvPr id="65" name="AutoShape 61"/>
            <p:cNvSpPr>
              <a:spLocks noChangeArrowheads="1"/>
            </p:cNvSpPr>
            <p:nvPr/>
          </p:nvSpPr>
          <p:spPr bwMode="auto">
            <a:xfrm>
              <a:off x="1692" y="2240"/>
              <a:ext cx="453" cy="182"/>
            </a:xfrm>
            <a:prstGeom prst="rightArrow">
              <a:avLst>
                <a:gd name="adj1" fmla="val 50000"/>
                <a:gd name="adj2" fmla="val 622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AutoShape 62"/>
            <p:cNvSpPr>
              <a:spLocks noChangeArrowheads="1"/>
            </p:cNvSpPr>
            <p:nvPr/>
          </p:nvSpPr>
          <p:spPr bwMode="auto">
            <a:xfrm>
              <a:off x="2962" y="2240"/>
              <a:ext cx="453" cy="182"/>
            </a:xfrm>
            <a:prstGeom prst="rightArrow">
              <a:avLst>
                <a:gd name="adj1" fmla="val 50000"/>
                <a:gd name="adj2" fmla="val 622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193" y="2220"/>
              <a:ext cx="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开发版本</a:t>
              </a:r>
            </a:p>
          </p:txBody>
        </p:sp>
        <p:sp>
          <p:nvSpPr>
            <p:cNvPr id="68" name="Line 75"/>
            <p:cNvSpPr>
              <a:spLocks noChangeShapeType="1"/>
            </p:cNvSpPr>
            <p:nvPr/>
          </p:nvSpPr>
          <p:spPr bwMode="auto">
            <a:xfrm>
              <a:off x="964" y="2130"/>
              <a:ext cx="3175" cy="0"/>
            </a:xfrm>
            <a:prstGeom prst="line">
              <a:avLst/>
            </a:prstGeom>
            <a:noFill/>
            <a:ln w="349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2224" y="1903"/>
              <a:ext cx="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增加新功能</a:t>
              </a:r>
            </a:p>
          </p:txBody>
        </p:sp>
      </p:grpSp>
      <p:grpSp>
        <p:nvGrpSpPr>
          <p:cNvPr id="70" name="Group 83"/>
          <p:cNvGrpSpPr>
            <a:grpSpLocks/>
          </p:cNvGrpSpPr>
          <p:nvPr/>
        </p:nvGrpSpPr>
        <p:grpSpPr bwMode="auto">
          <a:xfrm>
            <a:off x="2446759" y="5272712"/>
            <a:ext cx="6161088" cy="881062"/>
            <a:chOff x="1483" y="3203"/>
            <a:chExt cx="3881" cy="555"/>
          </a:xfrm>
        </p:grpSpPr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236" y="3486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2.6.1</a:t>
              </a: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3483" y="3486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2.6. ...</a:t>
              </a: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4729" y="3486"/>
              <a:ext cx="635" cy="272"/>
            </a:xfrm>
            <a:prstGeom prst="rect">
              <a:avLst/>
            </a:prstGeom>
            <a:gradFill rotWithShape="1">
              <a:gsLst>
                <a:gs pos="0">
                  <a:srgbClr val="B5FDFA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2.6.18</a:t>
              </a:r>
            </a:p>
          </p:txBody>
        </p:sp>
        <p:sp>
          <p:nvSpPr>
            <p:cNvPr id="74" name="AutoShape 54"/>
            <p:cNvSpPr>
              <a:spLocks noChangeArrowheads="1"/>
            </p:cNvSpPr>
            <p:nvPr/>
          </p:nvSpPr>
          <p:spPr bwMode="auto">
            <a:xfrm>
              <a:off x="2940" y="3531"/>
              <a:ext cx="453" cy="182"/>
            </a:xfrm>
            <a:prstGeom prst="rightArrow">
              <a:avLst>
                <a:gd name="adj1" fmla="val 50000"/>
                <a:gd name="adj2" fmla="val 622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" name="AutoShape 55"/>
            <p:cNvSpPr>
              <a:spLocks noChangeArrowheads="1"/>
            </p:cNvSpPr>
            <p:nvPr/>
          </p:nvSpPr>
          <p:spPr bwMode="auto">
            <a:xfrm>
              <a:off x="4210" y="3531"/>
              <a:ext cx="453" cy="182"/>
            </a:xfrm>
            <a:prstGeom prst="rightArrow">
              <a:avLst>
                <a:gd name="adj1" fmla="val 50000"/>
                <a:gd name="adj2" fmla="val 622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Rectangle 68"/>
            <p:cNvSpPr>
              <a:spLocks noChangeArrowheads="1"/>
            </p:cNvSpPr>
            <p:nvPr/>
          </p:nvSpPr>
          <p:spPr bwMode="auto">
            <a:xfrm>
              <a:off x="1483" y="3527"/>
              <a:ext cx="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稳定版本</a:t>
              </a: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2189" y="3421"/>
              <a:ext cx="3175" cy="0"/>
            </a:xfrm>
            <a:prstGeom prst="line">
              <a:avLst/>
            </a:prstGeom>
            <a:noFill/>
            <a:ln w="349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3504" y="3203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修复</a:t>
              </a: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BUG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9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159392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ea typeface="黑体" panose="02010609060101010101" pitchFamily="49" charset="-122"/>
              </a:rPr>
              <a:t>发行版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21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</a:t>
            </a:r>
            <a:r>
              <a:rPr kumimoji="0" lang="zh-CN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发行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版</a:t>
            </a:r>
            <a:r>
              <a:rPr kumimoji="0" lang="zh-CN" alt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（</a:t>
            </a:r>
            <a:r>
              <a:rPr kumimoji="0" lang="en-GB" altLang="zh-CN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Distribution）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是</a:t>
            </a:r>
            <a:r>
              <a:rPr kumimoji="0" lang="zh-CN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以</a:t>
            </a:r>
            <a:r>
              <a:rPr kumimoji="0" lang="en-GB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Kernel</a:t>
            </a:r>
            <a:r>
              <a:rPr kumimoji="0" lang="zh-CN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为核心，搭配各种应用程序和工具的软件集合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。</a:t>
            </a:r>
            <a:endParaRPr kumimoji="0" lang="zh-CN" alt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内核 ＋ 各种自由软件 ＝ 完整的操作系统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发行版的名称、版本由发行厂商决定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包括厂商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/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社区提供的辅助安装、软件包管理等程序</a:t>
            </a:r>
            <a:endParaRPr kumimoji="0" lang="en-US" altLang="zh-CN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发行版可以自由选择使用某个版本的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内核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相对于内核版本，发行版的版本号随发布者的不同而不同，与系统内核的版本号是相对独立的</a:t>
            </a:r>
            <a:endParaRPr kumimoji="0" lang="en-US" altLang="zh-CN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898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159169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ea typeface="黑体" panose="02010609060101010101" pitchFamily="49" charset="-122"/>
              </a:rPr>
              <a:t>常见的发行套件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22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24" name="内容占位符 2"/>
          <p:cNvSpPr txBox="1">
            <a:spLocks/>
          </p:cNvSpPr>
          <p:nvPr/>
        </p:nvSpPr>
        <p:spPr bwMode="auto">
          <a:xfrm>
            <a:off x="457200" y="1484313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fr-FR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目前有</a:t>
            </a:r>
            <a:r>
              <a:rPr kumimoji="0" lang="fr-FR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300</a:t>
            </a:r>
            <a:r>
              <a:rPr kumimoji="0" lang="zh-CN" altLang="fr-FR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余种 </a:t>
            </a:r>
            <a:r>
              <a:rPr kumimoji="0" lang="fr-FR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Distribution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hlinkClick r:id="rId2"/>
              </a:rPr>
              <a:t>http://www.distrowatch.com/</a:t>
            </a:r>
            <a:endParaRPr kumimoji="0" lang="zh-CN" altLang="en-US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pic>
        <p:nvPicPr>
          <p:cNvPr id="28" name="Picture 4" descr="logo_red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9" y="2636838"/>
            <a:ext cx="1152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Mandrakelinux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3943060"/>
            <a:ext cx="61928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173372"/>
            <a:ext cx="1368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openlogo-nd-5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6" y="5348369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Projet Debian">
            <a:hlinkClick r:id="rId7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43" y="5355976"/>
            <a:ext cx="1704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SUSE - simply change">
            <a:hlinkClick r:id="rId10" tooltip="Welcome to SUSE LINUX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9" y="4188660"/>
            <a:ext cx="106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6" y="2815935"/>
            <a:ext cx="28098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fedora-lo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93" y="2086978"/>
            <a:ext cx="25685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C:\Users\osmond\Desktop\Ubuntu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29" y="5667374"/>
            <a:ext cx="2516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C:\Users\osmond\Desktop\centos5-fig\gentoo-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140869"/>
            <a:ext cx="14906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6" y="4691062"/>
            <a:ext cx="190658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231400" cy="610980"/>
          </a:xfrm>
        </p:spPr>
        <p:txBody>
          <a:bodyPr>
            <a:normAutofit fontScale="90000"/>
          </a:bodyPr>
          <a:lstStyle/>
          <a:p>
            <a:r>
              <a:rPr kumimoji="1" lang="en-US" altLang="en-US" b="1" dirty="0" err="1" smtClean="0">
                <a:latin typeface="+mn-lt"/>
              </a:rPr>
              <a:t>RedHat</a:t>
            </a:r>
            <a:r>
              <a:rPr kumimoji="1" lang="en-US" altLang="en-US" b="1" dirty="0" smtClean="0">
                <a:latin typeface="+mn-lt"/>
              </a:rPr>
              <a:t> </a:t>
            </a:r>
            <a:r>
              <a:rPr kumimoji="1" lang="en-US" altLang="en-US" b="1" dirty="0">
                <a:latin typeface="+mn-lt"/>
              </a:rPr>
              <a:t>Linux</a:t>
            </a:r>
            <a:r>
              <a:rPr kumimoji="1" lang="zh-CN" altLang="en-US" b="1" dirty="0">
                <a:latin typeface="+mn-lt"/>
              </a:rPr>
              <a:t>系列发行</a:t>
            </a:r>
            <a:r>
              <a:rPr kumimoji="1" lang="zh-CN" altLang="en-US" b="1" dirty="0" smtClean="0">
                <a:latin typeface="+mn-lt"/>
              </a:rPr>
              <a:t>版</a:t>
            </a:r>
            <a:endParaRPr lang="zh-CN" altLang="en-US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23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67544" y="1484784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Red Hat Linux</a:t>
            </a:r>
            <a:r>
              <a:rPr kumimoji="1" lang="en-US" altLang="zh-CN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已停止开发，最高版本为 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9.0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zh-CN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Red Hat Linux </a:t>
            </a:r>
            <a:r>
              <a:rPr kumimoji="1" lang="zh-CN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企业版</a:t>
            </a:r>
            <a:endParaRPr kumimoji="1" lang="en-US" altLang="zh-CN" sz="30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简称</a:t>
            </a:r>
            <a:r>
              <a:rPr kumimoji="1" lang="en-US" altLang="zh-CN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RHEL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（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Red Hat Enterprise Linux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）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Red Hat 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公司提供商业支持</a:t>
            </a: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最新版本为 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6.5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（截止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2014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年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3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月）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宋体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zh-CN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Fedora </a:t>
            </a:r>
            <a:r>
              <a:rPr kumimoji="1" lang="zh-CN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社区版</a:t>
            </a:r>
            <a:endParaRPr kumimoji="1" lang="en-US" altLang="zh-CN" sz="30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Fedora Project 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由 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Red Hat 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公司赞助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以社群主导和支持的 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Linux 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发行版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最新版本为 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Fedora 20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 （截止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2014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年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3</a:t>
            </a:r>
            <a:r>
              <a:rPr kumimoji="1" lang="zh-CN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/>
              </a:rPr>
              <a:t>月）</a:t>
            </a:r>
            <a:endParaRPr kumimoji="0" lang="zh-CN" altLang="en-U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宋体"/>
            </a:endParaRPr>
          </a:p>
        </p:txBody>
      </p:sp>
      <p:pic>
        <p:nvPicPr>
          <p:cNvPr id="13" name="Picture 4" descr="fedora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07" y="3529484"/>
            <a:ext cx="21605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_red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69" y="1657822"/>
            <a:ext cx="1152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7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231400" cy="610980"/>
          </a:xfrm>
        </p:spPr>
        <p:txBody>
          <a:bodyPr>
            <a:normAutofit fontScale="90000"/>
          </a:bodyPr>
          <a:lstStyle/>
          <a:p>
            <a:r>
              <a:rPr lang="en-US" altLang="zh-CN" sz="4200" b="1" kern="0" dirty="0" smtClean="0">
                <a:latin typeface="Garamond"/>
                <a:ea typeface="宋体"/>
              </a:rPr>
              <a:t>CentOS Linux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24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08720" y="1388057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CentOS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是一个开源软件贡献者和用户的社区。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CentOS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社区对 </a:t>
            </a: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RHEL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源代码进行重新编译。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CentOS Linux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逐渐成为使用最广泛的 </a:t>
            </a: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RHEL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兼容版本。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CentOS Linux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的稳定性不会比 </a:t>
            </a: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RHEL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差，唯一不足的就是缺乏技术支持。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CentOS Linux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由于同时具有与 </a:t>
            </a: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RHEL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的兼容性和企业级应用的稳定性，又允许用户自由使用，因此得到了越来越广泛的应用。</a:t>
            </a:r>
            <a:endParaRPr kumimoji="0" lang="zh-CN" alt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231400" cy="610980"/>
          </a:xfrm>
        </p:spPr>
        <p:txBody>
          <a:bodyPr>
            <a:normAutofit fontScale="90000"/>
          </a:bodyPr>
          <a:lstStyle/>
          <a:p>
            <a:r>
              <a:rPr lang="en-US" altLang="zh-CN" sz="4200" b="1" kern="0" dirty="0" smtClean="0">
                <a:latin typeface="Garamond"/>
                <a:ea typeface="宋体"/>
              </a:rPr>
              <a:t>CentOS </a:t>
            </a:r>
            <a:r>
              <a:rPr lang="zh-CN" altLang="en-US" sz="4200" b="1" kern="0" dirty="0">
                <a:latin typeface="Garamond"/>
                <a:ea typeface="宋体"/>
              </a:rPr>
              <a:t>与 </a:t>
            </a:r>
            <a:r>
              <a:rPr lang="en-US" altLang="zh-CN" sz="4200" b="1" kern="0" dirty="0" err="1" smtClean="0">
                <a:latin typeface="Garamond"/>
                <a:ea typeface="宋体"/>
              </a:rPr>
              <a:t>RHEL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25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6874" y="16288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CentOS Linux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与 </a:t>
            </a: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RHEL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产品有着严格的版本对应关系 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Red Hat® 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公司在 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RHEL 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系列产品发布后每隔一段时间都会发布更新版，通常称为 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RHEL Update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。 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CentOS 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社区对 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Red Hat® 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公司发布的每一个 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RHEL Update 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都会发布对应的更新发行版 </a:t>
            </a:r>
            <a:endParaRPr kumimoji="0" lang="en-US" altLang="zh-CN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CentOS Linux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和与之对应版本号的 </a:t>
            </a: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RHEL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发行版具有软件包级别的二进制兼容性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0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231400" cy="6109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ea typeface="黑体" panose="02010609060101010101" pitchFamily="49" charset="-122"/>
              </a:rPr>
              <a:t>虚拟化平台社区发布版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26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57200" y="2708275"/>
            <a:ext cx="8229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OpenNode Cloud Platform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hlinkClick r:id="rId2"/>
              </a:rPr>
              <a:t>http://opennode.activesys.org/</a:t>
            </a:r>
            <a:endParaRPr kumimoji="0" lang="en-US" altLang="zh-CN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/>
              </a:rPr>
              <a:t>CentOS / RHEL based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Support both OpenVZ and KVM on the same physical host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Proxmox Virtual Environment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hlinkClick r:id="rId3"/>
              </a:rPr>
              <a:t>http://pve.proxmox.com/wiki/Main_Page</a:t>
            </a:r>
            <a:endParaRPr kumimoji="0" lang="en-US" altLang="zh-CN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/>
              </a:rPr>
              <a:t>Debian  based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Support both OpenVZ and KVM on the same physical host</a:t>
            </a: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27088" y="1341438"/>
            <a:ext cx="7416800" cy="1076325"/>
          </a:xfrm>
          <a:prstGeom prst="rect">
            <a:avLst/>
          </a:prstGeom>
          <a:gradFill rotWithShape="1">
            <a:gsLst>
              <a:gs pos="0">
                <a:srgbClr val="CC9900">
                  <a:tint val="50000"/>
                  <a:satMod val="300000"/>
                </a:srgbClr>
              </a:gs>
              <a:gs pos="35000">
                <a:srgbClr val="CC9900">
                  <a:tint val="37000"/>
                  <a:satMod val="300000"/>
                </a:srgbClr>
              </a:gs>
              <a:gs pos="100000">
                <a:srgbClr val="CC99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Virtualization Technology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35742A">
                    <a:lumMod val="75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OpenVZ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containers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742A">
                    <a:lumMod val="75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（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35742A">
                    <a:lumMod val="75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http://openvz.org/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742A">
                    <a:lumMod val="75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）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35742A">
                    <a:lumMod val="75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KVM full virtualization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742A">
                    <a:lumMod val="75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（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35742A">
                    <a:lumMod val="75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http://www.linux-kvm.org/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742A">
                    <a:lumMod val="75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06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本章内容要点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27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2506" y="1417637"/>
            <a:ext cx="7999934" cy="51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</a:t>
            </a:r>
            <a:r>
              <a:rPr lang="zh-CN" altLang="en-US" sz="3200" dirty="0" smtClean="0">
                <a:solidFill>
                  <a:schemeClr val="tx1"/>
                </a:solidFill>
              </a:rPr>
              <a:t>简介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schemeClr val="tx1"/>
                </a:solidFill>
              </a:rPr>
              <a:t>什么是操作系统，</a:t>
            </a:r>
            <a:r>
              <a:rPr lang="en-US" altLang="zh-CN" dirty="0" smtClean="0">
                <a:solidFill>
                  <a:schemeClr val="tx1"/>
                </a:solidFill>
              </a:rPr>
              <a:t>DOS</a:t>
            </a:r>
            <a:r>
              <a:rPr lang="zh-CN" altLang="en-US" dirty="0" smtClean="0">
                <a:solidFill>
                  <a:schemeClr val="tx1"/>
                </a:solidFill>
              </a:rPr>
              <a:t>操作系统，</a:t>
            </a:r>
            <a:r>
              <a:rPr lang="en-US" altLang="zh-CN" dirty="0" smtClean="0">
                <a:solidFill>
                  <a:schemeClr val="tx1"/>
                </a:solidFill>
              </a:rPr>
              <a:t>Windows</a:t>
            </a:r>
            <a:r>
              <a:rPr lang="zh-CN" altLang="en-US" dirty="0" smtClean="0">
                <a:solidFill>
                  <a:schemeClr val="tx1"/>
                </a:solidFill>
              </a:rPr>
              <a:t>操作系统，</a:t>
            </a:r>
            <a:r>
              <a:rPr lang="en-US" altLang="zh-CN" dirty="0" err="1" smtClean="0">
                <a:solidFill>
                  <a:schemeClr val="tx1"/>
                </a:solidFill>
              </a:rPr>
              <a:t>MaxOS</a:t>
            </a:r>
            <a:r>
              <a:rPr lang="zh-CN" altLang="en-US" dirty="0" smtClean="0">
                <a:solidFill>
                  <a:schemeClr val="tx1"/>
                </a:solidFill>
              </a:rPr>
              <a:t>操作系统，</a:t>
            </a:r>
            <a:r>
              <a:rPr lang="en-US" altLang="zh-CN" dirty="0" smtClean="0">
                <a:solidFill>
                  <a:schemeClr val="tx1"/>
                </a:solidFill>
              </a:rPr>
              <a:t>Linux</a:t>
            </a:r>
            <a:r>
              <a:rPr lang="zh-CN" altLang="en-US" dirty="0" smtClean="0">
                <a:solidFill>
                  <a:schemeClr val="tx1"/>
                </a:solidFill>
              </a:rPr>
              <a:t>操作系统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历史及发行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的发展历史，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的系统特点，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系统组成，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内核及版本，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的发行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应用领域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教育领域，云计算领域，服务器领域，嵌入式领域，桌面领域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2506" y="4725144"/>
            <a:ext cx="8143950" cy="172333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375416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Linux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的应用领域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28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</a:t>
            </a:r>
            <a:r>
              <a:rPr kumimoji="0" lang="zh-CN" altLang="en-GB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/>
                <a:cs typeface="+mn-cs"/>
              </a:rPr>
              <a:t>服务器</a:t>
            </a:r>
            <a:r>
              <a:rPr kumimoji="0" lang="zh-CN" altLang="en-GB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</a:t>
            </a:r>
            <a:r>
              <a:rPr kumimoji="0" lang="zh-CN" altLang="en-GB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/>
                <a:cs typeface="+mn-cs"/>
              </a:rPr>
              <a:t>嵌入式系统</a:t>
            </a:r>
            <a:r>
              <a:rPr kumimoji="0" lang="zh-CN" altLang="en-GB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多媒体与电影制作</a:t>
            </a:r>
            <a:endParaRPr kumimoji="0" lang="zh-CN" altLang="en-GB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 </a:t>
            </a:r>
            <a:r>
              <a:rPr kumimoji="0" lang="zh-CN" altLang="en-GB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/>
                <a:cs typeface="+mn-cs"/>
              </a:rPr>
              <a:t>桌面应用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软件开发环境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/>
                <a:cs typeface="+mn-cs"/>
              </a:rPr>
              <a:t>超级计算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/>
                <a:cs typeface="+mn-cs"/>
              </a:rPr>
              <a:t>云平台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2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375416" cy="6109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ea typeface="黑体" panose="02010609060101010101" pitchFamily="49" charset="-122"/>
              </a:rPr>
              <a:t>教育领域的应用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29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操作系统课程的好教材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每个儿童一台笔记本电脑</a:t>
            </a: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OLPC </a:t>
            </a: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（</a:t>
            </a: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One Laptop Per Child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）</a:t>
            </a: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项目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卡片式电脑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Raspberry Pi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Cubieboard / Banana Pi / Orange Pi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pcDuino</a:t>
            </a:r>
            <a:endParaRPr kumimoji="0" lang="zh-CN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68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参考教材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3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363489" y="1582725"/>
            <a:ext cx="3488432" cy="55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dirty="0" smtClean="0"/>
              <a:t>《 Linux</a:t>
            </a:r>
            <a:r>
              <a:rPr lang="zh-CN" altLang="en-US" sz="2000" dirty="0" smtClean="0"/>
              <a:t>基础及应用教程</a:t>
            </a:r>
            <a:r>
              <a:rPr lang="en-US" altLang="zh-CN" sz="2000" dirty="0" smtClean="0"/>
              <a:t>》</a:t>
            </a:r>
            <a:endParaRPr lang="zh-CN" alt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795" y="2564904"/>
            <a:ext cx="1944216" cy="26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右箭头 13"/>
          <p:cNvSpPr/>
          <p:nvPr/>
        </p:nvSpPr>
        <p:spPr>
          <a:xfrm>
            <a:off x="2992934" y="2432571"/>
            <a:ext cx="2232248" cy="2232248"/>
          </a:xfrm>
          <a:prstGeom prst="rightArrow">
            <a:avLst>
              <a:gd name="adj1" fmla="val 50000"/>
              <a:gd name="adj2" fmla="val 528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升级到</a:t>
            </a:r>
            <a:r>
              <a:rPr lang="en-US" altLang="zh-CN" sz="2400" b="1" dirty="0" err="1" smtClean="0">
                <a:latin typeface="黑体" pitchFamily="49" charset="-122"/>
                <a:ea typeface="黑体" pitchFamily="49" charset="-122"/>
              </a:rPr>
              <a:t>CentOS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 7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0350" y="1582725"/>
            <a:ext cx="337243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96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519432" cy="6109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ea typeface="黑体" panose="02010609060101010101" pitchFamily="49" charset="-122"/>
              </a:rPr>
              <a:t>服务器领域的应用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30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Internet</a:t>
            </a: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服务器操作系统的首选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40%</a:t>
            </a: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以上的</a:t>
            </a: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服务器</a:t>
            </a: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市场占有率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U2L </a:t>
            </a: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计划也在广泛开展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用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操作系统替代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UNIX</a:t>
            </a:r>
            <a:r>
              <a:rPr kumimoji="0" lang="zh-CN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操作系统</a:t>
            </a:r>
            <a:endParaRPr kumimoji="0" lang="zh-CN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563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663448" cy="6109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ea typeface="黑体" panose="02010609060101010101" pitchFamily="49" charset="-122"/>
              </a:rPr>
              <a:t>云计算领域的应用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31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开源是云计算的灵魂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大多数的云基础设施平台使用</a:t>
            </a:r>
            <a:r>
              <a:rPr kumimoji="0" lang="en-US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Linux</a:t>
            </a:r>
            <a:r>
              <a:rPr kumimoji="0" lang="zh-CN" altLang="zh-CN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操作系统</a:t>
            </a:r>
            <a:endParaRPr kumimoji="0" lang="en-US" altLang="zh-CN" sz="3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OpenStack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CloudStack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OpenNebula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Eucalyptus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等</a:t>
            </a:r>
            <a:endParaRPr kumimoji="0" lang="en-US" altLang="zh-CN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zh-CN" altLang="zh-CN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447424" cy="6109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ea typeface="黑体" panose="02010609060101010101" pitchFamily="49" charset="-122"/>
              </a:rPr>
              <a:t>嵌入式领域的应用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32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1268760"/>
            <a:ext cx="8229600" cy="48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移动通讯终端：如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Android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手机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移动计算设备：</a:t>
            </a:r>
            <a:endParaRPr kumimoji="0" lang="en-US" altLang="zh-CN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1022350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Android</a:t>
            </a:r>
            <a:r>
              <a:rPr kumimoji="0" lang="zh-C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平板电脑、</a:t>
            </a:r>
            <a:r>
              <a: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HandPC</a:t>
            </a:r>
            <a:r>
              <a:rPr kumimoji="0" lang="zh-C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、</a:t>
            </a:r>
            <a:r>
              <a: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PalmPC</a:t>
            </a:r>
            <a:r>
              <a:rPr kumimoji="0" lang="zh-C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及</a:t>
            </a:r>
            <a:r>
              <a: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PDA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网络通讯设备</a:t>
            </a:r>
            <a:endParaRPr kumimoji="0" lang="en-US" altLang="zh-CN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1022350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如接入盒、打印机服务器</a:t>
            </a:r>
            <a:endParaRPr kumimoji="0" lang="en-US" altLang="zh-CN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1022350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路由器、交换机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智能家电设备：</a:t>
            </a:r>
            <a:endParaRPr kumimoji="0" lang="en-US" altLang="zh-CN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1022350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如基于</a:t>
            </a:r>
            <a:r>
              <a: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Ubuntu</a:t>
            </a:r>
            <a:r>
              <a:rPr kumimoji="0" lang="zh-C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或</a:t>
            </a:r>
            <a:r>
              <a: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Android</a:t>
            </a:r>
            <a:r>
              <a:rPr kumimoji="0" lang="zh-C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的机顶盒（网络视频播放设备）</a:t>
            </a:r>
            <a:endParaRPr kumimoji="0" lang="en-US" altLang="zh-CN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1022350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仿真设备、控制设备、行动装置等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车载电脑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自动柜员机（</a:t>
            </a:r>
            <a:r>
              <a:rPr kumimoji="0" lang="en-US" altLang="zh-CN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ATM</a:t>
            </a: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）</a:t>
            </a:r>
            <a:endParaRPr kumimoji="0" lang="zh-CN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52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591440" cy="6109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ea typeface="黑体" panose="02010609060101010101" pitchFamily="49" charset="-122"/>
              </a:rPr>
              <a:t>桌面领域的应用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33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知名发型版本</a:t>
            </a:r>
            <a:endParaRPr kumimoji="0" lang="en-US" altLang="zh-CN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Ubuntu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 Mint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Fedora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国产发型版本</a:t>
            </a:r>
            <a:endParaRPr kumimoji="0" lang="en-US" altLang="zh-CN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优麒麟（</a:t>
            </a: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Ubuntu </a:t>
            </a:r>
            <a:r>
              <a:rPr kumimoji="0" lang="en-US" altLang="zh-CN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Kylin</a:t>
            </a: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）</a:t>
            </a: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操作系统</a:t>
            </a:r>
            <a:endParaRPr kumimoji="0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标麒麟（</a:t>
            </a:r>
            <a:r>
              <a:rPr kumimoji="0" lang="en-US" altLang="zh-CN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NeoKylin</a:t>
            </a: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）</a:t>
            </a: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操作系统</a:t>
            </a:r>
            <a:endParaRPr kumimoji="0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深度（</a:t>
            </a:r>
            <a:r>
              <a:rPr kumimoji="0" lang="en-US" altLang="zh-CN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Deepin</a:t>
            </a: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）</a:t>
            </a: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操作系统</a:t>
            </a:r>
            <a:endParaRPr kumimoji="0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起点（</a:t>
            </a:r>
            <a:r>
              <a:rPr kumimoji="0" lang="en-US" altLang="zh-CN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StartOS</a:t>
            </a: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）</a:t>
            </a: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Linux</a:t>
            </a:r>
            <a:r>
              <a:rPr kumimoji="0" lang="zh-CN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rPr>
              <a:t>操作系统</a:t>
            </a:r>
            <a:endParaRPr kumimoji="0" lang="zh-CN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564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1255079"/>
            <a:ext cx="9144000" cy="445660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A3C4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zh-CN" altLang="en-US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/>
          <a:srcRect t="26886" r="43958"/>
          <a:stretch>
            <a:fillRect/>
          </a:stretch>
        </p:blipFill>
        <p:spPr bwMode="auto">
          <a:xfrm>
            <a:off x="-615946" y="2046388"/>
            <a:ext cx="5476321" cy="365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395" y="3269891"/>
            <a:ext cx="2130614" cy="10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9900"/>
                </a:solidFill>
                <a:latin typeface="Broadway" pitchFamily="82" charset="0"/>
                <a:ea typeface="方正粗倩简体" pitchFamily="65" charset="-122"/>
              </a:rPr>
              <a:t>NO.1</a:t>
            </a:r>
            <a:r>
              <a:rPr lang="en-US" altLang="zh-CN" sz="3200" dirty="0">
                <a:latin typeface="Broadway" pitchFamily="82" charset="0"/>
                <a:ea typeface="方正粗倩简体" pitchFamily="65" charset="-122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Broadway" panose="04040905080B02020502" pitchFamily="82" charset="0"/>
                <a:ea typeface="微软雅黑" pitchFamily="34" charset="-122"/>
                <a:cs typeface="Times New Roman" panose="02020603050405020304" pitchFamily="18" charset="0"/>
              </a:rPr>
              <a:t>操作基础</a:t>
            </a:r>
            <a:endParaRPr lang="zh-CN" altLang="en-US" sz="2000" dirty="0">
              <a:latin typeface="Broadway" panose="04040905080B02020502" pitchFamily="82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90504" y="2864087"/>
            <a:ext cx="2130614" cy="8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66FF"/>
                </a:solidFill>
                <a:latin typeface="Broadway" pitchFamily="82" charset="0"/>
                <a:ea typeface="方正粗倩简体" pitchFamily="65" charset="-122"/>
              </a:rPr>
              <a:t>NO.2</a:t>
            </a:r>
            <a:endParaRPr lang="en-US" altLang="zh-CN" sz="2000" dirty="0">
              <a:solidFill>
                <a:srgbClr val="0066FF"/>
              </a:solidFill>
              <a:latin typeface="Broadway" pitchFamily="82" charset="0"/>
              <a:ea typeface="方正粗倩简体" pitchFamily="65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0066FF"/>
                </a:solidFill>
                <a:latin typeface="Broadway" pitchFamily="82" charset="0"/>
                <a:ea typeface="方正粗倩简体" pitchFamily="65" charset="-122"/>
              </a:rPr>
              <a:t>系统与安全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0579" y="293173"/>
            <a:ext cx="1464031" cy="6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 dirty="0" err="1" smtClean="0">
                <a:solidFill>
                  <a:srgbClr val="A3C400"/>
                </a:solidFill>
                <a:latin typeface="Broadway" pitchFamily="82" charset="0"/>
              </a:rPr>
              <a:t>TYUT</a:t>
            </a:r>
            <a:endParaRPr lang="en-US" altLang="zh-CN" sz="3400" b="1" dirty="0">
              <a:solidFill>
                <a:srgbClr val="A3C400"/>
              </a:solidFill>
              <a:latin typeface="Broadway" pitchFamily="8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03648" y="4650528"/>
            <a:ext cx="2130614" cy="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6600"/>
                </a:solidFill>
                <a:latin typeface="Broadway" pitchFamily="82" charset="0"/>
                <a:ea typeface="方正粗倩简体" pitchFamily="65" charset="-122"/>
              </a:rPr>
              <a:t>NO.3</a:t>
            </a:r>
          </a:p>
          <a:p>
            <a:pPr algn="ctr">
              <a:spcBef>
                <a:spcPct val="50000"/>
              </a:spcBef>
            </a:pPr>
            <a:r>
              <a:rPr lang="zh-CN" altLang="en-US" dirty="0" smtClean="0">
                <a:solidFill>
                  <a:srgbClr val="006600"/>
                </a:solidFill>
                <a:latin typeface="Broadway" pitchFamily="82" charset="0"/>
                <a:ea typeface="方正粗倩简体" pitchFamily="65" charset="-122"/>
              </a:rPr>
              <a:t>网络服务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4" cstate="print"/>
          <a:srcRect l="82329" b="89954"/>
          <a:stretch>
            <a:fillRect/>
          </a:stretch>
        </p:blipFill>
        <p:spPr bwMode="auto">
          <a:xfrm>
            <a:off x="7452948" y="359719"/>
            <a:ext cx="1726049" cy="5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269313" y="238944"/>
            <a:ext cx="146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大数据</a:t>
            </a:r>
            <a:r>
              <a:rPr lang="zh-CN" altLang="en-US" sz="9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联合研究院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257814" y="817058"/>
            <a:ext cx="23326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cds.tyut.edu.cn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4" cstate="print"/>
          <a:srcRect l="62640" t="32991" r="7145" b="29714"/>
          <a:stretch>
            <a:fillRect/>
          </a:stretch>
        </p:blipFill>
        <p:spPr bwMode="auto">
          <a:xfrm>
            <a:off x="5652120" y="2547279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5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本章内容要点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4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2506" y="1417637"/>
            <a:ext cx="7999934" cy="51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</a:t>
            </a:r>
            <a:r>
              <a:rPr lang="zh-CN" altLang="en-US" sz="3200" dirty="0" smtClean="0">
                <a:solidFill>
                  <a:schemeClr val="tx1"/>
                </a:solidFill>
              </a:rPr>
              <a:t>简介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schemeClr val="tx1"/>
                </a:solidFill>
              </a:rPr>
              <a:t>什么是操作系统，</a:t>
            </a:r>
            <a:r>
              <a:rPr lang="en-US" altLang="zh-CN" dirty="0" smtClean="0">
                <a:solidFill>
                  <a:schemeClr val="tx1"/>
                </a:solidFill>
              </a:rPr>
              <a:t>DOS</a:t>
            </a:r>
            <a:r>
              <a:rPr lang="zh-CN" altLang="en-US" dirty="0" smtClean="0">
                <a:solidFill>
                  <a:schemeClr val="tx1"/>
                </a:solidFill>
              </a:rPr>
              <a:t>操作系统，</a:t>
            </a:r>
            <a:r>
              <a:rPr lang="en-US" altLang="zh-CN" dirty="0" smtClean="0">
                <a:solidFill>
                  <a:schemeClr val="tx1"/>
                </a:solidFill>
              </a:rPr>
              <a:t>Windows</a:t>
            </a:r>
            <a:r>
              <a:rPr lang="zh-CN" altLang="en-US" dirty="0" smtClean="0">
                <a:solidFill>
                  <a:schemeClr val="tx1"/>
                </a:solidFill>
              </a:rPr>
              <a:t>操作系统，</a:t>
            </a:r>
            <a:r>
              <a:rPr lang="en-US" altLang="zh-CN" dirty="0" err="1" smtClean="0">
                <a:solidFill>
                  <a:schemeClr val="tx1"/>
                </a:solidFill>
              </a:rPr>
              <a:t>MaxOS</a:t>
            </a:r>
            <a:r>
              <a:rPr lang="zh-CN" altLang="en-US" dirty="0" smtClean="0">
                <a:solidFill>
                  <a:schemeClr val="tx1"/>
                </a:solidFill>
              </a:rPr>
              <a:t>操作系统，</a:t>
            </a:r>
            <a:r>
              <a:rPr lang="en-US" altLang="zh-CN" dirty="0" smtClean="0">
                <a:solidFill>
                  <a:schemeClr val="tx1"/>
                </a:solidFill>
              </a:rPr>
              <a:t>Linux</a:t>
            </a:r>
            <a:r>
              <a:rPr lang="zh-CN" altLang="en-US" dirty="0" smtClean="0">
                <a:solidFill>
                  <a:schemeClr val="tx1"/>
                </a:solidFill>
              </a:rPr>
              <a:t>操作系统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历史及发行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的发展历史，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的系统特点，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系统组成，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内核及版本，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的发行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应用领域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教育领域，云计算领域，服务器领域，嵌入式领域，桌面领域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32506" y="1417637"/>
            <a:ext cx="8143950" cy="172333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519432" cy="610980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什么是操作系统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5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9680" y="1346576"/>
            <a:ext cx="8056140" cy="50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kern="0" dirty="0"/>
              <a:t>操作系统（</a:t>
            </a:r>
            <a:r>
              <a:rPr kumimoji="1" lang="en-US" altLang="zh-CN" sz="2400" kern="0" dirty="0"/>
              <a:t>Operating System</a:t>
            </a:r>
            <a:r>
              <a:rPr kumimoji="1" lang="zh-CN" altLang="en-US" sz="2400" kern="0" dirty="0"/>
              <a:t>，简称</a:t>
            </a:r>
            <a:r>
              <a:rPr kumimoji="1" lang="en-US" altLang="zh-CN" sz="2400" kern="0" dirty="0"/>
              <a:t>OS</a:t>
            </a:r>
            <a:r>
              <a:rPr kumimoji="1" lang="zh-CN" altLang="en-US" sz="2400" kern="0" dirty="0"/>
              <a:t>）传统上是负责对电脑硬件直接控制及管理的系统软件</a:t>
            </a:r>
            <a:r>
              <a:rPr kumimoji="1" lang="zh-CN" altLang="en-US" sz="2400" kern="0" dirty="0" smtClean="0"/>
              <a:t>。</a:t>
            </a:r>
            <a:endParaRPr kumimoji="1" lang="en-US" altLang="zh-CN" sz="2400" kern="0" dirty="0" smtClean="0"/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kern="0" dirty="0"/>
              <a:t>操作系统的功能一般包括处理器管理、存储管理、文件管理、设备管理和作业管理等。</a:t>
            </a:r>
            <a:endParaRPr kumimoji="1" lang="en-US" altLang="zh-CN" sz="2400" kern="0" dirty="0"/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kern="0" dirty="0"/>
              <a:t>当多个程序同时运行时，操作系统负责规划以优化每个程序的处理时间</a:t>
            </a:r>
            <a:r>
              <a:rPr kumimoji="1" lang="zh-CN" altLang="en-US" sz="2400" kern="0" dirty="0" smtClean="0"/>
              <a:t>。</a:t>
            </a:r>
            <a:endParaRPr kumimoji="1" lang="en-US" altLang="zh-CN" sz="2400" kern="0" dirty="0" smtClean="0"/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kumimoji="1" lang="zh-CN" altLang="en-US" sz="2400" kern="0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kern="0" dirty="0" smtClean="0"/>
              <a:t>对</a:t>
            </a:r>
            <a:r>
              <a:rPr kumimoji="1" lang="zh-CN" altLang="en-US" sz="2400" kern="0" dirty="0"/>
              <a:t>计算机系统而言，操作系统是对所有系统资源进行管理的程序的集合</a:t>
            </a:r>
            <a:r>
              <a:rPr kumimoji="1" lang="zh-CN" altLang="en-US" sz="2400" kern="0" dirty="0" smtClean="0"/>
              <a:t>；</a:t>
            </a:r>
            <a:endParaRPr kumimoji="1" lang="en-US" altLang="zh-CN" sz="2400" kern="0" dirty="0" smtClean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kern="0" dirty="0" smtClean="0"/>
              <a:t>对</a:t>
            </a:r>
            <a:r>
              <a:rPr kumimoji="1" lang="zh-CN" altLang="en-US" sz="2400" kern="0" dirty="0"/>
              <a:t>用户而言，操作系统提供了对系统资源进行有效利用的简单抽象的方法。</a:t>
            </a:r>
          </a:p>
          <a:p>
            <a:pPr marL="457200" indent="-457200" eaLnBrk="1" hangingPunct="1"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Ø"/>
              <a:defRPr/>
            </a:pPr>
            <a:endParaRPr kumimoji="1" lang="en-US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3016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375416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MS-DOS</a:t>
            </a:r>
            <a:r>
              <a:rPr lang="zh-CN" altLang="en-US" dirty="0" smtClean="0">
                <a:ea typeface="黑体" panose="02010609060101010101" pitchFamily="49" charset="-122"/>
              </a:rPr>
              <a:t>操作系统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6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08720" y="1556792"/>
            <a:ext cx="4423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DOS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Disk Operation System</a:t>
            </a:r>
            <a:r>
              <a:rPr lang="en-US" altLang="zh-CN" sz="2400" dirty="0" smtClean="0"/>
              <a:t>)</a:t>
            </a:r>
          </a:p>
          <a:p>
            <a:pPr marL="177800"/>
            <a:r>
              <a:rPr lang="zh-CN" altLang="en-US" sz="2400" dirty="0"/>
              <a:t>磁盘操作系统的简称，是个人计算机上的一类操作系统。</a:t>
            </a:r>
            <a:r>
              <a:rPr lang="en-US" altLang="zh-CN" sz="2400" dirty="0"/>
              <a:t>DOS</a:t>
            </a:r>
            <a:r>
              <a:rPr lang="zh-CN" altLang="en-US" sz="2400" dirty="0"/>
              <a:t>在</a:t>
            </a:r>
            <a:r>
              <a:rPr lang="en-US" altLang="zh-CN" sz="2400" dirty="0"/>
              <a:t>IBM PC </a:t>
            </a:r>
            <a:r>
              <a:rPr lang="zh-CN" altLang="en-US" sz="2400" dirty="0"/>
              <a:t>兼容机市场中占有举足轻重的地位。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微软公司</a:t>
            </a:r>
            <a:r>
              <a:rPr lang="zh-CN" altLang="en-US" sz="2400" dirty="0"/>
              <a:t>以5万美元的价格从西雅图的一位程序编制手中买下了一个操作系统qdos的使用权，在进行部分改写后提供</a:t>
            </a:r>
            <a:r>
              <a:rPr lang="zh-CN" altLang="en-US" sz="2400" dirty="0" smtClean="0"/>
              <a:t>给</a:t>
            </a:r>
            <a:r>
              <a:rPr lang="en-US" altLang="zh-CN" sz="2400" dirty="0" smtClean="0"/>
              <a:t>IBM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并将其命名</a:t>
            </a:r>
            <a:r>
              <a:rPr lang="zh-CN" altLang="en-US" sz="2400" dirty="0" smtClean="0"/>
              <a:t>为</a:t>
            </a:r>
            <a:r>
              <a:rPr lang="en-US" altLang="zh-CN" sz="2400" dirty="0"/>
              <a:t>M</a:t>
            </a:r>
            <a:r>
              <a:rPr lang="zh-CN" altLang="en-US" sz="2400" dirty="0" smtClean="0"/>
              <a:t>icrosoft </a:t>
            </a:r>
            <a:r>
              <a:rPr lang="en-US" altLang="zh-CN" sz="2400" dirty="0" smtClean="0"/>
              <a:t>D</a:t>
            </a:r>
            <a:r>
              <a:rPr lang="zh-CN" altLang="en-US" sz="2400" dirty="0" smtClean="0"/>
              <a:t>os。</a:t>
            </a:r>
            <a:endParaRPr lang="zh-CN" altLang="en-US" sz="2400" dirty="0"/>
          </a:p>
        </p:txBody>
      </p:sp>
      <p:pic>
        <p:nvPicPr>
          <p:cNvPr id="1026" name="Picture 2" descr="https://gss3.bdstatic.com/7Po3dSag_xI4khGkpoWK1HF6hhy/baike/c0%3Dbaike92%2C5%2C5%2C92%2C30/sign=877afbe90cf3d7ca18fb37249376d56c/d009b3de9c82d158d3e7e566800a19d8bd3e42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84" y="1451068"/>
            <a:ext cx="4123919" cy="48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4511320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MS-DOS</a:t>
            </a:r>
            <a:r>
              <a:rPr lang="zh-CN" altLang="en-US" dirty="0" smtClean="0">
                <a:ea typeface="黑体" panose="02010609060101010101" pitchFamily="49" charset="-122"/>
              </a:rPr>
              <a:t>操作系统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7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7544" y="1431925"/>
            <a:ext cx="847906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完整的</a:t>
            </a:r>
            <a:r>
              <a:rPr lang="en-US" altLang="zh-CN" sz="2400" b="1" dirty="0"/>
              <a:t>DOS</a:t>
            </a:r>
            <a:r>
              <a:rPr lang="zh-CN" altLang="en-US" sz="2400" dirty="0"/>
              <a:t>由五部分组成</a:t>
            </a:r>
            <a:r>
              <a:rPr lang="zh-CN" altLang="en-US" sz="2400" dirty="0" smtClean="0"/>
              <a:t>：</a:t>
            </a:r>
            <a:endParaRPr lang="en-US" altLang="zh-CN" sz="2400" dirty="0"/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引导程序（</a:t>
            </a:r>
            <a:r>
              <a:rPr lang="en-US" altLang="zh-CN" sz="2400" dirty="0" smtClean="0"/>
              <a:t>BOOT</a:t>
            </a:r>
            <a:r>
              <a:rPr lang="zh-CN" altLang="en-US" sz="2400" dirty="0" smtClean="0"/>
              <a:t>）：</a:t>
            </a:r>
            <a:endParaRPr lang="en-US" altLang="zh-CN" sz="2400" dirty="0" smtClean="0"/>
          </a:p>
          <a:p>
            <a:pPr>
              <a:spcBef>
                <a:spcPts val="600"/>
              </a:spcBef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由</a:t>
            </a:r>
            <a:r>
              <a:rPr lang="zh-CN" altLang="en-US" sz="2400" dirty="0"/>
              <a:t>格式化程序直接</a:t>
            </a:r>
            <a:r>
              <a:rPr lang="zh-CN" altLang="en-US" sz="2400" dirty="0" smtClean="0"/>
              <a:t>写入</a:t>
            </a:r>
            <a:endParaRPr lang="en-US" altLang="zh-CN" sz="2400" dirty="0" smtClean="0"/>
          </a:p>
          <a:p>
            <a:pPr>
              <a:spcBef>
                <a:spcPts val="600"/>
              </a:spcBef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磁盘</a:t>
            </a:r>
            <a:r>
              <a:rPr lang="zh-CN" altLang="en-US" sz="2400" dirty="0"/>
              <a:t>初始扇区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2.</a:t>
            </a:r>
            <a:r>
              <a:rPr lang="zh-CN" altLang="en-US" sz="2400" dirty="0" smtClean="0"/>
              <a:t>基本</a:t>
            </a:r>
            <a:r>
              <a:rPr lang="zh-CN" altLang="en-US" sz="2400" dirty="0"/>
              <a:t>输入</a:t>
            </a:r>
            <a:r>
              <a:rPr lang="en-US" altLang="zh-CN" sz="2400" dirty="0"/>
              <a:t>/</a:t>
            </a:r>
            <a:r>
              <a:rPr lang="zh-CN" altLang="en-US" sz="2400" dirty="0"/>
              <a:t>输出</a:t>
            </a:r>
            <a:r>
              <a:rPr lang="zh-CN" altLang="en-US" sz="2400" dirty="0" smtClean="0"/>
              <a:t>管理程序</a:t>
            </a:r>
            <a:endParaRPr lang="en-US" altLang="zh-CN" sz="2400" dirty="0" smtClean="0"/>
          </a:p>
          <a:p>
            <a:pPr>
              <a:spcBef>
                <a:spcPts val="600"/>
              </a:spcBef>
            </a:pPr>
            <a:r>
              <a:rPr lang="en-US" altLang="zh-CN" sz="2400" dirty="0"/>
              <a:t>  </a:t>
            </a:r>
            <a:r>
              <a:rPr lang="en-US" altLang="zh-CN" sz="2400" dirty="0" smtClean="0"/>
              <a:t>  (PC-DOS</a:t>
            </a:r>
            <a:r>
              <a:rPr lang="zh-CN" altLang="en-US" sz="2400" dirty="0"/>
              <a:t>为</a:t>
            </a:r>
            <a:r>
              <a:rPr lang="en-US" altLang="zh-CN" sz="2400" dirty="0" err="1" smtClean="0"/>
              <a:t>IBMBIO.COM</a:t>
            </a:r>
            <a:r>
              <a:rPr lang="zh-CN" altLang="en-US" sz="2400" dirty="0" smtClean="0"/>
              <a:t>、</a:t>
            </a:r>
            <a:endParaRPr lang="en-US" altLang="zh-CN" sz="2400" dirty="0" smtClean="0"/>
          </a:p>
          <a:p>
            <a:pPr>
              <a:spcBef>
                <a:spcPts val="600"/>
              </a:spcBef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MS-DOS</a:t>
            </a:r>
            <a:r>
              <a:rPr lang="zh-CN" altLang="en-US" sz="2400" dirty="0"/>
              <a:t>为</a:t>
            </a:r>
            <a:r>
              <a:rPr lang="en-US" altLang="zh-CN" sz="2400" dirty="0" err="1"/>
              <a:t>IO.SYS</a:t>
            </a:r>
            <a:r>
              <a:rPr lang="en-US" altLang="zh-CN" sz="2400" dirty="0"/>
              <a:t>)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3.</a:t>
            </a:r>
            <a:r>
              <a:rPr lang="zh-CN" altLang="en-US" sz="2400" dirty="0" smtClean="0"/>
              <a:t>文件管理</a:t>
            </a:r>
            <a:r>
              <a:rPr lang="zh-CN" altLang="en-US" sz="2400" dirty="0"/>
              <a:t>和系统功能调用程序</a:t>
            </a:r>
            <a:r>
              <a:rPr lang="en-US" altLang="zh-CN" sz="2400" dirty="0"/>
              <a:t>(PC-DOS</a:t>
            </a:r>
            <a:r>
              <a:rPr lang="zh-CN" altLang="en-US" sz="2400" dirty="0"/>
              <a:t>为</a:t>
            </a:r>
            <a:r>
              <a:rPr lang="en-US" altLang="zh-CN" sz="2400" dirty="0" err="1"/>
              <a:t>IBMDOS.COM</a:t>
            </a:r>
            <a:r>
              <a:rPr lang="zh-CN" altLang="en-US" sz="2400" dirty="0" smtClean="0"/>
              <a:t>、</a:t>
            </a:r>
            <a:endParaRPr lang="en-US" altLang="zh-CN" sz="2400" dirty="0" smtClean="0"/>
          </a:p>
          <a:p>
            <a:pPr>
              <a:spcBef>
                <a:spcPts val="600"/>
              </a:spcBef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MS- DOS</a:t>
            </a:r>
            <a:r>
              <a:rPr lang="zh-CN" altLang="en-US" sz="2400" dirty="0" smtClean="0"/>
              <a:t>为</a:t>
            </a:r>
            <a:r>
              <a:rPr lang="en-US" altLang="zh-CN" sz="2400" dirty="0" err="1"/>
              <a:t>MSDOS.SYS</a:t>
            </a:r>
            <a:r>
              <a:rPr lang="en-US" altLang="zh-CN" sz="2400" dirty="0"/>
              <a:t>)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4.</a:t>
            </a:r>
            <a:r>
              <a:rPr lang="zh-CN" altLang="en-US" sz="2400" dirty="0" smtClean="0"/>
              <a:t>命令</a:t>
            </a:r>
            <a:r>
              <a:rPr lang="zh-CN" altLang="en-US" sz="2400" dirty="0"/>
              <a:t>处理程序</a:t>
            </a:r>
            <a:r>
              <a:rPr lang="en-US" altLang="zh-CN" sz="2400" dirty="0"/>
              <a:t>(</a:t>
            </a:r>
            <a:r>
              <a:rPr lang="en-US" altLang="zh-CN" sz="2400" dirty="0" err="1" smtClean="0"/>
              <a:t>COMMAND.COM</a:t>
            </a:r>
            <a:r>
              <a:rPr lang="en-US" altLang="zh-CN" sz="2400" dirty="0"/>
              <a:t>)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5.</a:t>
            </a:r>
            <a:r>
              <a:rPr lang="zh-CN" altLang="en-US" sz="2400" dirty="0" smtClean="0"/>
              <a:t>各种</a:t>
            </a:r>
            <a:r>
              <a:rPr lang="zh-CN" altLang="en-US" sz="2400" dirty="0"/>
              <a:t>外部命令：完成各种辅助功能的可执行文件。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648" y="1503933"/>
            <a:ext cx="481052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375416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Windows</a:t>
            </a:r>
            <a:r>
              <a:rPr lang="zh-CN" altLang="en-US" dirty="0" smtClean="0">
                <a:ea typeface="黑体" panose="02010609060101010101" pitchFamily="49" charset="-122"/>
              </a:rPr>
              <a:t>操作系统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8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62" y="1412776"/>
            <a:ext cx="915266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4856" y="185111"/>
            <a:ext cx="5087384" cy="6109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Windows</a:t>
            </a:r>
            <a:r>
              <a:rPr lang="zh-CN" altLang="en-US" dirty="0" smtClean="0">
                <a:ea typeface="黑体" panose="02010609060101010101" pitchFamily="49" charset="-122"/>
              </a:rPr>
              <a:t>操作系统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9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34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60" y="1339432"/>
            <a:ext cx="7579519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1868</Words>
  <Application>Microsoft Office PowerPoint</Application>
  <PresentationFormat>全屏显示(4:3)</PresentationFormat>
  <Paragraphs>308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 Unicode MS</vt:lpstr>
      <vt:lpstr>方正粗倩简体</vt:lpstr>
      <vt:lpstr>仿宋</vt:lpstr>
      <vt:lpstr>黑体</vt:lpstr>
      <vt:lpstr>华文行楷</vt:lpstr>
      <vt:lpstr>楷体_GB2312</vt:lpstr>
      <vt:lpstr>宋体</vt:lpstr>
      <vt:lpstr>微软雅黑</vt:lpstr>
      <vt:lpstr>Arial</vt:lpstr>
      <vt:lpstr>Arial</vt:lpstr>
      <vt:lpstr>Arial Narrow</vt:lpstr>
      <vt:lpstr>Broadway</vt:lpstr>
      <vt:lpstr>Calibri</vt:lpstr>
      <vt:lpstr>Garamond</vt:lpstr>
      <vt:lpstr>Times New Roman</vt:lpstr>
      <vt:lpstr>Wingdings</vt:lpstr>
      <vt:lpstr>Office 主题</vt:lpstr>
      <vt:lpstr>PowerPoint 演示文稿</vt:lpstr>
      <vt:lpstr>个人简介</vt:lpstr>
      <vt:lpstr>参考教材</vt:lpstr>
      <vt:lpstr>本章内容要点</vt:lpstr>
      <vt:lpstr>什么是操作系统</vt:lpstr>
      <vt:lpstr>MS-DOS操作系统</vt:lpstr>
      <vt:lpstr>MS-DOS操作系统</vt:lpstr>
      <vt:lpstr>Windows操作系统</vt:lpstr>
      <vt:lpstr>Windows操作系统</vt:lpstr>
      <vt:lpstr>Windows操作系统</vt:lpstr>
      <vt:lpstr>Windows操作系统</vt:lpstr>
      <vt:lpstr>Mac OS操作系统</vt:lpstr>
      <vt:lpstr>Linux操作系统</vt:lpstr>
      <vt:lpstr>本章内容要点</vt:lpstr>
      <vt:lpstr>Linux诞生的过程</vt:lpstr>
      <vt:lpstr>Linux系统的特点</vt:lpstr>
      <vt:lpstr>Linux系统的组成</vt:lpstr>
      <vt:lpstr>Linux内核</vt:lpstr>
      <vt:lpstr>Linux内核版本</vt:lpstr>
      <vt:lpstr>Linux内核版本的更新</vt:lpstr>
      <vt:lpstr>Linux发行版</vt:lpstr>
      <vt:lpstr>Linux常见的发行套件</vt:lpstr>
      <vt:lpstr>RedHat Linux系列发行版</vt:lpstr>
      <vt:lpstr>CentOS Linux</vt:lpstr>
      <vt:lpstr>CentOS 与 RHEL</vt:lpstr>
      <vt:lpstr>虚拟化平台社区发布版</vt:lpstr>
      <vt:lpstr>本章内容要点</vt:lpstr>
      <vt:lpstr>Linux的应用领域</vt:lpstr>
      <vt:lpstr>教育领域的应用</vt:lpstr>
      <vt:lpstr>服务器领域的应用</vt:lpstr>
      <vt:lpstr>云计算领域的应用</vt:lpstr>
      <vt:lpstr>嵌入式领域的应用</vt:lpstr>
      <vt:lpstr>桌面领域的应用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zheng wen</cp:lastModifiedBy>
  <cp:revision>189</cp:revision>
  <dcterms:created xsi:type="dcterms:W3CDTF">2011-08-02T00:17:59Z</dcterms:created>
  <dcterms:modified xsi:type="dcterms:W3CDTF">2019-11-04T11:57:57Z</dcterms:modified>
</cp:coreProperties>
</file>