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58"/>
  </p:notesMasterIdLst>
  <p:sldIdLst>
    <p:sldId id="256" r:id="rId3"/>
    <p:sldId id="466" r:id="rId4"/>
    <p:sldId id="388" r:id="rId5"/>
    <p:sldId id="402" r:id="rId6"/>
    <p:sldId id="403" r:id="rId7"/>
    <p:sldId id="404" r:id="rId8"/>
    <p:sldId id="406" r:id="rId9"/>
    <p:sldId id="407" r:id="rId10"/>
    <p:sldId id="467" r:id="rId11"/>
    <p:sldId id="438" r:id="rId12"/>
    <p:sldId id="440" r:id="rId13"/>
    <p:sldId id="444" r:id="rId14"/>
    <p:sldId id="443" r:id="rId15"/>
    <p:sldId id="442" r:id="rId16"/>
    <p:sldId id="450" r:id="rId17"/>
    <p:sldId id="451" r:id="rId18"/>
    <p:sldId id="452" r:id="rId19"/>
    <p:sldId id="453" r:id="rId20"/>
    <p:sldId id="454" r:id="rId21"/>
    <p:sldId id="455" r:id="rId22"/>
    <p:sldId id="456" r:id="rId23"/>
    <p:sldId id="457" r:id="rId24"/>
    <p:sldId id="459" r:id="rId25"/>
    <p:sldId id="461" r:id="rId26"/>
    <p:sldId id="460" r:id="rId27"/>
    <p:sldId id="463" r:id="rId28"/>
    <p:sldId id="462" r:id="rId29"/>
    <p:sldId id="468" r:id="rId30"/>
    <p:sldId id="465" r:id="rId31"/>
    <p:sldId id="410" r:id="rId32"/>
    <p:sldId id="411" r:id="rId33"/>
    <p:sldId id="412" r:id="rId34"/>
    <p:sldId id="413" r:id="rId35"/>
    <p:sldId id="414" r:id="rId36"/>
    <p:sldId id="415" r:id="rId37"/>
    <p:sldId id="416" r:id="rId38"/>
    <p:sldId id="417" r:id="rId39"/>
    <p:sldId id="418" r:id="rId40"/>
    <p:sldId id="419" r:id="rId41"/>
    <p:sldId id="420" r:id="rId42"/>
    <p:sldId id="421" r:id="rId43"/>
    <p:sldId id="422" r:id="rId44"/>
    <p:sldId id="423" r:id="rId45"/>
    <p:sldId id="424" r:id="rId46"/>
    <p:sldId id="425" r:id="rId47"/>
    <p:sldId id="426" r:id="rId48"/>
    <p:sldId id="427" r:id="rId49"/>
    <p:sldId id="428" r:id="rId50"/>
    <p:sldId id="429" r:id="rId51"/>
    <p:sldId id="430" r:id="rId52"/>
    <p:sldId id="431" r:id="rId53"/>
    <p:sldId id="432" r:id="rId54"/>
    <p:sldId id="433" r:id="rId55"/>
    <p:sldId id="437" r:id="rId56"/>
    <p:sldId id="326" r:id="rId5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79A5"/>
    <a:srgbClr val="33CC33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06" autoAdjust="0"/>
  </p:normalViewPr>
  <p:slideViewPr>
    <p:cSldViewPr>
      <p:cViewPr varScale="1">
        <p:scale>
          <a:sx n="110" d="100"/>
          <a:sy n="110" d="100"/>
        </p:scale>
        <p:origin x="139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22924D-C2B7-43FA-BDCD-B0B3FBD1FDC8}" type="datetimeFigureOut">
              <a:rPr lang="zh-CN" altLang="en-US" smtClean="0"/>
              <a:t>2019/11/4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1B142D-FD11-4FE5-AD41-B1E067D740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5988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B142D-FD11-4FE5-AD41-B1E067D740F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602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# </a:t>
            </a:r>
            <a:r>
              <a:rPr lang="en-US" altLang="zh-CN" dirty="0" err="1" smtClean="0"/>
              <a:t>lshw</a:t>
            </a:r>
            <a:r>
              <a:rPr lang="en-US" altLang="zh-CN" dirty="0" smtClean="0"/>
              <a:t> -</a:t>
            </a:r>
            <a:r>
              <a:rPr lang="en-US" altLang="zh-CN" dirty="0" err="1" smtClean="0"/>
              <a:t>businfo</a:t>
            </a:r>
            <a:r>
              <a:rPr lang="en-US" altLang="zh-CN" dirty="0" smtClean="0"/>
              <a:t>                 # </a:t>
            </a:r>
            <a:r>
              <a:rPr lang="en-US" altLang="zh-CN" dirty="0" err="1" smtClean="0"/>
              <a:t>lshw</a:t>
            </a:r>
            <a:r>
              <a:rPr lang="en-US" altLang="zh-CN" smtClean="0"/>
              <a:t> -short</a:t>
            </a:r>
            <a:endParaRPr lang="en-US" altLang="zh-CN" dirty="0" smtClean="0"/>
          </a:p>
          <a:p>
            <a:r>
              <a:rPr lang="en-US" altLang="zh-CN" dirty="0" smtClean="0"/>
              <a:t># </a:t>
            </a:r>
            <a:r>
              <a:rPr lang="en-US" altLang="zh-CN" dirty="0" err="1" smtClean="0"/>
              <a:t>lshw</a:t>
            </a:r>
            <a:r>
              <a:rPr lang="en-US" altLang="zh-CN" dirty="0" smtClean="0"/>
              <a:t> -class network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3C6AC7-C646-4D7E-AD4D-0486F939BF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5221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B142D-FD11-4FE5-AD41-B1E067D740FF}" type="slidenum">
              <a:rPr lang="zh-CN" altLang="en-US" smtClean="0"/>
              <a:t>55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637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5D45-772D-467C-BE8D-4CDB2A1BAAB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5D45-772D-467C-BE8D-4CDB2A1BAAB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5D45-772D-467C-BE8D-4CDB2A1BAAB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" name="Picture 10" descr="C:\Users\osmond\Desktop\centos5-fig\centos-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04813"/>
            <a:ext cx="158432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0C2AF5-F675-4FB7-9D22-9D26FF303C7F}" type="datetime2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宋体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2019年11月4日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宋体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979613" y="6243638"/>
            <a:ext cx="5761037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宋体" charset="-122"/>
                <a:cs typeface="+mn-cs"/>
              </a:rPr>
              <a:t>梁如军（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宋体" charset="-122"/>
                <a:cs typeface="+mn-cs"/>
              </a:rPr>
              <a:t>linuxbooks@126.com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宋体" charset="-122"/>
                <a:cs typeface="+mn-cs"/>
              </a:rPr>
              <a:t>）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宋体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宋体" charset="-122"/>
                <a:cs typeface="+mn-cs"/>
              </a:rPr>
              <a:t>Creative Commons License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宋体" charset="-122"/>
                <a:cs typeface="+mn-cs"/>
              </a:rPr>
              <a:t>（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宋体" charset="-122"/>
                <a:cs typeface="+mn-cs"/>
              </a:rPr>
              <a:t>BY-NC-SA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宋体" charset="-122"/>
                <a:cs typeface="+mn-cs"/>
              </a:rPr>
              <a:t>）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宋体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396C9A-B829-4230-AF89-530CA835837A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3747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2897" y="6030334"/>
            <a:ext cx="8416120" cy="274303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8068" y="1474851"/>
            <a:ext cx="8229600" cy="4530725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pic>
        <p:nvPicPr>
          <p:cNvPr id="27" name="图片 26"/>
          <p:cNvPicPr>
            <a:picLocks noChangeAspect="1"/>
          </p:cNvPicPr>
          <p:nvPr userDrawn="1"/>
        </p:nvPicPr>
        <p:blipFill rotWithShape="1">
          <a:blip r:embed="rId3"/>
          <a:srcRect l="371"/>
          <a:stretch/>
        </p:blipFill>
        <p:spPr>
          <a:xfrm>
            <a:off x="304765" y="132368"/>
            <a:ext cx="8435280" cy="923810"/>
          </a:xfrm>
          <a:prstGeom prst="rect">
            <a:avLst/>
          </a:prstGeom>
        </p:spPr>
      </p:pic>
      <p:sp>
        <p:nvSpPr>
          <p:cNvPr id="28" name="Rectangle 28"/>
          <p:cNvSpPr>
            <a:spLocks noChangeArrowheads="1"/>
          </p:cNvSpPr>
          <p:nvPr userDrawn="1"/>
        </p:nvSpPr>
        <p:spPr bwMode="auto">
          <a:xfrm rot="10800000">
            <a:off x="0" y="0"/>
            <a:ext cx="9324585" cy="916052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A3C4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91433" tIns="45717" rIns="91433" bIns="45717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0" name="Picture 13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191784" y="-1"/>
            <a:ext cx="1356481" cy="1355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4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1784" y="31501"/>
            <a:ext cx="1321484" cy="132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" name="Group 10"/>
          <p:cNvGrpSpPr>
            <a:grpSpLocks/>
          </p:cNvGrpSpPr>
          <p:nvPr userDrawn="1"/>
        </p:nvGrpSpPr>
        <p:grpSpPr bwMode="auto">
          <a:xfrm>
            <a:off x="288375" y="153724"/>
            <a:ext cx="1096105" cy="1098757"/>
            <a:chOff x="-880" y="1122"/>
            <a:chExt cx="1760" cy="1766"/>
          </a:xfrm>
        </p:grpSpPr>
        <p:sp>
          <p:nvSpPr>
            <p:cNvPr id="33" name="Rectangle 11"/>
            <p:cNvSpPr>
              <a:spLocks noChangeArrowheads="1"/>
            </p:cNvSpPr>
            <p:nvPr userDrawn="1"/>
          </p:nvSpPr>
          <p:spPr bwMode="auto">
            <a:xfrm rot="-2711895">
              <a:off x="-551" y="1387"/>
              <a:ext cx="1134" cy="117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4" name="Picture 12"/>
            <p:cNvPicPr>
              <a:picLocks noChangeAspect="1" noChangeArrowheads="1"/>
            </p:cNvPicPr>
            <p:nvPr userDrawn="1"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36000" contrast="30000"/>
            </a:blip>
            <a:srcRect/>
            <a:stretch>
              <a:fillRect/>
            </a:stretch>
          </p:blipFill>
          <p:spPr bwMode="auto">
            <a:xfrm>
              <a:off x="-880" y="1122"/>
              <a:ext cx="1760" cy="17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6" name="Picture 33"/>
          <p:cNvPicPr>
            <a:picLocks noChangeAspect="1" noChangeArrowheads="1"/>
          </p:cNvPicPr>
          <p:nvPr userDrawn="1"/>
        </p:nvPicPr>
        <p:blipFill>
          <a:blip r:embed="rId7" cstate="print"/>
          <a:srcRect l="82329" b="89954"/>
          <a:stretch>
            <a:fillRect/>
          </a:stretch>
        </p:blipFill>
        <p:spPr bwMode="auto">
          <a:xfrm>
            <a:off x="7452948" y="359719"/>
            <a:ext cx="1726049" cy="505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文本框 36"/>
          <p:cNvSpPr txBox="1"/>
          <p:nvPr userDrawn="1"/>
        </p:nvSpPr>
        <p:spPr>
          <a:xfrm>
            <a:off x="7269313" y="238944"/>
            <a:ext cx="14697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大数据</a:t>
            </a:r>
            <a:r>
              <a:rPr lang="zh-CN" altLang="en-US" sz="9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联合研究院</a:t>
            </a:r>
            <a:endParaRPr lang="zh-CN" altLang="en-US" sz="9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4000" y="190151"/>
            <a:ext cx="5928948" cy="610980"/>
          </a:xfrm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9" name="文本框 38"/>
          <p:cNvSpPr txBox="1"/>
          <p:nvPr userDrawn="1"/>
        </p:nvSpPr>
        <p:spPr>
          <a:xfrm>
            <a:off x="448068" y="491709"/>
            <a:ext cx="8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 smtClean="0">
                <a:solidFill>
                  <a:schemeClr val="tx1">
                    <a:tint val="75000"/>
                  </a:schemeClr>
                </a:solidFill>
                <a:latin typeface="Broadway" panose="04040905080B02020502" pitchFamily="82" charset="0"/>
                <a:ea typeface="+mn-ea"/>
                <a:cs typeface="+mn-cs"/>
              </a:rPr>
              <a:t>NO.1</a:t>
            </a:r>
            <a:endParaRPr lang="zh-CN" altLang="en-US" sz="2000" dirty="0">
              <a:solidFill>
                <a:schemeClr val="tx1">
                  <a:tint val="75000"/>
                </a:schemeClr>
              </a:solidFill>
              <a:latin typeface="Broadway" panose="04040905080B02020502" pitchFamily="82" charset="0"/>
              <a:ea typeface="+mn-ea"/>
              <a:cs typeface="+mn-cs"/>
            </a:endParaRPr>
          </a:p>
        </p:txBody>
      </p:sp>
      <p:sp>
        <p:nvSpPr>
          <p:cNvPr id="17" name="灯片编号占位符 3"/>
          <p:cNvSpPr txBox="1">
            <a:spLocks/>
          </p:cNvSpPr>
          <p:nvPr userDrawn="1"/>
        </p:nvSpPr>
        <p:spPr bwMode="auto">
          <a:xfrm>
            <a:off x="179512" y="6356350"/>
            <a:ext cx="658416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r" defTabSz="914400" rtl="0" eaLnBrk="1" latinLnBrk="0" hangingPunct="1">
              <a:defRPr sz="1200" kern="1200" smtClean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70A5D45-772D-467C-BE8D-4CDB2A1BAAB8}" type="slidenum">
              <a:rPr lang="zh-CN" altLang="en-US" smtClean="0"/>
              <a:pPr/>
              <a:t>‹#›</a:t>
            </a:fld>
            <a:r>
              <a:rPr lang="zh-CN" altLang="en-US" dirty="0" smtClean="0"/>
              <a:t> </a:t>
            </a:r>
            <a:r>
              <a:rPr lang="en-US" altLang="zh-CN" dirty="0" smtClean="0"/>
              <a:t>/ 55</a:t>
            </a:r>
            <a:endParaRPr lang="zh-CN" altLang="en-US" dirty="0"/>
          </a:p>
        </p:txBody>
      </p:sp>
      <p:sp>
        <p:nvSpPr>
          <p:cNvPr id="18" name="矩形 17"/>
          <p:cNvSpPr/>
          <p:nvPr userDrawn="1"/>
        </p:nvSpPr>
        <p:spPr>
          <a:xfrm>
            <a:off x="6024428" y="6581001"/>
            <a:ext cx="31195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1200" dirty="0" smtClean="0"/>
              <a:t>http://</a:t>
            </a:r>
            <a:r>
              <a:rPr lang="en-US" altLang="zh-CN" sz="1200" dirty="0" err="1" smtClean="0"/>
              <a:t>staff.ustc.edu.cn</a:t>
            </a:r>
            <a:r>
              <a:rPr lang="en-US" altLang="zh-CN" sz="1200" dirty="0" smtClean="0"/>
              <a:t>/~</a:t>
            </a:r>
            <a:r>
              <a:rPr lang="en-US" altLang="zh-CN" sz="1200" dirty="0" err="1" smtClean="0"/>
              <a:t>wenzheng</a:t>
            </a:r>
            <a:r>
              <a:rPr lang="en-US" altLang="zh-CN" sz="1200" dirty="0" smtClean="0"/>
              <a:t>/</a:t>
            </a:r>
            <a:r>
              <a:rPr lang="en-US" altLang="zh-CN" sz="1200" dirty="0" err="1" smtClean="0"/>
              <a:t>index.html</a:t>
            </a:r>
            <a:endParaRPr lang="en-US" altLang="zh-CN" sz="1200" dirty="0"/>
          </a:p>
        </p:txBody>
      </p:sp>
    </p:spTree>
    <p:extLst>
      <p:ext uri="{BB962C8B-B14F-4D97-AF65-F5344CB8AC3E}">
        <p14:creationId xmlns:p14="http://schemas.microsoft.com/office/powerpoint/2010/main" val="132142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85579B-64D3-4DEC-B308-23C4B2745326}" type="datetime2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宋体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2019年11月4日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宋体" charset="-122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宋体" charset="-122"/>
                <a:cs typeface="+mn-cs"/>
              </a:rPr>
              <a:t>梁如军（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宋体" charset="-122"/>
                <a:cs typeface="+mn-cs"/>
              </a:rPr>
              <a:t>linuxbooks@126.com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宋体" charset="-122"/>
                <a:cs typeface="+mn-cs"/>
              </a:rPr>
              <a:t>）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宋体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宋体" charset="-122"/>
                <a:cs typeface="+mn-cs"/>
              </a:rPr>
              <a:t>Creative Commons License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宋体" charset="-122"/>
                <a:cs typeface="+mn-cs"/>
              </a:rPr>
              <a:t>（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宋体" charset="-122"/>
                <a:cs typeface="+mn-cs"/>
              </a:rPr>
              <a:t>BY-NC-SA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宋体" charset="-122"/>
                <a:cs typeface="+mn-cs"/>
              </a:rPr>
              <a:t>）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宋体" charset="-122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E00639-8695-46D2-856F-125450A92833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6403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C6F667-6BF8-457C-A6BE-8FD7C957B3B7}" type="datetime2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宋体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2019年11月4日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宋体" charset="-122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宋体" charset="-122"/>
                <a:cs typeface="+mn-cs"/>
              </a:rPr>
              <a:t>梁如军（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宋体" charset="-122"/>
                <a:cs typeface="+mn-cs"/>
              </a:rPr>
              <a:t>linuxbooks@126.com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宋体" charset="-122"/>
                <a:cs typeface="+mn-cs"/>
              </a:rPr>
              <a:t>）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宋体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宋体" charset="-122"/>
                <a:cs typeface="+mn-cs"/>
              </a:rPr>
              <a:t>Creative Commons License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宋体" charset="-122"/>
                <a:cs typeface="+mn-cs"/>
              </a:rPr>
              <a:t>（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宋体" charset="-122"/>
                <a:cs typeface="+mn-cs"/>
              </a:rPr>
              <a:t>BY-NC-SA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宋体" charset="-122"/>
                <a:cs typeface="+mn-cs"/>
              </a:rPr>
              <a:t>）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宋体" charset="-122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42D788-E347-4507-AB57-30C4916BCDDA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8990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B4CBDE-860E-4BD9-A5D9-0163734C9DE0}" type="datetime2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宋体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2019年11月4日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宋体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宋体" charset="-122"/>
                <a:cs typeface="+mn-cs"/>
              </a:rPr>
              <a:t>梁如军（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宋体" charset="-122"/>
                <a:cs typeface="+mn-cs"/>
              </a:rPr>
              <a:t>linuxbooks@126.com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宋体" charset="-122"/>
                <a:cs typeface="+mn-cs"/>
              </a:rPr>
              <a:t>）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宋体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宋体" charset="-122"/>
                <a:cs typeface="+mn-cs"/>
              </a:rPr>
              <a:t>Creative Commons License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宋体" charset="-122"/>
                <a:cs typeface="+mn-cs"/>
              </a:rPr>
              <a:t>（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宋体" charset="-122"/>
                <a:cs typeface="+mn-cs"/>
              </a:rPr>
              <a:t>BY-NC-SA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宋体" charset="-122"/>
                <a:cs typeface="+mn-cs"/>
              </a:rPr>
              <a:t>）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宋体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DA433D-E0B6-4B47-9518-05B72980F2CC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3544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974F93-CA60-476C-BD67-711F418FFF83}" type="datetime2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宋体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2019年11月4日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宋体" charset="-122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宋体" charset="-122"/>
                <a:cs typeface="+mn-cs"/>
              </a:rPr>
              <a:t>梁如军（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宋体" charset="-122"/>
                <a:cs typeface="+mn-cs"/>
              </a:rPr>
              <a:t>linuxbooks@126.com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宋体" charset="-122"/>
                <a:cs typeface="+mn-cs"/>
              </a:rPr>
              <a:t>）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宋体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宋体" charset="-122"/>
                <a:cs typeface="+mn-cs"/>
              </a:rPr>
              <a:t>Creative Commons License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宋体" charset="-122"/>
                <a:cs typeface="+mn-cs"/>
              </a:rPr>
              <a:t>（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宋体" charset="-122"/>
                <a:cs typeface="+mn-cs"/>
              </a:rPr>
              <a:t>BY-NC-SA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宋体" charset="-122"/>
                <a:cs typeface="+mn-cs"/>
              </a:rPr>
              <a:t>）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宋体" charset="-122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2CFC07-28B5-49C0-BFD7-E56CBC750073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27095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FC4CD1-37AB-4368-BE14-30B9ED7E385F}" type="datetime2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宋体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2019年11月4日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宋体" charset="-122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宋体" charset="-122"/>
                <a:cs typeface="+mn-cs"/>
              </a:rPr>
              <a:t>梁如军（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宋体" charset="-122"/>
                <a:cs typeface="+mn-cs"/>
              </a:rPr>
              <a:t>linuxbooks@126.com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宋体" charset="-122"/>
                <a:cs typeface="+mn-cs"/>
              </a:rPr>
              <a:t>）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宋体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宋体" charset="-122"/>
                <a:cs typeface="+mn-cs"/>
              </a:rPr>
              <a:t>Creative Commons License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宋体" charset="-122"/>
                <a:cs typeface="+mn-cs"/>
              </a:rPr>
              <a:t>（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宋体" charset="-122"/>
                <a:cs typeface="+mn-cs"/>
              </a:rPr>
              <a:t>BY-NC-SA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宋体" charset="-122"/>
                <a:cs typeface="+mn-cs"/>
              </a:rPr>
              <a:t>）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宋体" charset="-122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E3F0D-817F-40CA-84FB-3E73150036F8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7142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552E5B-AB08-44DC-A8B5-A89354CE7AF5}" type="datetime2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宋体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2019年11月4日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宋体" charset="-122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宋体" charset="-122"/>
                <a:cs typeface="+mn-cs"/>
              </a:rPr>
              <a:t>梁如军（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宋体" charset="-122"/>
                <a:cs typeface="+mn-cs"/>
              </a:rPr>
              <a:t>linuxbooks@126.com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宋体" charset="-122"/>
                <a:cs typeface="+mn-cs"/>
              </a:rPr>
              <a:t>）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宋体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宋体" charset="-122"/>
                <a:cs typeface="+mn-cs"/>
              </a:rPr>
              <a:t>Creative Commons License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宋体" charset="-122"/>
                <a:cs typeface="+mn-cs"/>
              </a:rPr>
              <a:t>（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宋体" charset="-122"/>
                <a:cs typeface="+mn-cs"/>
              </a:rPr>
              <a:t>BY-NC-SA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宋体" charset="-122"/>
                <a:cs typeface="+mn-cs"/>
              </a:rPr>
              <a:t>）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宋体" charset="-122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283966-C6E7-4684-A58D-314A867A3FCF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5067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5D45-772D-467C-BE8D-4CDB2A1BAAB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E0854C-163A-43E0-9825-1319D4BB60AB}" type="datetime2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宋体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2019年11月4日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宋体" charset="-122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宋体" charset="-122"/>
                <a:cs typeface="+mn-cs"/>
              </a:rPr>
              <a:t>梁如军（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宋体" charset="-122"/>
                <a:cs typeface="+mn-cs"/>
              </a:rPr>
              <a:t>linuxbooks@126.com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宋体" charset="-122"/>
                <a:cs typeface="+mn-cs"/>
              </a:rPr>
              <a:t>）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宋体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宋体" charset="-122"/>
                <a:cs typeface="+mn-cs"/>
              </a:rPr>
              <a:t>Creative Commons License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宋体" charset="-122"/>
                <a:cs typeface="+mn-cs"/>
              </a:rPr>
              <a:t>（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宋体" charset="-122"/>
                <a:cs typeface="+mn-cs"/>
              </a:rPr>
              <a:t>BY-NC-SA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宋体" charset="-122"/>
                <a:cs typeface="+mn-cs"/>
              </a:rPr>
              <a:t>）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宋体" charset="-122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35134D-FDBB-4898-A3AC-135DDE26F77A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98421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126F5C-25BA-4CD6-AE63-A2ADA98E1656}" type="datetime2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宋体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2019年11月4日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宋体" charset="-122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宋体" charset="-122"/>
                <a:cs typeface="+mn-cs"/>
              </a:rPr>
              <a:t>梁如军（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宋体" charset="-122"/>
                <a:cs typeface="+mn-cs"/>
              </a:rPr>
              <a:t>linuxbooks@126.com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宋体" charset="-122"/>
                <a:cs typeface="+mn-cs"/>
              </a:rPr>
              <a:t>）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宋体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宋体" charset="-122"/>
                <a:cs typeface="+mn-cs"/>
              </a:rPr>
              <a:t>Creative Commons License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宋体" charset="-122"/>
                <a:cs typeface="+mn-cs"/>
              </a:rPr>
              <a:t>（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宋体" charset="-122"/>
                <a:cs typeface="+mn-cs"/>
              </a:rPr>
              <a:t>BY-NC-SA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宋体" charset="-122"/>
                <a:cs typeface="+mn-cs"/>
              </a:rPr>
              <a:t>）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宋体" charset="-122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BA4425-D5FE-4F6A-81D2-1FF413A6C1EB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58786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A09361-4028-460A-86E0-A08E3A90493A}" type="datetime2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宋体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2019年11月4日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宋体" charset="-122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宋体" charset="-122"/>
                <a:cs typeface="+mn-cs"/>
              </a:rPr>
              <a:t>梁如军（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宋体" charset="-122"/>
                <a:cs typeface="+mn-cs"/>
              </a:rPr>
              <a:t>linuxbooks@126.com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宋体" charset="-122"/>
                <a:cs typeface="+mn-cs"/>
              </a:rPr>
              <a:t>）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宋体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宋体" charset="-122"/>
                <a:cs typeface="+mn-cs"/>
              </a:rPr>
              <a:t>Creative Commons License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宋体" charset="-122"/>
                <a:cs typeface="+mn-cs"/>
              </a:rPr>
              <a:t>（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宋体" charset="-122"/>
                <a:cs typeface="+mn-cs"/>
              </a:rPr>
              <a:t>BY-NC-SA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宋体" charset="-122"/>
                <a:cs typeface="+mn-cs"/>
              </a:rPr>
              <a:t>）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宋体" charset="-122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9DF260-3E30-4847-884B-3BF26B665003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88318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8"/>
          <p:cNvSpPr>
            <a:spLocks noChangeArrowheads="1"/>
          </p:cNvSpPr>
          <p:nvPr userDrawn="1"/>
        </p:nvSpPr>
        <p:spPr bwMode="auto">
          <a:xfrm rot="10800000">
            <a:off x="0" y="0"/>
            <a:ext cx="9324585" cy="916052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A3C4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91433" tIns="45717" rIns="91433" bIns="45717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644856" y="185111"/>
            <a:ext cx="3682221" cy="610980"/>
          </a:xfrm>
        </p:spPr>
        <p:txBody>
          <a:bodyPr>
            <a:noAutofit/>
          </a:bodyPr>
          <a:lstStyle>
            <a:lvl1pPr algn="l">
              <a:defRPr sz="4000" baseline="0">
                <a:latin typeface="Broadway" panose="04040905080B02020502" pitchFamily="82" charset="0"/>
              </a:defRPr>
            </a:lvl1pPr>
          </a:lstStyle>
          <a:p>
            <a:r>
              <a:rPr lang="en-US" altLang="zh-CN" dirty="0" smtClean="0"/>
              <a:t>Editor Title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" name="Picture 13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191784" y="-1"/>
            <a:ext cx="1356481" cy="1355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1784" y="31501"/>
            <a:ext cx="1321484" cy="132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10"/>
          <p:cNvGrpSpPr>
            <a:grpSpLocks/>
          </p:cNvGrpSpPr>
          <p:nvPr userDrawn="1"/>
        </p:nvGrpSpPr>
        <p:grpSpPr bwMode="auto">
          <a:xfrm>
            <a:off x="288375" y="153724"/>
            <a:ext cx="1096105" cy="1098757"/>
            <a:chOff x="-880" y="1122"/>
            <a:chExt cx="1760" cy="1766"/>
          </a:xfrm>
        </p:grpSpPr>
        <p:sp>
          <p:nvSpPr>
            <p:cNvPr id="12" name="Rectangle 11"/>
            <p:cNvSpPr>
              <a:spLocks noChangeArrowheads="1"/>
            </p:cNvSpPr>
            <p:nvPr userDrawn="1"/>
          </p:nvSpPr>
          <p:spPr bwMode="auto">
            <a:xfrm rot="-2711895">
              <a:off x="-551" y="1387"/>
              <a:ext cx="1134" cy="117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3" name="Picture 12"/>
            <p:cNvPicPr>
              <a:picLocks noChangeAspect="1" noChangeArrowheads="1"/>
            </p:cNvPicPr>
            <p:nvPr userDrawn="1"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36000" contrast="30000"/>
            </a:blip>
            <a:srcRect/>
            <a:stretch>
              <a:fillRect/>
            </a:stretch>
          </p:blipFill>
          <p:spPr bwMode="auto">
            <a:xfrm>
              <a:off x="-880" y="1122"/>
              <a:ext cx="1760" cy="17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363488" y="545340"/>
            <a:ext cx="896144" cy="33488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Broadway" panose="04040905080B02020502" pitchFamily="8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 smtClean="0"/>
              <a:t>NO.1</a:t>
            </a:r>
            <a:endParaRPr lang="zh-CN" altLang="en-US" dirty="0"/>
          </a:p>
        </p:txBody>
      </p:sp>
      <p:sp>
        <p:nvSpPr>
          <p:cNvPr id="16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79512" y="6356350"/>
            <a:ext cx="658416" cy="365125"/>
          </a:xfrm>
        </p:spPr>
        <p:txBody>
          <a:bodyPr/>
          <a:lstStyle/>
          <a:p>
            <a:fld id="{F70A5D45-772D-467C-BE8D-4CDB2A1BAAB8}" type="slidenum">
              <a:rPr lang="zh-CN" altLang="en-US" smtClean="0"/>
              <a:pPr/>
              <a:t>‹#›</a:t>
            </a:fld>
            <a:r>
              <a:rPr lang="zh-CN" altLang="en-US" dirty="0" smtClean="0"/>
              <a:t> </a:t>
            </a:r>
            <a:r>
              <a:rPr lang="en-US" altLang="zh-CN" dirty="0" smtClean="0"/>
              <a:t>/29</a:t>
            </a:r>
            <a:endParaRPr lang="zh-CN" altLang="en-US" dirty="0"/>
          </a:p>
        </p:txBody>
      </p:sp>
      <p:pic>
        <p:nvPicPr>
          <p:cNvPr id="17" name="Picture 33"/>
          <p:cNvPicPr>
            <a:picLocks noChangeAspect="1" noChangeArrowheads="1"/>
          </p:cNvPicPr>
          <p:nvPr/>
        </p:nvPicPr>
        <p:blipFill>
          <a:blip r:embed="rId5" cstate="print"/>
          <a:srcRect l="82329" b="89954"/>
          <a:stretch>
            <a:fillRect/>
          </a:stretch>
        </p:blipFill>
        <p:spPr bwMode="auto">
          <a:xfrm>
            <a:off x="7452948" y="359719"/>
            <a:ext cx="1726049" cy="505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文本框 18"/>
          <p:cNvSpPr txBox="1"/>
          <p:nvPr userDrawn="1"/>
        </p:nvSpPr>
        <p:spPr>
          <a:xfrm>
            <a:off x="7269313" y="238944"/>
            <a:ext cx="14697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大数据</a:t>
            </a:r>
            <a:r>
              <a:rPr lang="zh-CN" altLang="en-US" sz="9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联合研究院</a:t>
            </a:r>
            <a:endParaRPr lang="zh-CN" altLang="en-US" sz="9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6024428" y="6581001"/>
            <a:ext cx="31195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1200" dirty="0" smtClean="0"/>
              <a:t>http://</a:t>
            </a:r>
            <a:r>
              <a:rPr lang="en-US" altLang="zh-CN" sz="1200" dirty="0" err="1" smtClean="0"/>
              <a:t>staff.ustc.edu.cn</a:t>
            </a:r>
            <a:r>
              <a:rPr lang="en-US" altLang="zh-CN" sz="1200" dirty="0" smtClean="0"/>
              <a:t>/~</a:t>
            </a:r>
            <a:r>
              <a:rPr lang="en-US" altLang="zh-CN" sz="1200" dirty="0" err="1" smtClean="0"/>
              <a:t>wenzheng</a:t>
            </a:r>
            <a:r>
              <a:rPr lang="en-US" altLang="zh-CN" sz="1200" dirty="0" smtClean="0"/>
              <a:t>/</a:t>
            </a:r>
            <a:r>
              <a:rPr lang="en-US" altLang="zh-CN" sz="1200" dirty="0" err="1" smtClean="0"/>
              <a:t>index.html</a:t>
            </a:r>
            <a:endParaRPr lang="en-US" altLang="zh-CN" sz="1200" dirty="0"/>
          </a:p>
        </p:txBody>
      </p:sp>
    </p:spTree>
    <p:extLst>
      <p:ext uri="{BB962C8B-B14F-4D97-AF65-F5344CB8AC3E}">
        <p14:creationId xmlns:p14="http://schemas.microsoft.com/office/powerpoint/2010/main" val="1347406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8"/>
          <p:cNvSpPr>
            <a:spLocks noChangeArrowheads="1"/>
          </p:cNvSpPr>
          <p:nvPr userDrawn="1"/>
        </p:nvSpPr>
        <p:spPr bwMode="auto">
          <a:xfrm rot="10800000">
            <a:off x="0" y="0"/>
            <a:ext cx="9324585" cy="916052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A3C4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91433" tIns="45717" rIns="91433" bIns="45717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644856" y="185111"/>
            <a:ext cx="3682221" cy="610980"/>
          </a:xfrm>
        </p:spPr>
        <p:txBody>
          <a:bodyPr>
            <a:noAutofit/>
          </a:bodyPr>
          <a:lstStyle>
            <a:lvl1pPr algn="l">
              <a:defRPr sz="4000" baseline="0">
                <a:latin typeface="Broadway" panose="04040905080B02020502" pitchFamily="82" charset="0"/>
              </a:defRPr>
            </a:lvl1pPr>
          </a:lstStyle>
          <a:p>
            <a:r>
              <a:rPr lang="en-US" altLang="zh-CN" dirty="0" smtClean="0"/>
              <a:t>Editor Title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" name="Picture 13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191784" y="-1"/>
            <a:ext cx="1356481" cy="1355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1784" y="31501"/>
            <a:ext cx="1321484" cy="132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10"/>
          <p:cNvGrpSpPr>
            <a:grpSpLocks/>
          </p:cNvGrpSpPr>
          <p:nvPr userDrawn="1"/>
        </p:nvGrpSpPr>
        <p:grpSpPr bwMode="auto">
          <a:xfrm>
            <a:off x="288375" y="153724"/>
            <a:ext cx="1096105" cy="1098757"/>
            <a:chOff x="-880" y="1122"/>
            <a:chExt cx="1760" cy="1766"/>
          </a:xfrm>
        </p:grpSpPr>
        <p:sp>
          <p:nvSpPr>
            <p:cNvPr id="12" name="Rectangle 11"/>
            <p:cNvSpPr>
              <a:spLocks noChangeArrowheads="1"/>
            </p:cNvSpPr>
            <p:nvPr userDrawn="1"/>
          </p:nvSpPr>
          <p:spPr bwMode="auto">
            <a:xfrm rot="-2711895">
              <a:off x="-551" y="1387"/>
              <a:ext cx="1134" cy="117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3" name="Picture 12"/>
            <p:cNvPicPr>
              <a:picLocks noChangeAspect="1" noChangeArrowheads="1"/>
            </p:cNvPicPr>
            <p:nvPr userDrawn="1"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36000" contrast="30000"/>
            </a:blip>
            <a:srcRect/>
            <a:stretch>
              <a:fillRect/>
            </a:stretch>
          </p:blipFill>
          <p:spPr bwMode="auto">
            <a:xfrm>
              <a:off x="-880" y="1122"/>
              <a:ext cx="1760" cy="17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363488" y="545340"/>
            <a:ext cx="896144" cy="33488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Broadway" panose="04040905080B02020502" pitchFamily="8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 smtClean="0"/>
              <a:t>NO.1</a:t>
            </a:r>
            <a:endParaRPr lang="zh-CN" altLang="en-US" dirty="0"/>
          </a:p>
        </p:txBody>
      </p:sp>
      <p:sp>
        <p:nvSpPr>
          <p:cNvPr id="16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79512" y="6356350"/>
            <a:ext cx="658416" cy="365125"/>
          </a:xfrm>
        </p:spPr>
        <p:txBody>
          <a:bodyPr/>
          <a:lstStyle/>
          <a:p>
            <a:fld id="{F70A5D45-772D-467C-BE8D-4CDB2A1BAAB8}" type="slidenum">
              <a:rPr lang="zh-CN" altLang="en-US" smtClean="0"/>
              <a:pPr/>
              <a:t>‹#›</a:t>
            </a:fld>
            <a:r>
              <a:rPr lang="zh-CN" altLang="en-US" dirty="0" smtClean="0"/>
              <a:t> </a:t>
            </a:r>
            <a:r>
              <a:rPr lang="en-US" altLang="zh-CN" dirty="0" smtClean="0"/>
              <a:t>/29</a:t>
            </a:r>
            <a:endParaRPr lang="zh-CN" altLang="en-US" dirty="0"/>
          </a:p>
        </p:txBody>
      </p:sp>
      <p:pic>
        <p:nvPicPr>
          <p:cNvPr id="17" name="Picture 33"/>
          <p:cNvPicPr>
            <a:picLocks noChangeAspect="1" noChangeArrowheads="1"/>
          </p:cNvPicPr>
          <p:nvPr/>
        </p:nvPicPr>
        <p:blipFill>
          <a:blip r:embed="rId5" cstate="print"/>
          <a:srcRect l="82329" b="89954"/>
          <a:stretch>
            <a:fillRect/>
          </a:stretch>
        </p:blipFill>
        <p:spPr bwMode="auto">
          <a:xfrm>
            <a:off x="7452948" y="359719"/>
            <a:ext cx="1726049" cy="505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文本框 18"/>
          <p:cNvSpPr txBox="1"/>
          <p:nvPr userDrawn="1"/>
        </p:nvSpPr>
        <p:spPr>
          <a:xfrm>
            <a:off x="7269313" y="238944"/>
            <a:ext cx="14697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大数据</a:t>
            </a:r>
            <a:r>
              <a:rPr lang="zh-CN" altLang="en-US" sz="9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联合研究院</a:t>
            </a:r>
            <a:endParaRPr lang="zh-CN" altLang="en-US" sz="9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6024428" y="6581001"/>
            <a:ext cx="31195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1200" dirty="0" smtClean="0"/>
              <a:t>http://</a:t>
            </a:r>
            <a:r>
              <a:rPr lang="en-US" altLang="zh-CN" sz="1200" dirty="0" err="1" smtClean="0"/>
              <a:t>staff.ustc.edu.cn</a:t>
            </a:r>
            <a:r>
              <a:rPr lang="en-US" altLang="zh-CN" sz="1200" dirty="0" smtClean="0"/>
              <a:t>/~</a:t>
            </a:r>
            <a:r>
              <a:rPr lang="en-US" altLang="zh-CN" sz="1200" dirty="0" err="1" smtClean="0"/>
              <a:t>wenzheng</a:t>
            </a:r>
            <a:r>
              <a:rPr lang="en-US" altLang="zh-CN" sz="1200" dirty="0" smtClean="0"/>
              <a:t>/</a:t>
            </a:r>
            <a:r>
              <a:rPr lang="en-US" altLang="zh-CN" sz="1200" dirty="0" err="1" smtClean="0"/>
              <a:t>index.html</a:t>
            </a:r>
            <a:endParaRPr lang="en-US" altLang="zh-CN" sz="1200" dirty="0"/>
          </a:p>
        </p:txBody>
      </p:sp>
    </p:spTree>
    <p:extLst>
      <p:ext uri="{BB962C8B-B14F-4D97-AF65-F5344CB8AC3E}">
        <p14:creationId xmlns:p14="http://schemas.microsoft.com/office/powerpoint/2010/main" val="4171640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5D45-772D-467C-BE8D-4CDB2A1BAAB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5D45-772D-467C-BE8D-4CDB2A1BAAB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5D45-772D-467C-BE8D-4CDB2A1BAAB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8"/>
          <p:cNvSpPr>
            <a:spLocks noChangeArrowheads="1"/>
          </p:cNvSpPr>
          <p:nvPr userDrawn="1"/>
        </p:nvSpPr>
        <p:spPr bwMode="auto">
          <a:xfrm rot="10800000">
            <a:off x="0" y="0"/>
            <a:ext cx="9324585" cy="916052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A3C4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91433" tIns="45717" rIns="91433" bIns="45717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644856" y="185111"/>
            <a:ext cx="3682221" cy="610980"/>
          </a:xfrm>
        </p:spPr>
        <p:txBody>
          <a:bodyPr>
            <a:noAutofit/>
          </a:bodyPr>
          <a:lstStyle>
            <a:lvl1pPr algn="l">
              <a:defRPr sz="4000" baseline="0">
                <a:latin typeface="Broadway" panose="04040905080B02020502" pitchFamily="82" charset="0"/>
              </a:defRPr>
            </a:lvl1pPr>
          </a:lstStyle>
          <a:p>
            <a:r>
              <a:rPr lang="en-US" altLang="zh-CN" dirty="0" smtClean="0"/>
              <a:t>Editor Title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" name="Picture 13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191784" y="-1"/>
            <a:ext cx="1356481" cy="1355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1784" y="31501"/>
            <a:ext cx="1321484" cy="132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10"/>
          <p:cNvGrpSpPr>
            <a:grpSpLocks/>
          </p:cNvGrpSpPr>
          <p:nvPr userDrawn="1"/>
        </p:nvGrpSpPr>
        <p:grpSpPr bwMode="auto">
          <a:xfrm>
            <a:off x="288375" y="153724"/>
            <a:ext cx="1096105" cy="1098757"/>
            <a:chOff x="-880" y="1122"/>
            <a:chExt cx="1760" cy="1766"/>
          </a:xfrm>
        </p:grpSpPr>
        <p:sp>
          <p:nvSpPr>
            <p:cNvPr id="12" name="Rectangle 11"/>
            <p:cNvSpPr>
              <a:spLocks noChangeArrowheads="1"/>
            </p:cNvSpPr>
            <p:nvPr userDrawn="1"/>
          </p:nvSpPr>
          <p:spPr bwMode="auto">
            <a:xfrm rot="-2711895">
              <a:off x="-551" y="1387"/>
              <a:ext cx="1134" cy="117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3" name="Picture 12"/>
            <p:cNvPicPr>
              <a:picLocks noChangeAspect="1" noChangeArrowheads="1"/>
            </p:cNvPicPr>
            <p:nvPr userDrawn="1"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36000" contrast="30000"/>
            </a:blip>
            <a:srcRect/>
            <a:stretch>
              <a:fillRect/>
            </a:stretch>
          </p:blipFill>
          <p:spPr bwMode="auto">
            <a:xfrm>
              <a:off x="-880" y="1122"/>
              <a:ext cx="1760" cy="17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363488" y="545340"/>
            <a:ext cx="896144" cy="33488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Broadway" panose="04040905080B02020502" pitchFamily="8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 smtClean="0"/>
              <a:t>NO.1</a:t>
            </a:r>
            <a:endParaRPr lang="zh-CN" altLang="en-US" dirty="0"/>
          </a:p>
        </p:txBody>
      </p:sp>
      <p:sp>
        <p:nvSpPr>
          <p:cNvPr id="16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79512" y="6356350"/>
            <a:ext cx="658416" cy="365125"/>
          </a:xfrm>
        </p:spPr>
        <p:txBody>
          <a:bodyPr/>
          <a:lstStyle/>
          <a:p>
            <a:fld id="{F70A5D45-772D-467C-BE8D-4CDB2A1BAAB8}" type="slidenum">
              <a:rPr lang="zh-CN" altLang="en-US" smtClean="0"/>
              <a:pPr/>
              <a:t>‹#›</a:t>
            </a:fld>
            <a:r>
              <a:rPr lang="zh-CN" altLang="en-US" dirty="0" smtClean="0"/>
              <a:t> </a:t>
            </a:r>
            <a:r>
              <a:rPr lang="en-US" altLang="zh-CN" dirty="0" smtClean="0"/>
              <a:t>/29</a:t>
            </a:r>
            <a:endParaRPr lang="zh-CN" altLang="en-US" dirty="0"/>
          </a:p>
        </p:txBody>
      </p:sp>
      <p:pic>
        <p:nvPicPr>
          <p:cNvPr id="17" name="Picture 33"/>
          <p:cNvPicPr>
            <a:picLocks noChangeAspect="1" noChangeArrowheads="1"/>
          </p:cNvPicPr>
          <p:nvPr/>
        </p:nvPicPr>
        <p:blipFill>
          <a:blip r:embed="rId5" cstate="print"/>
          <a:srcRect l="82329" b="89954"/>
          <a:stretch>
            <a:fillRect/>
          </a:stretch>
        </p:blipFill>
        <p:spPr bwMode="auto">
          <a:xfrm>
            <a:off x="7452948" y="359719"/>
            <a:ext cx="1726049" cy="505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文本框 18"/>
          <p:cNvSpPr txBox="1"/>
          <p:nvPr userDrawn="1"/>
        </p:nvSpPr>
        <p:spPr>
          <a:xfrm>
            <a:off x="7269313" y="238944"/>
            <a:ext cx="14697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大数据</a:t>
            </a:r>
            <a:r>
              <a:rPr lang="zh-CN" altLang="en-US" sz="9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联合研究院</a:t>
            </a:r>
            <a:endParaRPr lang="zh-CN" altLang="en-US" sz="9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6024428" y="6581001"/>
            <a:ext cx="31195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1200" dirty="0" smtClean="0"/>
              <a:t>http://</a:t>
            </a:r>
            <a:r>
              <a:rPr lang="en-US" altLang="zh-CN" sz="1200" dirty="0" err="1" smtClean="0"/>
              <a:t>staff.ustc.edu.cn</a:t>
            </a:r>
            <a:r>
              <a:rPr lang="en-US" altLang="zh-CN" sz="1200" dirty="0" smtClean="0"/>
              <a:t>/~</a:t>
            </a:r>
            <a:r>
              <a:rPr lang="en-US" altLang="zh-CN" sz="1200" dirty="0" err="1" smtClean="0"/>
              <a:t>wenzheng</a:t>
            </a:r>
            <a:r>
              <a:rPr lang="en-US" altLang="zh-CN" sz="1200" dirty="0" smtClean="0"/>
              <a:t>/</a:t>
            </a:r>
            <a:r>
              <a:rPr lang="en-US" altLang="zh-CN" sz="1200" dirty="0" err="1" smtClean="0"/>
              <a:t>index.html</a:t>
            </a:r>
            <a:endParaRPr lang="en-US" altLang="zh-CN" sz="120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79512" y="6356350"/>
            <a:ext cx="658416" cy="365125"/>
          </a:xfrm>
        </p:spPr>
        <p:txBody>
          <a:bodyPr/>
          <a:lstStyle/>
          <a:p>
            <a:fld id="{F70A5D45-772D-467C-BE8D-4CDB2A1BAAB8}" type="slidenum">
              <a:rPr lang="zh-CN" altLang="en-US" smtClean="0"/>
              <a:pPr/>
              <a:t>‹#›</a:t>
            </a:fld>
            <a:r>
              <a:rPr lang="en-US" altLang="zh-CN" dirty="0" smtClean="0"/>
              <a:t>/12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5D45-772D-467C-BE8D-4CDB2A1BAAB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5D45-772D-467C-BE8D-4CDB2A1BAAB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A5D45-772D-467C-BE8D-4CDB2A1BAAB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  <a:ea typeface="宋体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5DD1BE-E917-48FE-BFF1-6B3603A5F637}" type="datetime2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宋体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2019年11月4日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宋体" charset="-122"/>
              <a:cs typeface="+mn-cs"/>
            </a:endParaRP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11413" y="6248400"/>
            <a:ext cx="5329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  <a:ea typeface="宋体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宋体" charset="-122"/>
                <a:cs typeface="+mn-cs"/>
              </a:rPr>
              <a:t>梁如军（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宋体" charset="-122"/>
                <a:cs typeface="+mn-cs"/>
              </a:rPr>
              <a:t>linuxbooks@126.com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宋体" charset="-122"/>
                <a:cs typeface="+mn-cs"/>
              </a:rPr>
              <a:t>）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宋体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宋体" charset="-122"/>
                <a:cs typeface="+mn-cs"/>
              </a:rPr>
              <a:t>Creative Commons License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宋体" charset="-122"/>
                <a:cs typeface="+mn-cs"/>
              </a:rPr>
              <a:t>（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宋体" charset="-122"/>
                <a:cs typeface="+mn-cs"/>
              </a:rPr>
              <a:t>BY-NC-SA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宋体" charset="-122"/>
                <a:cs typeface="+mn-cs"/>
              </a:rPr>
              <a:t>）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宋体" charset="-122"/>
              <a:cs typeface="+mn-cs"/>
            </a:endParaRP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Garamond" panose="02020404030301010803" pitchFamily="18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6BAE53-738F-486D-9D51-C5C93A823E3A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33" name="Picture 10" descr="C:\Users\osmond\Desktop\centos5-fig\centos-logo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333375"/>
            <a:ext cx="1584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8797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  <a:ea typeface="+mn-ea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  <a:ea typeface="+mn-ea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  <a:ea typeface="+mn-ea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centos.org/download/" TargetMode="Externa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mirrors.aliyun.com/centos/7/isos/x86_64/" TargetMode="Externa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vmware.com/products/workstation-pro/workstation-pro-evaluation.html" TargetMode="Externa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irrors.yun-idc.com/centos/6/isos/x86_64/" TargetMode="External"/><Relationship Id="rId2" Type="http://schemas.openxmlformats.org/officeDocument/2006/relationships/hyperlink" Target="http://isoredirect.centos.org/centos/7/isos/x86_64/" TargetMode="Externa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centos.org/" TargetMode="External"/><Relationship Id="rId2" Type="http://schemas.openxmlformats.org/officeDocument/2006/relationships/hyperlink" Target="http://docs.redhat.com/docs/zh-CN/Red_Hat_Enterprise_Linux/index.html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tldp.org/" TargetMode="External"/><Relationship Id="rId4" Type="http://schemas.openxmlformats.org/officeDocument/2006/relationships/hyperlink" Target="http://fedoraproject.org/wiki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hashtab.en.softonic.com/" TargetMode="External"/><Relationship Id="rId2" Type="http://schemas.openxmlformats.org/officeDocument/2006/relationships/hyperlink" Target="http://sf.net/projects/quickhash" TargetMode="Externa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 rot="10800000">
            <a:off x="0" y="1255079"/>
            <a:ext cx="9144000" cy="4456607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A3C4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91433" tIns="45717" rIns="91433" bIns="45717" anchor="ctr"/>
          <a:lstStyle/>
          <a:p>
            <a:endParaRPr lang="zh-CN" altLang="en-US"/>
          </a:p>
        </p:txBody>
      </p:sp>
      <p:pic>
        <p:nvPicPr>
          <p:cNvPr id="5" name="Picture 27"/>
          <p:cNvPicPr>
            <a:picLocks noChangeAspect="1" noChangeArrowheads="1"/>
          </p:cNvPicPr>
          <p:nvPr/>
        </p:nvPicPr>
        <p:blipFill>
          <a:blip r:embed="rId3" cstate="print"/>
          <a:srcRect t="26886" r="43958"/>
          <a:stretch>
            <a:fillRect/>
          </a:stretch>
        </p:blipFill>
        <p:spPr bwMode="auto">
          <a:xfrm>
            <a:off x="-615946" y="2046388"/>
            <a:ext cx="5476321" cy="3651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4395" y="3269891"/>
            <a:ext cx="2130614" cy="104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dirty="0">
                <a:solidFill>
                  <a:srgbClr val="009900"/>
                </a:solidFill>
                <a:latin typeface="Broadway" pitchFamily="82" charset="0"/>
                <a:ea typeface="方正粗倩简体" pitchFamily="65" charset="-122"/>
              </a:rPr>
              <a:t>NO.1</a:t>
            </a:r>
            <a:r>
              <a:rPr lang="en-US" altLang="zh-CN" sz="3200" dirty="0">
                <a:latin typeface="Broadway" pitchFamily="82" charset="0"/>
                <a:ea typeface="方正粗倩简体" pitchFamily="65" charset="-122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zh-CN" altLang="en-US" sz="2000" dirty="0" smtClean="0">
                <a:latin typeface="Broadway" panose="04040905080B02020502" pitchFamily="82" charset="0"/>
                <a:ea typeface="微软雅黑" pitchFamily="34" charset="-122"/>
                <a:cs typeface="Times New Roman" panose="02020603050405020304" pitchFamily="18" charset="0"/>
              </a:rPr>
              <a:t>操作基础</a:t>
            </a:r>
            <a:endParaRPr lang="zh-CN" altLang="en-US" sz="2000" dirty="0">
              <a:latin typeface="Broadway" panose="04040905080B02020502" pitchFamily="82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590504" y="2864087"/>
            <a:ext cx="2130614" cy="86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 dirty="0" smtClean="0">
                <a:solidFill>
                  <a:srgbClr val="0066FF"/>
                </a:solidFill>
                <a:latin typeface="Broadway" pitchFamily="82" charset="0"/>
                <a:ea typeface="方正粗倩简体" pitchFamily="65" charset="-122"/>
              </a:rPr>
              <a:t>NO.2</a:t>
            </a:r>
            <a:endParaRPr lang="en-US" altLang="zh-CN" sz="2000" dirty="0">
              <a:solidFill>
                <a:srgbClr val="0066FF"/>
              </a:solidFill>
              <a:latin typeface="Broadway" pitchFamily="82" charset="0"/>
              <a:ea typeface="方正粗倩简体" pitchFamily="65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2000" dirty="0" smtClean="0">
                <a:solidFill>
                  <a:srgbClr val="0066FF"/>
                </a:solidFill>
                <a:latin typeface="Broadway" pitchFamily="82" charset="0"/>
                <a:ea typeface="方正粗倩简体" pitchFamily="65" charset="-122"/>
              </a:rPr>
              <a:t>系统与安全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250579" y="293173"/>
            <a:ext cx="1464031" cy="615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3" tIns="45717" rIns="91433" bIns="45717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400" b="1" dirty="0" err="1" smtClean="0">
                <a:solidFill>
                  <a:srgbClr val="A3C400"/>
                </a:solidFill>
                <a:latin typeface="Broadway" pitchFamily="82" charset="0"/>
              </a:rPr>
              <a:t>TYUT</a:t>
            </a:r>
            <a:endParaRPr lang="en-US" altLang="zh-CN" sz="3400" b="1" dirty="0">
              <a:solidFill>
                <a:srgbClr val="A3C400"/>
              </a:solidFill>
              <a:latin typeface="Broadway" pitchFamily="82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403648" y="4650528"/>
            <a:ext cx="2130614" cy="93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dirty="0" smtClean="0">
                <a:solidFill>
                  <a:srgbClr val="006600"/>
                </a:solidFill>
                <a:latin typeface="Broadway" pitchFamily="82" charset="0"/>
                <a:ea typeface="方正粗倩简体" pitchFamily="65" charset="-122"/>
              </a:rPr>
              <a:t>NO.3</a:t>
            </a:r>
          </a:p>
          <a:p>
            <a:pPr algn="ctr">
              <a:spcBef>
                <a:spcPct val="50000"/>
              </a:spcBef>
            </a:pPr>
            <a:r>
              <a:rPr lang="zh-CN" altLang="en-US" dirty="0" smtClean="0">
                <a:solidFill>
                  <a:srgbClr val="006600"/>
                </a:solidFill>
                <a:latin typeface="Broadway" pitchFamily="82" charset="0"/>
                <a:ea typeface="方正粗倩简体" pitchFamily="65" charset="-122"/>
              </a:rPr>
              <a:t>网络服务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5177608" y="4221088"/>
            <a:ext cx="3671878" cy="78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主讲人：郑文 研究员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algn="ctr">
              <a:spcBef>
                <a:spcPct val="50000"/>
              </a:spcBef>
            </a:pPr>
            <a:r>
              <a:rPr lang="en-US" altLang="zh-CN" smtClean="0">
                <a:latin typeface="微软雅黑" pitchFamily="34" charset="-122"/>
                <a:ea typeface="微软雅黑" pitchFamily="34" charset="-122"/>
              </a:rPr>
              <a:t>2019-10-24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" name="Picture 33"/>
          <p:cNvPicPr>
            <a:picLocks noChangeAspect="1" noChangeArrowheads="1"/>
          </p:cNvPicPr>
          <p:nvPr/>
        </p:nvPicPr>
        <p:blipFill>
          <a:blip r:embed="rId4" cstate="print"/>
          <a:srcRect l="82329" b="89954"/>
          <a:stretch>
            <a:fillRect/>
          </a:stretch>
        </p:blipFill>
        <p:spPr bwMode="auto">
          <a:xfrm>
            <a:off x="7452948" y="359719"/>
            <a:ext cx="1726049" cy="505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文本框 1"/>
          <p:cNvSpPr txBox="1"/>
          <p:nvPr/>
        </p:nvSpPr>
        <p:spPr>
          <a:xfrm>
            <a:off x="7269313" y="238944"/>
            <a:ext cx="14697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大数据</a:t>
            </a:r>
            <a:r>
              <a:rPr lang="zh-CN" altLang="en-US" sz="9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联合研究院</a:t>
            </a:r>
            <a:endParaRPr lang="zh-CN" altLang="en-US" sz="9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5" name="TextBox 12"/>
          <p:cNvSpPr txBox="1"/>
          <p:nvPr/>
        </p:nvSpPr>
        <p:spPr>
          <a:xfrm>
            <a:off x="257814" y="817058"/>
            <a:ext cx="233269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http://</a:t>
            </a:r>
            <a:r>
              <a:rPr lang="en-US" altLang="zh-CN" b="1" dirty="0" err="1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cds.tyut.edu.cn</a:t>
            </a:r>
            <a:endParaRPr lang="en-US" altLang="zh-CN" b="1" dirty="0">
              <a:solidFill>
                <a:schemeClr val="accent2">
                  <a:lumMod val="75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4304717" y="2588458"/>
            <a:ext cx="4536832" cy="707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3" tIns="45717" rIns="91433" bIns="45717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zh-CN" sz="4000" dirty="0" smtClean="0">
                <a:latin typeface="Times New Roman" panose="02020603050405020304" pitchFamily="18" charset="0"/>
                <a:ea typeface="黑体" pitchFamily="2" charset="-122"/>
                <a:cs typeface="Times New Roman" panose="02020603050405020304" pitchFamily="18" charset="0"/>
              </a:rPr>
              <a:t>Linux</a:t>
            </a:r>
            <a:r>
              <a:rPr lang="zh-CN" altLang="en-US" sz="4000" dirty="0" smtClean="0">
                <a:latin typeface="Times New Roman" panose="02020603050405020304" pitchFamily="18" charset="0"/>
                <a:ea typeface="黑体" pitchFamily="2" charset="-122"/>
                <a:cs typeface="Times New Roman" panose="02020603050405020304" pitchFamily="18" charset="0"/>
              </a:rPr>
              <a:t>操作系统</a:t>
            </a:r>
            <a:endParaRPr lang="en-US" altLang="zh-CN" sz="4000" dirty="0" smtClean="0">
              <a:latin typeface="Times New Roman" panose="02020603050405020304" pitchFamily="18" charset="0"/>
              <a:ea typeface="黑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4312654" y="3434878"/>
            <a:ext cx="4536832" cy="461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3" tIns="45717" rIns="91433" bIns="45717">
            <a:spAutoFit/>
          </a:bodyPr>
          <a:lstStyle/>
          <a:p>
            <a:pPr algn="r">
              <a:spcBef>
                <a:spcPct val="50000"/>
              </a:spcBef>
            </a:pPr>
            <a:r>
              <a:rPr lang="zh-CN" altLang="en-US" sz="2400" dirty="0" smtClean="0">
                <a:latin typeface="Times New Roman" panose="02020603050405020304" pitchFamily="18" charset="0"/>
                <a:ea typeface="黑体" pitchFamily="2" charset="-122"/>
                <a:cs typeface="Times New Roman" panose="02020603050405020304" pitchFamily="18" charset="0"/>
              </a:rPr>
              <a:t>第一章 </a:t>
            </a:r>
            <a:r>
              <a:rPr lang="en-US" altLang="zh-CN" sz="2400" dirty="0" smtClean="0">
                <a:latin typeface="Times New Roman" panose="02020603050405020304" pitchFamily="18" charset="0"/>
                <a:ea typeface="黑体" pitchFamily="2" charset="-122"/>
                <a:cs typeface="Times New Roman" panose="02020603050405020304" pitchFamily="18" charset="0"/>
              </a:rPr>
              <a:t>Linux</a:t>
            </a:r>
            <a:r>
              <a:rPr lang="zh-CN" altLang="en-US" sz="2400" dirty="0" smtClean="0">
                <a:latin typeface="Times New Roman" panose="02020603050405020304" pitchFamily="18" charset="0"/>
                <a:ea typeface="黑体" pitchFamily="2" charset="-122"/>
                <a:cs typeface="Times New Roman" panose="02020603050405020304" pitchFamily="18" charset="0"/>
              </a:rPr>
              <a:t>安装及基本配置</a:t>
            </a:r>
            <a:endParaRPr lang="en-US" altLang="zh-CN" sz="2400" dirty="0" smtClean="0">
              <a:latin typeface="Times New Roman" panose="02020603050405020304" pitchFamily="18" charset="0"/>
              <a:ea typeface="黑体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/>
              <a:t>在</a:t>
            </a:r>
            <a:r>
              <a:rPr lang="en-US" altLang="zh-CN" dirty="0" err="1"/>
              <a:t>Vmware</a:t>
            </a:r>
            <a:r>
              <a:rPr lang="zh-CN" altLang="en-US" dirty="0"/>
              <a:t>中安装</a:t>
            </a:r>
            <a:r>
              <a:rPr lang="en-US" altLang="zh-CN" dirty="0" smtClean="0"/>
              <a:t>CentOS</a:t>
            </a:r>
            <a:endParaRPr lang="zh-CN" altLang="en-US" dirty="0" smtClean="0"/>
          </a:p>
        </p:txBody>
      </p:sp>
      <p:sp>
        <p:nvSpPr>
          <p:cNvPr id="3" name="矩形 2"/>
          <p:cNvSpPr/>
          <p:nvPr/>
        </p:nvSpPr>
        <p:spPr>
          <a:xfrm>
            <a:off x="1043608" y="1116612"/>
            <a:ext cx="6912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err="1">
                <a:solidFill>
                  <a:srgbClr val="4D4D4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1.CentOS</a:t>
            </a:r>
            <a:r>
              <a:rPr lang="zh-CN" altLang="en-US" sz="2400" b="1" dirty="0">
                <a:solidFill>
                  <a:srgbClr val="4D4D4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下载</a:t>
            </a:r>
            <a:r>
              <a:rPr lang="zh-CN" altLang="en-US" sz="2400" dirty="0"/>
              <a:t/>
            </a:r>
            <a:br>
              <a:rPr lang="zh-CN" altLang="en-US" sz="2400" dirty="0"/>
            </a:br>
            <a:r>
              <a:rPr lang="en-US" altLang="zh-CN" sz="2400" dirty="0">
                <a:solidFill>
                  <a:srgbClr val="4D4D4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CentOS</a:t>
            </a:r>
            <a:r>
              <a:rPr lang="zh-CN" altLang="en-US" sz="2400" dirty="0">
                <a:solidFill>
                  <a:srgbClr val="4D4D4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是免费版，推荐在官网上直接下载，</a:t>
            </a:r>
            <a:r>
              <a:rPr lang="zh-CN" altLang="en-US" sz="2400" dirty="0"/>
              <a:t/>
            </a:r>
            <a:br>
              <a:rPr lang="zh-CN" altLang="en-US" sz="2400" dirty="0"/>
            </a:br>
            <a:r>
              <a:rPr lang="zh-CN" altLang="en-US" sz="2400" dirty="0">
                <a:solidFill>
                  <a:srgbClr val="4D4D4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网址：</a:t>
            </a:r>
            <a:r>
              <a:rPr lang="en-US" altLang="zh-CN" sz="2400" dirty="0">
                <a:solidFill>
                  <a:srgbClr val="6795B5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hlinkClick r:id="rId2"/>
              </a:rPr>
              <a:t>https://</a:t>
            </a:r>
            <a:r>
              <a:rPr lang="en-US" altLang="zh-CN" sz="2400" dirty="0" err="1">
                <a:solidFill>
                  <a:srgbClr val="6795B5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hlinkClick r:id="rId2"/>
              </a:rPr>
              <a:t>www.centos.org</a:t>
            </a:r>
            <a:r>
              <a:rPr lang="en-US" altLang="zh-CN" sz="2400" dirty="0">
                <a:solidFill>
                  <a:srgbClr val="6795B5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hlinkClick r:id="rId2"/>
              </a:rPr>
              <a:t>/download/</a:t>
            </a:r>
            <a:endParaRPr lang="zh-CN" altLang="en-US" sz="24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 b="23799"/>
          <a:stretch/>
        </p:blipFill>
        <p:spPr>
          <a:xfrm>
            <a:off x="1161976" y="2420888"/>
            <a:ext cx="6768752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02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/>
              <a:t>在</a:t>
            </a:r>
            <a:r>
              <a:rPr lang="en-US" altLang="zh-CN" dirty="0" err="1"/>
              <a:t>Vmware</a:t>
            </a:r>
            <a:r>
              <a:rPr lang="zh-CN" altLang="en-US" dirty="0"/>
              <a:t>中安装</a:t>
            </a:r>
            <a:r>
              <a:rPr lang="en-US" altLang="zh-CN" dirty="0"/>
              <a:t>CentOS</a:t>
            </a:r>
            <a:endParaRPr lang="zh-CN" altLang="en-US" dirty="0" smtClean="0"/>
          </a:p>
        </p:txBody>
      </p:sp>
      <p:sp>
        <p:nvSpPr>
          <p:cNvPr id="2" name="矩形 1"/>
          <p:cNvSpPr/>
          <p:nvPr/>
        </p:nvSpPr>
        <p:spPr>
          <a:xfrm>
            <a:off x="899592" y="1340768"/>
            <a:ext cx="7266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4D4D4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阿里云站点：</a:t>
            </a:r>
            <a:r>
              <a:rPr lang="en-US" altLang="zh-CN" sz="2400" dirty="0">
                <a:solidFill>
                  <a:srgbClr val="4D4D4D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hlinkClick r:id="rId2"/>
              </a:rPr>
              <a:t>http://</a:t>
            </a:r>
            <a:r>
              <a:rPr lang="en-US" altLang="zh-CN" sz="2400" dirty="0" err="1">
                <a:solidFill>
                  <a:srgbClr val="4D4D4D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hlinkClick r:id="rId2"/>
              </a:rPr>
              <a:t>mirrors.aliyun.com</a:t>
            </a:r>
            <a:r>
              <a:rPr lang="en-US" altLang="zh-CN" sz="2400" dirty="0">
                <a:solidFill>
                  <a:srgbClr val="4D4D4D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hlinkClick r:id="rId2"/>
              </a:rPr>
              <a:t>/centos/7/</a:t>
            </a:r>
            <a:r>
              <a:rPr lang="en-US" altLang="zh-CN" sz="2400" dirty="0" err="1">
                <a:solidFill>
                  <a:srgbClr val="4D4D4D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hlinkClick r:id="rId2"/>
              </a:rPr>
              <a:t>isos</a:t>
            </a:r>
            <a:r>
              <a:rPr lang="en-US" altLang="zh-CN" sz="2400" dirty="0">
                <a:solidFill>
                  <a:srgbClr val="4D4D4D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hlinkClick r:id="rId2"/>
              </a:rPr>
              <a:t>/</a:t>
            </a:r>
            <a:r>
              <a:rPr lang="en-US" altLang="zh-CN" sz="2400" dirty="0" err="1">
                <a:solidFill>
                  <a:srgbClr val="4D4D4D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hlinkClick r:id="rId2"/>
              </a:rPr>
              <a:t>x86_64</a:t>
            </a:r>
            <a:r>
              <a:rPr lang="en-US" altLang="zh-CN" sz="2400" dirty="0">
                <a:solidFill>
                  <a:srgbClr val="4D4D4D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hlinkClick r:id="rId2"/>
              </a:rPr>
              <a:t>/</a:t>
            </a:r>
            <a:endParaRPr lang="zh-CN" altLang="en-US" sz="2400" dirty="0">
              <a:solidFill>
                <a:srgbClr val="4D4D4D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2447376"/>
            <a:ext cx="6696744" cy="359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23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/>
              <a:t>在</a:t>
            </a:r>
            <a:r>
              <a:rPr lang="en-US" altLang="zh-CN" dirty="0" err="1"/>
              <a:t>Vmware</a:t>
            </a:r>
            <a:r>
              <a:rPr lang="zh-CN" altLang="en-US" dirty="0"/>
              <a:t>中安装</a:t>
            </a:r>
            <a:r>
              <a:rPr lang="en-US" altLang="zh-CN" dirty="0"/>
              <a:t>CentOS</a:t>
            </a:r>
            <a:endParaRPr lang="zh-CN" altLang="en-US" dirty="0" smtClean="0"/>
          </a:p>
        </p:txBody>
      </p:sp>
      <p:sp>
        <p:nvSpPr>
          <p:cNvPr id="2" name="矩形 1"/>
          <p:cNvSpPr/>
          <p:nvPr/>
        </p:nvSpPr>
        <p:spPr>
          <a:xfrm>
            <a:off x="488156" y="1700808"/>
            <a:ext cx="800323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rgbClr val="404040"/>
                </a:solidFill>
                <a:latin typeface="-apple-system"/>
              </a:rPr>
              <a:t>各个版本的</a:t>
            </a:r>
            <a:r>
              <a:rPr lang="en-US" altLang="zh-CN" sz="2000" dirty="0">
                <a:solidFill>
                  <a:srgbClr val="404040"/>
                </a:solidFill>
                <a:latin typeface="-apple-system"/>
              </a:rPr>
              <a:t>ISO</a:t>
            </a:r>
            <a:r>
              <a:rPr lang="zh-CN" altLang="en-US" sz="2000" dirty="0">
                <a:solidFill>
                  <a:srgbClr val="404040"/>
                </a:solidFill>
                <a:latin typeface="-apple-system"/>
              </a:rPr>
              <a:t>镜像文件说明</a:t>
            </a:r>
            <a:r>
              <a:rPr lang="zh-CN" altLang="en-US" sz="2000" dirty="0" smtClean="0">
                <a:solidFill>
                  <a:srgbClr val="404040"/>
                </a:solidFill>
                <a:latin typeface="-apple-system"/>
              </a:rPr>
              <a:t>：</a:t>
            </a:r>
            <a:endParaRPr lang="en-US" altLang="zh-CN" sz="2000" dirty="0" smtClean="0">
              <a:solidFill>
                <a:srgbClr val="404040"/>
              </a:solidFill>
              <a:latin typeface="-apple-system"/>
            </a:endParaRPr>
          </a:p>
          <a:p>
            <a:endParaRPr lang="zh-CN" altLang="en-US" sz="2000" dirty="0">
              <a:solidFill>
                <a:srgbClr val="404040"/>
              </a:solidFill>
              <a:latin typeface="-apple-system"/>
            </a:endParaRPr>
          </a:p>
          <a:p>
            <a:r>
              <a:rPr lang="en-US" altLang="zh-CN" sz="2000" dirty="0">
                <a:solidFill>
                  <a:srgbClr val="404040"/>
                </a:solidFill>
                <a:latin typeface="-apple-system"/>
              </a:rPr>
              <a:t>CentOS-7-</a:t>
            </a:r>
            <a:r>
              <a:rPr lang="en-US" altLang="zh-CN" sz="2000" dirty="0" err="1">
                <a:solidFill>
                  <a:srgbClr val="404040"/>
                </a:solidFill>
                <a:latin typeface="-apple-system"/>
              </a:rPr>
              <a:t>x86_64</a:t>
            </a:r>
            <a:r>
              <a:rPr lang="en-US" altLang="zh-CN" sz="2000" dirty="0">
                <a:solidFill>
                  <a:srgbClr val="404040"/>
                </a:solidFill>
                <a:latin typeface="-apple-system"/>
              </a:rPr>
              <a:t>-DVD-</a:t>
            </a:r>
            <a:r>
              <a:rPr lang="en-US" altLang="zh-CN" sz="2000" dirty="0" err="1">
                <a:solidFill>
                  <a:srgbClr val="404040"/>
                </a:solidFill>
                <a:latin typeface="-apple-system"/>
              </a:rPr>
              <a:t>1708.iso</a:t>
            </a:r>
            <a:r>
              <a:rPr lang="en-US" altLang="zh-CN" sz="2000" dirty="0">
                <a:solidFill>
                  <a:srgbClr val="404040"/>
                </a:solidFill>
                <a:latin typeface="-apple-system"/>
              </a:rPr>
              <a:t>           </a:t>
            </a:r>
            <a:r>
              <a:rPr lang="zh-CN" altLang="en-US" sz="2000" dirty="0" smtClean="0">
                <a:solidFill>
                  <a:srgbClr val="404040"/>
                </a:solidFill>
                <a:latin typeface="-apple-system"/>
              </a:rPr>
              <a:t>标准</a:t>
            </a:r>
            <a:r>
              <a:rPr lang="zh-CN" altLang="en-US" sz="2000" dirty="0">
                <a:solidFill>
                  <a:srgbClr val="404040"/>
                </a:solidFill>
                <a:latin typeface="-apple-system"/>
              </a:rPr>
              <a:t>安装版（推荐</a:t>
            </a:r>
            <a:r>
              <a:rPr lang="zh-CN" altLang="en-US" sz="2000" dirty="0" smtClean="0">
                <a:solidFill>
                  <a:srgbClr val="404040"/>
                </a:solidFill>
                <a:latin typeface="-apple-system"/>
              </a:rPr>
              <a:t>）</a:t>
            </a:r>
            <a:endParaRPr lang="en-US" altLang="zh-CN" sz="2000" dirty="0" smtClean="0">
              <a:solidFill>
                <a:srgbClr val="404040"/>
              </a:solidFill>
              <a:latin typeface="-apple-system"/>
            </a:endParaRPr>
          </a:p>
          <a:p>
            <a:endParaRPr lang="zh-CN" altLang="en-US" sz="2000" dirty="0">
              <a:solidFill>
                <a:srgbClr val="404040"/>
              </a:solidFill>
              <a:latin typeface="-apple-system"/>
            </a:endParaRPr>
          </a:p>
          <a:p>
            <a:r>
              <a:rPr lang="en-US" altLang="zh-CN" sz="2000" dirty="0">
                <a:solidFill>
                  <a:srgbClr val="404040"/>
                </a:solidFill>
                <a:latin typeface="-apple-system"/>
              </a:rPr>
              <a:t>CentOS-7-</a:t>
            </a:r>
            <a:r>
              <a:rPr lang="en-US" altLang="zh-CN" sz="2000" dirty="0" err="1">
                <a:solidFill>
                  <a:srgbClr val="404040"/>
                </a:solidFill>
                <a:latin typeface="-apple-system"/>
              </a:rPr>
              <a:t>x86_64</a:t>
            </a:r>
            <a:r>
              <a:rPr lang="en-US" altLang="zh-CN" sz="2000" dirty="0">
                <a:solidFill>
                  <a:srgbClr val="404040"/>
                </a:solidFill>
                <a:latin typeface="-apple-system"/>
              </a:rPr>
              <a:t>-Everything-</a:t>
            </a:r>
            <a:r>
              <a:rPr lang="en-US" altLang="zh-CN" sz="2000" dirty="0" err="1">
                <a:solidFill>
                  <a:srgbClr val="404040"/>
                </a:solidFill>
                <a:latin typeface="-apple-system"/>
              </a:rPr>
              <a:t>1708.iso</a:t>
            </a:r>
            <a:r>
              <a:rPr lang="en-US" altLang="zh-CN" sz="2000" dirty="0">
                <a:solidFill>
                  <a:srgbClr val="404040"/>
                </a:solidFill>
                <a:latin typeface="-apple-system"/>
              </a:rPr>
              <a:t>    </a:t>
            </a:r>
            <a:r>
              <a:rPr lang="zh-CN" altLang="en-US" sz="2000" dirty="0" smtClean="0">
                <a:solidFill>
                  <a:srgbClr val="404040"/>
                </a:solidFill>
                <a:latin typeface="-apple-system"/>
              </a:rPr>
              <a:t>完</a:t>
            </a:r>
            <a:r>
              <a:rPr lang="zh-CN" altLang="en-US" sz="2000" dirty="0">
                <a:solidFill>
                  <a:srgbClr val="404040"/>
                </a:solidFill>
                <a:latin typeface="-apple-system"/>
              </a:rPr>
              <a:t>整版，集成所有软件（以用来补充系统的软件或者填充本地镜像</a:t>
            </a:r>
            <a:r>
              <a:rPr lang="zh-CN" altLang="en-US" sz="2000" dirty="0" smtClean="0">
                <a:solidFill>
                  <a:srgbClr val="404040"/>
                </a:solidFill>
                <a:latin typeface="-apple-system"/>
              </a:rPr>
              <a:t>）</a:t>
            </a:r>
            <a:endParaRPr lang="en-US" altLang="zh-CN" sz="2000" dirty="0" smtClean="0">
              <a:solidFill>
                <a:srgbClr val="404040"/>
              </a:solidFill>
              <a:latin typeface="-apple-system"/>
            </a:endParaRPr>
          </a:p>
          <a:p>
            <a:endParaRPr lang="zh-CN" altLang="en-US" sz="2000" dirty="0">
              <a:solidFill>
                <a:srgbClr val="404040"/>
              </a:solidFill>
              <a:latin typeface="-apple-system"/>
            </a:endParaRPr>
          </a:p>
          <a:p>
            <a:r>
              <a:rPr lang="en-US" altLang="zh-CN" sz="2000" dirty="0">
                <a:solidFill>
                  <a:srgbClr val="404040"/>
                </a:solidFill>
                <a:latin typeface="-apple-system"/>
              </a:rPr>
              <a:t>CentOS-7-</a:t>
            </a:r>
            <a:r>
              <a:rPr lang="en-US" altLang="zh-CN" sz="2000" dirty="0" err="1">
                <a:solidFill>
                  <a:srgbClr val="404040"/>
                </a:solidFill>
                <a:latin typeface="-apple-system"/>
              </a:rPr>
              <a:t>x86_64</a:t>
            </a:r>
            <a:r>
              <a:rPr lang="en-US" altLang="zh-CN" sz="2000" dirty="0">
                <a:solidFill>
                  <a:srgbClr val="404040"/>
                </a:solidFill>
                <a:latin typeface="-apple-system"/>
              </a:rPr>
              <a:t>-</a:t>
            </a:r>
            <a:r>
              <a:rPr lang="en-US" altLang="zh-CN" sz="2000" dirty="0" err="1">
                <a:solidFill>
                  <a:srgbClr val="404040"/>
                </a:solidFill>
                <a:latin typeface="-apple-system"/>
              </a:rPr>
              <a:t>LiveGNOME-1708.iso</a:t>
            </a:r>
            <a:r>
              <a:rPr lang="en-US" altLang="zh-CN" sz="2000" dirty="0">
                <a:solidFill>
                  <a:srgbClr val="404040"/>
                </a:solidFill>
                <a:latin typeface="-apple-system"/>
              </a:rPr>
              <a:t>     </a:t>
            </a:r>
            <a:r>
              <a:rPr lang="en-US" altLang="zh-CN" sz="2000" dirty="0" smtClean="0">
                <a:solidFill>
                  <a:srgbClr val="404040"/>
                </a:solidFill>
                <a:latin typeface="-apple-system"/>
              </a:rPr>
              <a:t>GNOME</a:t>
            </a:r>
            <a:r>
              <a:rPr lang="zh-CN" altLang="en-US" sz="2000" dirty="0">
                <a:solidFill>
                  <a:srgbClr val="404040"/>
                </a:solidFill>
                <a:latin typeface="-apple-system"/>
              </a:rPr>
              <a:t>桌面版  </a:t>
            </a:r>
          </a:p>
          <a:p>
            <a:r>
              <a:rPr lang="en-US" altLang="zh-CN" sz="2000" dirty="0">
                <a:solidFill>
                  <a:srgbClr val="404040"/>
                </a:solidFill>
                <a:latin typeface="-apple-system"/>
              </a:rPr>
              <a:t>CentOS-7-</a:t>
            </a:r>
            <a:r>
              <a:rPr lang="en-US" altLang="zh-CN" sz="2000" dirty="0" err="1">
                <a:solidFill>
                  <a:srgbClr val="404040"/>
                </a:solidFill>
                <a:latin typeface="-apple-system"/>
              </a:rPr>
              <a:t>x86_64</a:t>
            </a:r>
            <a:r>
              <a:rPr lang="en-US" altLang="zh-CN" sz="2000" dirty="0">
                <a:solidFill>
                  <a:srgbClr val="404040"/>
                </a:solidFill>
                <a:latin typeface="-apple-system"/>
              </a:rPr>
              <a:t>-</a:t>
            </a:r>
            <a:r>
              <a:rPr lang="en-US" altLang="zh-CN" sz="2000" dirty="0" err="1">
                <a:solidFill>
                  <a:srgbClr val="404040"/>
                </a:solidFill>
                <a:latin typeface="-apple-system"/>
              </a:rPr>
              <a:t>LiveKDE-1708.iso</a:t>
            </a:r>
            <a:r>
              <a:rPr lang="en-US" altLang="zh-CN" sz="2000" dirty="0">
                <a:solidFill>
                  <a:srgbClr val="404040"/>
                </a:solidFill>
                <a:latin typeface="-apple-system"/>
              </a:rPr>
              <a:t>       </a:t>
            </a:r>
            <a:r>
              <a:rPr lang="en-US" altLang="zh-CN" sz="2000" dirty="0" err="1" smtClean="0">
                <a:solidFill>
                  <a:srgbClr val="404040"/>
                </a:solidFill>
                <a:latin typeface="-apple-system"/>
              </a:rPr>
              <a:t>KDE</a:t>
            </a:r>
            <a:r>
              <a:rPr lang="zh-CN" altLang="en-US" sz="2000" dirty="0">
                <a:solidFill>
                  <a:srgbClr val="404040"/>
                </a:solidFill>
                <a:latin typeface="-apple-system"/>
              </a:rPr>
              <a:t>桌面版 </a:t>
            </a:r>
            <a:endParaRPr lang="en-US" altLang="zh-CN" sz="2000" dirty="0" smtClean="0">
              <a:solidFill>
                <a:srgbClr val="404040"/>
              </a:solidFill>
              <a:latin typeface="-apple-system"/>
            </a:endParaRPr>
          </a:p>
          <a:p>
            <a:r>
              <a:rPr lang="zh-CN" altLang="en-US" sz="2000" dirty="0">
                <a:solidFill>
                  <a:srgbClr val="404040"/>
                </a:solidFill>
                <a:latin typeface="-apple-system"/>
              </a:rPr>
              <a:t> </a:t>
            </a:r>
          </a:p>
          <a:p>
            <a:r>
              <a:rPr lang="en-US" altLang="zh-CN" sz="2000" dirty="0">
                <a:solidFill>
                  <a:srgbClr val="404040"/>
                </a:solidFill>
                <a:latin typeface="-apple-system"/>
              </a:rPr>
              <a:t>CentOS-7-</a:t>
            </a:r>
            <a:r>
              <a:rPr lang="en-US" altLang="zh-CN" sz="2000" dirty="0" err="1">
                <a:solidFill>
                  <a:srgbClr val="404040"/>
                </a:solidFill>
                <a:latin typeface="-apple-system"/>
              </a:rPr>
              <a:t>x86_64</a:t>
            </a:r>
            <a:r>
              <a:rPr lang="en-US" altLang="zh-CN" sz="2000" dirty="0">
                <a:solidFill>
                  <a:srgbClr val="404040"/>
                </a:solidFill>
                <a:latin typeface="-apple-system"/>
              </a:rPr>
              <a:t>-Minimal-</a:t>
            </a:r>
            <a:r>
              <a:rPr lang="en-US" altLang="zh-CN" sz="2000" dirty="0" err="1">
                <a:solidFill>
                  <a:srgbClr val="404040"/>
                </a:solidFill>
                <a:latin typeface="-apple-system"/>
              </a:rPr>
              <a:t>1708.iso</a:t>
            </a:r>
            <a:r>
              <a:rPr lang="en-US" altLang="zh-CN" sz="2000" dirty="0">
                <a:solidFill>
                  <a:srgbClr val="404040"/>
                </a:solidFill>
                <a:latin typeface="-apple-system"/>
              </a:rPr>
              <a:t>       </a:t>
            </a:r>
            <a:r>
              <a:rPr lang="zh-CN" altLang="en-US" sz="2000" dirty="0" smtClean="0">
                <a:solidFill>
                  <a:srgbClr val="404040"/>
                </a:solidFill>
                <a:latin typeface="-apple-system"/>
              </a:rPr>
              <a:t>精简</a:t>
            </a:r>
            <a:r>
              <a:rPr lang="zh-CN" altLang="en-US" sz="2000" dirty="0">
                <a:solidFill>
                  <a:srgbClr val="404040"/>
                </a:solidFill>
                <a:latin typeface="-apple-system"/>
              </a:rPr>
              <a:t>版，自带的软件最少</a:t>
            </a:r>
          </a:p>
          <a:p>
            <a:r>
              <a:rPr lang="en-US" altLang="zh-CN" sz="2000" dirty="0">
                <a:solidFill>
                  <a:srgbClr val="404040"/>
                </a:solidFill>
                <a:latin typeface="-apple-system"/>
              </a:rPr>
              <a:t>CentOS-7-</a:t>
            </a:r>
            <a:r>
              <a:rPr lang="en-US" altLang="zh-CN" sz="2000" dirty="0" err="1">
                <a:solidFill>
                  <a:srgbClr val="404040"/>
                </a:solidFill>
                <a:latin typeface="-apple-system"/>
              </a:rPr>
              <a:t>x86_64</a:t>
            </a:r>
            <a:r>
              <a:rPr lang="en-US" altLang="zh-CN" sz="2000" dirty="0">
                <a:solidFill>
                  <a:srgbClr val="404040"/>
                </a:solidFill>
                <a:latin typeface="-apple-system"/>
              </a:rPr>
              <a:t>-</a:t>
            </a:r>
            <a:r>
              <a:rPr lang="en-US" altLang="zh-CN" sz="2000" dirty="0" err="1">
                <a:solidFill>
                  <a:srgbClr val="404040"/>
                </a:solidFill>
                <a:latin typeface="-apple-system"/>
              </a:rPr>
              <a:t>NetInstall-1708.iso</a:t>
            </a:r>
            <a:r>
              <a:rPr lang="en-US" altLang="zh-CN" sz="2000" dirty="0">
                <a:solidFill>
                  <a:srgbClr val="404040"/>
                </a:solidFill>
                <a:latin typeface="-apple-system"/>
              </a:rPr>
              <a:t>    </a:t>
            </a:r>
            <a:r>
              <a:rPr lang="zh-CN" altLang="en-US" sz="2000" dirty="0" smtClean="0">
                <a:solidFill>
                  <a:srgbClr val="404040"/>
                </a:solidFill>
                <a:latin typeface="-apple-system"/>
              </a:rPr>
              <a:t>网络</a:t>
            </a:r>
            <a:r>
              <a:rPr lang="zh-CN" altLang="en-US" sz="2000" dirty="0">
                <a:solidFill>
                  <a:srgbClr val="404040"/>
                </a:solidFill>
                <a:latin typeface="-apple-system"/>
              </a:rPr>
              <a:t>安装</a:t>
            </a:r>
            <a:r>
              <a:rPr lang="zh-CN" altLang="en-US" sz="2000" dirty="0" smtClean="0">
                <a:solidFill>
                  <a:srgbClr val="404040"/>
                </a:solidFill>
                <a:latin typeface="-apple-system"/>
              </a:rPr>
              <a:t>版</a:t>
            </a:r>
            <a:endParaRPr lang="en-US" altLang="zh-CN" sz="2000" dirty="0" smtClean="0">
              <a:solidFill>
                <a:srgbClr val="404040"/>
              </a:solidFill>
              <a:latin typeface="-apple-system"/>
            </a:endParaRPr>
          </a:p>
          <a:p>
            <a:r>
              <a:rPr lang="zh-CN" altLang="en-US" sz="2000" dirty="0" smtClean="0">
                <a:solidFill>
                  <a:srgbClr val="404040"/>
                </a:solidFill>
                <a:latin typeface="-apple-system"/>
              </a:rPr>
              <a:t>（</a:t>
            </a:r>
            <a:r>
              <a:rPr lang="zh-CN" altLang="en-US" sz="2000" dirty="0">
                <a:solidFill>
                  <a:srgbClr val="404040"/>
                </a:solidFill>
                <a:latin typeface="-apple-system"/>
              </a:rPr>
              <a:t>从网络安装或者救援系统）  </a:t>
            </a:r>
          </a:p>
        </p:txBody>
      </p:sp>
    </p:spTree>
    <p:extLst>
      <p:ext uri="{BB962C8B-B14F-4D97-AF65-F5344CB8AC3E}">
        <p14:creationId xmlns:p14="http://schemas.microsoft.com/office/powerpoint/2010/main" val="176099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 smtClean="0"/>
              <a:t>在</a:t>
            </a:r>
            <a:r>
              <a:rPr lang="en-US" altLang="zh-CN" dirty="0" err="1"/>
              <a:t>V</a:t>
            </a:r>
            <a:r>
              <a:rPr lang="en-US" altLang="zh-CN" dirty="0" err="1" smtClean="0"/>
              <a:t>mware</a:t>
            </a:r>
            <a:r>
              <a:rPr lang="zh-CN" altLang="en-US" dirty="0" smtClean="0"/>
              <a:t>中安装</a:t>
            </a:r>
            <a:r>
              <a:rPr lang="en-US" altLang="zh-CN" dirty="0" smtClean="0"/>
              <a:t>CentOS</a:t>
            </a:r>
            <a:endParaRPr lang="zh-CN" altLang="en-US" dirty="0" smtClean="0"/>
          </a:p>
        </p:txBody>
      </p:sp>
      <p:sp>
        <p:nvSpPr>
          <p:cNvPr id="2" name="矩形 1"/>
          <p:cNvSpPr/>
          <p:nvPr/>
        </p:nvSpPr>
        <p:spPr>
          <a:xfrm>
            <a:off x="574896" y="986279"/>
            <a:ext cx="83676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4D4D4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   </a:t>
            </a:r>
            <a:r>
              <a:rPr lang="en-US" altLang="zh-CN" sz="2400" dirty="0" err="1" smtClean="0">
                <a:solidFill>
                  <a:srgbClr val="4D4D4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Vmware</a:t>
            </a:r>
            <a:r>
              <a:rPr lang="en-US" altLang="zh-CN" sz="2400" dirty="0" smtClean="0">
                <a:solidFill>
                  <a:srgbClr val="4D4D4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2400" dirty="0" err="1" smtClean="0">
                <a:solidFill>
                  <a:srgbClr val="4D4D4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workstation15.5</a:t>
            </a:r>
            <a:r>
              <a:rPr lang="en-US" altLang="zh-CN" sz="2400" dirty="0" smtClean="0">
                <a:solidFill>
                  <a:srgbClr val="4D4D4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2400" dirty="0">
                <a:solidFill>
                  <a:srgbClr val="4D4D4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64</a:t>
            </a:r>
            <a:r>
              <a:rPr lang="zh-CN" altLang="en-US" sz="2400" dirty="0">
                <a:solidFill>
                  <a:srgbClr val="4D4D4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下载</a:t>
            </a:r>
            <a:r>
              <a:rPr lang="en-US" altLang="zh-CN" sz="2400" dirty="0">
                <a:solidFill>
                  <a:srgbClr val="4D4D4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/>
            </a:r>
            <a:br>
              <a:rPr lang="en-US" altLang="zh-CN" sz="2400" dirty="0">
                <a:solidFill>
                  <a:srgbClr val="4D4D4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CN" altLang="en-US" sz="2400" dirty="0">
                <a:solidFill>
                  <a:srgbClr val="4D4D4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网址：</a:t>
            </a:r>
            <a:r>
              <a:rPr lang="en-US" altLang="zh-CN" sz="2400" dirty="0">
                <a:solidFill>
                  <a:srgbClr val="4D4D4D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hlinkClick r:id="rId2"/>
              </a:rPr>
              <a:t>https://</a:t>
            </a:r>
            <a:r>
              <a:rPr lang="en-US" altLang="zh-CN" sz="2400" dirty="0" err="1">
                <a:solidFill>
                  <a:srgbClr val="4D4D4D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hlinkClick r:id="rId2"/>
              </a:rPr>
              <a:t>www.vmware.com</a:t>
            </a:r>
            <a:r>
              <a:rPr lang="en-US" altLang="zh-CN" sz="2400" dirty="0">
                <a:solidFill>
                  <a:srgbClr val="4D4D4D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hlinkClick r:id="rId2"/>
              </a:rPr>
              <a:t>/products/workstation-pro/workstation-pro-</a:t>
            </a:r>
            <a:r>
              <a:rPr lang="en-US" altLang="zh-CN" sz="2400" dirty="0" err="1">
                <a:solidFill>
                  <a:srgbClr val="4D4D4D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hlinkClick r:id="rId2"/>
              </a:rPr>
              <a:t>evaluation.html</a:t>
            </a:r>
            <a:endParaRPr lang="zh-CN" altLang="en-US" sz="2400" dirty="0">
              <a:solidFill>
                <a:srgbClr val="4D4D4D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t="23364"/>
          <a:stretch/>
        </p:blipFill>
        <p:spPr>
          <a:xfrm>
            <a:off x="755576" y="2267744"/>
            <a:ext cx="7833714" cy="389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75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/>
              <a:t>在</a:t>
            </a:r>
            <a:r>
              <a:rPr lang="en-US" altLang="zh-CN" dirty="0" err="1"/>
              <a:t>Vmware</a:t>
            </a:r>
            <a:r>
              <a:rPr lang="zh-CN" altLang="en-US" dirty="0"/>
              <a:t>中安装</a:t>
            </a:r>
            <a:r>
              <a:rPr lang="en-US" altLang="zh-CN" dirty="0"/>
              <a:t>CentOS</a:t>
            </a:r>
            <a:endParaRPr lang="zh-CN" altLang="en-US" dirty="0" smtClean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04" y="1772815"/>
            <a:ext cx="4231254" cy="367240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132856"/>
            <a:ext cx="4182907" cy="332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5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/>
              <a:t>在</a:t>
            </a:r>
            <a:r>
              <a:rPr lang="en-US" altLang="zh-CN" dirty="0" err="1"/>
              <a:t>Vmware</a:t>
            </a:r>
            <a:r>
              <a:rPr lang="zh-CN" altLang="en-US" dirty="0"/>
              <a:t>中安装</a:t>
            </a:r>
            <a:r>
              <a:rPr lang="en-US" altLang="zh-CN" dirty="0"/>
              <a:t>CentOS</a:t>
            </a:r>
            <a:endParaRPr lang="zh-CN" altLang="en-US" dirty="0" smtClean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t="10105" b="3812"/>
          <a:stretch/>
        </p:blipFill>
        <p:spPr>
          <a:xfrm>
            <a:off x="825314" y="1412776"/>
            <a:ext cx="7347086" cy="469623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971600" y="1138909"/>
            <a:ext cx="43513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4D4D4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打开</a:t>
            </a:r>
            <a:r>
              <a:rPr lang="en-US" altLang="zh-CN" sz="2400" dirty="0">
                <a:solidFill>
                  <a:srgbClr val="4D4D4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VMware Workstation 14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9149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/>
              <a:t>在</a:t>
            </a:r>
            <a:r>
              <a:rPr lang="en-US" altLang="zh-CN" dirty="0" err="1"/>
              <a:t>Vmware</a:t>
            </a:r>
            <a:r>
              <a:rPr lang="zh-CN" altLang="en-US" dirty="0"/>
              <a:t>中安装</a:t>
            </a:r>
            <a:r>
              <a:rPr lang="en-US" altLang="zh-CN" dirty="0"/>
              <a:t>CentOS</a:t>
            </a:r>
            <a:endParaRPr lang="zh-CN" altLang="en-US" dirty="0" smtClean="0"/>
          </a:p>
        </p:txBody>
      </p:sp>
      <p:sp>
        <p:nvSpPr>
          <p:cNvPr id="2" name="矩形 1"/>
          <p:cNvSpPr/>
          <p:nvPr/>
        </p:nvSpPr>
        <p:spPr>
          <a:xfrm>
            <a:off x="392921" y="1484784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4D4D4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点击创建新的虚拟机</a:t>
            </a:r>
            <a:endParaRPr lang="zh-CN" altLang="en-US" sz="24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540" y="2276872"/>
            <a:ext cx="3838095" cy="340952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824079" y="1484784"/>
            <a:ext cx="37968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4D4D4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选择好</a:t>
            </a:r>
            <a:r>
              <a:rPr lang="en-US" altLang="zh-CN" sz="2400" dirty="0" err="1">
                <a:solidFill>
                  <a:srgbClr val="4D4D4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centos7</a:t>
            </a:r>
            <a:r>
              <a:rPr lang="zh-CN" altLang="en-US" sz="2400" dirty="0">
                <a:solidFill>
                  <a:srgbClr val="4D4D4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的镜像文件</a:t>
            </a:r>
            <a:endParaRPr lang="zh-CN" altLang="en-US" sz="240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2211717"/>
            <a:ext cx="3580952" cy="34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30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/>
              <a:t>在</a:t>
            </a:r>
            <a:r>
              <a:rPr lang="en-US" altLang="zh-CN" dirty="0" err="1"/>
              <a:t>Vmware</a:t>
            </a:r>
            <a:r>
              <a:rPr lang="zh-CN" altLang="en-US" dirty="0"/>
              <a:t>中安装</a:t>
            </a:r>
            <a:r>
              <a:rPr lang="en-US" altLang="zh-CN" dirty="0"/>
              <a:t>CentOS</a:t>
            </a:r>
            <a:endParaRPr lang="zh-CN" altLang="en-US" dirty="0" smtClean="0"/>
          </a:p>
        </p:txBody>
      </p:sp>
      <p:sp>
        <p:nvSpPr>
          <p:cNvPr id="3" name="矩形 2"/>
          <p:cNvSpPr/>
          <p:nvPr/>
        </p:nvSpPr>
        <p:spPr>
          <a:xfrm>
            <a:off x="971600" y="1268760"/>
            <a:ext cx="698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4D4D4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处理器配置，可以更改几核</a:t>
            </a:r>
            <a:r>
              <a:rPr lang="en-US" altLang="zh-CN" sz="2400" dirty="0" err="1">
                <a:solidFill>
                  <a:srgbClr val="4D4D4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cpu</a:t>
            </a:r>
            <a:r>
              <a:rPr lang="en-US" altLang="zh-CN" sz="2400" dirty="0">
                <a:solidFill>
                  <a:srgbClr val="4D4D4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CN" altLang="en-US" sz="2400" dirty="0">
                <a:solidFill>
                  <a:srgbClr val="4D4D4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注：这个占用的是你计算机实际的</a:t>
            </a:r>
            <a:r>
              <a:rPr lang="en-US" altLang="zh-CN" sz="2400" dirty="0" err="1">
                <a:solidFill>
                  <a:srgbClr val="4D4D4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cpu</a:t>
            </a:r>
            <a:r>
              <a:rPr lang="zh-CN" altLang="en-US" sz="2400" dirty="0">
                <a:solidFill>
                  <a:srgbClr val="4D4D4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，注意搭配，推荐</a:t>
            </a:r>
            <a:r>
              <a:rPr lang="en-US" altLang="zh-CN" sz="2400" dirty="0" smtClean="0">
                <a:solidFill>
                  <a:srgbClr val="4D4D4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CN" altLang="en-US" sz="2400" dirty="0" smtClean="0">
                <a:solidFill>
                  <a:srgbClr val="4D4D4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个。</a:t>
            </a:r>
            <a:endParaRPr lang="zh-CN" altLang="en-US" sz="24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2104073"/>
            <a:ext cx="4680520" cy="403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25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/>
              <a:t>在</a:t>
            </a:r>
            <a:r>
              <a:rPr lang="en-US" altLang="zh-CN" dirty="0" err="1"/>
              <a:t>Vmware</a:t>
            </a:r>
            <a:r>
              <a:rPr lang="zh-CN" altLang="en-US" dirty="0"/>
              <a:t>中安装</a:t>
            </a:r>
            <a:r>
              <a:rPr lang="en-US" altLang="zh-CN" dirty="0"/>
              <a:t>CentOS</a:t>
            </a:r>
            <a:endParaRPr lang="zh-CN" altLang="en-US" dirty="0" smtClean="0"/>
          </a:p>
        </p:txBody>
      </p:sp>
      <p:sp>
        <p:nvSpPr>
          <p:cNvPr id="2" name="矩形 1"/>
          <p:cNvSpPr/>
          <p:nvPr/>
        </p:nvSpPr>
        <p:spPr>
          <a:xfrm>
            <a:off x="609107" y="1484783"/>
            <a:ext cx="27494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4D4D4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内存配置，推荐</a:t>
            </a:r>
            <a:r>
              <a:rPr lang="en-US" altLang="zh-CN" sz="2400" dirty="0" err="1">
                <a:solidFill>
                  <a:srgbClr val="4D4D4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1G</a:t>
            </a:r>
            <a:endParaRPr lang="zh-CN" altLang="en-US" sz="24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07" y="2236869"/>
            <a:ext cx="3866667" cy="336190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932040" y="1484783"/>
            <a:ext cx="32657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rgbClr val="4D4D4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网络配置置，选择</a:t>
            </a:r>
            <a:r>
              <a:rPr lang="en-US" altLang="zh-CN" sz="2400" dirty="0" smtClean="0">
                <a:solidFill>
                  <a:srgbClr val="4D4D4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NAT</a:t>
            </a:r>
            <a:endParaRPr lang="zh-CN" altLang="en-US" sz="24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9866" y="2276872"/>
            <a:ext cx="3866667" cy="33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20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/>
              <a:t>在</a:t>
            </a:r>
            <a:r>
              <a:rPr lang="en-US" altLang="zh-CN" dirty="0" err="1"/>
              <a:t>Vmware</a:t>
            </a:r>
            <a:r>
              <a:rPr lang="zh-CN" altLang="en-US" dirty="0"/>
              <a:t>中安装</a:t>
            </a:r>
            <a:r>
              <a:rPr lang="en-US" altLang="zh-CN" dirty="0"/>
              <a:t>CentOS</a:t>
            </a:r>
            <a:endParaRPr lang="zh-CN" altLang="en-US" dirty="0" smtClean="0"/>
          </a:p>
        </p:txBody>
      </p:sp>
      <p:sp>
        <p:nvSpPr>
          <p:cNvPr id="3" name="矩形 2"/>
          <p:cNvSpPr/>
          <p:nvPr/>
        </p:nvSpPr>
        <p:spPr>
          <a:xfrm>
            <a:off x="323528" y="1412776"/>
            <a:ext cx="40685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磁盘容量配置，默认</a:t>
            </a:r>
            <a:r>
              <a:rPr lang="en-US" altLang="zh-CN" sz="240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20G</a:t>
            </a:r>
            <a:r>
              <a:rPr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,</a:t>
            </a: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可以根据自己需求和实际硬盘盘符情况进行</a:t>
            </a:r>
            <a:r>
              <a:rPr lang="zh-CN" altLang="en-US" sz="2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更改。</a:t>
            </a:r>
            <a:endParaRPr lang="zh-CN" altLang="en-US" sz="24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638753"/>
            <a:ext cx="3571429" cy="345714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716016" y="1412776"/>
            <a:ext cx="4104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rgbClr val="4D4D4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确认配置</a:t>
            </a:r>
            <a:r>
              <a:rPr lang="zh-CN" altLang="en-US" sz="2400" dirty="0">
                <a:solidFill>
                  <a:srgbClr val="4D4D4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的硬件信息，可以自定义硬件进行重新</a:t>
            </a:r>
            <a:r>
              <a:rPr lang="zh-CN" altLang="en-US" sz="2400" dirty="0" smtClean="0">
                <a:solidFill>
                  <a:srgbClr val="4D4D4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定义。</a:t>
            </a:r>
            <a:endParaRPr lang="zh-CN" altLang="en-US" sz="24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724" y="2629229"/>
            <a:ext cx="3580952" cy="34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62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4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本章内容要点</a:t>
            </a:r>
            <a:endParaRPr lang="zh-CN" altLang="en-US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副标题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19" name="灯片编号占位符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5D45-772D-467C-BE8D-4CDB2A1BAAB8}" type="slidenum">
              <a:rPr lang="zh-CN" altLang="en-US" smtClean="0"/>
              <a:pPr/>
              <a:t>2</a:t>
            </a:fld>
            <a:r>
              <a:rPr lang="zh-CN" altLang="en-US" dirty="0" smtClean="0"/>
              <a:t> </a:t>
            </a:r>
            <a:r>
              <a:rPr lang="en-US" altLang="zh-CN" dirty="0" smtClean="0"/>
              <a:t>/ 55</a:t>
            </a:r>
            <a:endParaRPr lang="zh-CN" altLang="en-US" dirty="0"/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532506" y="1417637"/>
            <a:ext cx="7999934" cy="5121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Broadway" panose="04040905080B02020502" pitchFamily="8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CN" sz="3200" dirty="0" smtClean="0">
                <a:solidFill>
                  <a:schemeClr val="tx1"/>
                </a:solidFill>
              </a:rPr>
              <a:t>Linux</a:t>
            </a:r>
            <a:r>
              <a:rPr lang="zh-CN" altLang="en-US" sz="3200" dirty="0" smtClean="0">
                <a:solidFill>
                  <a:schemeClr val="tx1"/>
                </a:solidFill>
              </a:rPr>
              <a:t>系统安装</a:t>
            </a:r>
            <a:endParaRPr lang="en-US" altLang="zh-CN" sz="3200" dirty="0" smtClean="0">
              <a:solidFill>
                <a:schemeClr val="tx1"/>
              </a:solidFill>
            </a:endParaRPr>
          </a:p>
          <a:p>
            <a:pPr lvl="1" algn="l">
              <a:spcBef>
                <a:spcPts val="0"/>
              </a:spcBef>
            </a:pPr>
            <a:r>
              <a:rPr lang="en-US" altLang="zh-CN" dirty="0" smtClean="0">
                <a:solidFill>
                  <a:schemeClr val="tx1"/>
                </a:solidFill>
              </a:rPr>
              <a:t>CentOS</a:t>
            </a:r>
            <a:r>
              <a:rPr lang="zh-CN" altLang="en-US" dirty="0" smtClean="0">
                <a:solidFill>
                  <a:schemeClr val="tx1"/>
                </a:solidFill>
              </a:rPr>
              <a:t>安装包下载，本地安装，远程安装，手动安装，自动安装，</a:t>
            </a:r>
            <a:r>
              <a:rPr lang="en-US" altLang="zh-CN" dirty="0" smtClean="0">
                <a:solidFill>
                  <a:schemeClr val="tx1"/>
                </a:solidFill>
              </a:rPr>
              <a:t>Anaconda</a:t>
            </a:r>
            <a:r>
              <a:rPr lang="zh-CN" altLang="en-US" dirty="0" smtClean="0">
                <a:solidFill>
                  <a:schemeClr val="tx1"/>
                </a:solidFill>
              </a:rPr>
              <a:t>安装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 lvl="1" algn="l">
              <a:spcBef>
                <a:spcPts val="0"/>
              </a:spcBef>
            </a:pPr>
            <a:endParaRPr lang="en-US" altLang="zh-CN" dirty="0" smtClean="0">
              <a:solidFill>
                <a:schemeClr val="tx1"/>
              </a:solidFill>
            </a:endParaRPr>
          </a:p>
          <a:p>
            <a:pPr marL="342900" indent="-342900" algn="l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CN" altLang="en-US" sz="3200" dirty="0" smtClean="0">
                <a:solidFill>
                  <a:schemeClr val="tx1"/>
                </a:solidFill>
              </a:rPr>
              <a:t>虚拟机中安装</a:t>
            </a:r>
            <a:r>
              <a:rPr lang="en-US" altLang="zh-CN" sz="3200" dirty="0" smtClean="0">
                <a:solidFill>
                  <a:schemeClr val="tx1"/>
                </a:solidFill>
              </a:rPr>
              <a:t>Linux</a:t>
            </a:r>
          </a:p>
          <a:p>
            <a:pPr lvl="1" algn="l">
              <a:spcBef>
                <a:spcPts val="0"/>
              </a:spcBef>
            </a:pPr>
            <a:r>
              <a:rPr lang="zh-CN" altLang="en-US" dirty="0" smtClean="0">
                <a:solidFill>
                  <a:prstClr val="black"/>
                </a:solidFill>
              </a:rPr>
              <a:t>虚拟机</a:t>
            </a:r>
            <a:r>
              <a:rPr lang="en-US" altLang="zh-CN" dirty="0" err="1" smtClean="0">
                <a:solidFill>
                  <a:prstClr val="black"/>
                </a:solidFill>
              </a:rPr>
              <a:t>Vmware</a:t>
            </a:r>
            <a:r>
              <a:rPr lang="zh-CN" altLang="en-US" dirty="0" smtClean="0">
                <a:solidFill>
                  <a:prstClr val="black"/>
                </a:solidFill>
              </a:rPr>
              <a:t>下载及安装，虚拟机环境配置，</a:t>
            </a:r>
            <a:r>
              <a:rPr lang="en-US" altLang="zh-CN" dirty="0" smtClean="0">
                <a:solidFill>
                  <a:prstClr val="black"/>
                </a:solidFill>
              </a:rPr>
              <a:t>CentOS</a:t>
            </a:r>
            <a:r>
              <a:rPr lang="zh-CN" altLang="en-US" dirty="0" smtClean="0">
                <a:solidFill>
                  <a:prstClr val="black"/>
                </a:solidFill>
              </a:rPr>
              <a:t>安装过程演示，</a:t>
            </a:r>
            <a:r>
              <a:rPr lang="en-US" altLang="zh-CN" dirty="0" smtClean="0">
                <a:solidFill>
                  <a:prstClr val="black"/>
                </a:solidFill>
              </a:rPr>
              <a:t>Linux</a:t>
            </a:r>
            <a:r>
              <a:rPr lang="zh-CN" altLang="en-US" dirty="0" smtClean="0">
                <a:solidFill>
                  <a:prstClr val="black"/>
                </a:solidFill>
              </a:rPr>
              <a:t>桌面展示</a:t>
            </a:r>
            <a:endParaRPr lang="en-US" altLang="zh-CN" dirty="0" smtClean="0">
              <a:solidFill>
                <a:prstClr val="black"/>
              </a:solidFill>
            </a:endParaRPr>
          </a:p>
          <a:p>
            <a:pPr lvl="1" algn="l">
              <a:spcBef>
                <a:spcPts val="0"/>
              </a:spcBef>
            </a:pPr>
            <a:endParaRPr lang="en-US" altLang="zh-CN" dirty="0" smtClean="0">
              <a:solidFill>
                <a:schemeClr val="tx1"/>
              </a:solidFill>
            </a:endParaRPr>
          </a:p>
          <a:p>
            <a:pPr marL="342900" indent="-342900" algn="l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CN" sz="3200" dirty="0" smtClean="0">
                <a:solidFill>
                  <a:schemeClr val="tx1"/>
                </a:solidFill>
              </a:rPr>
              <a:t>Linux</a:t>
            </a:r>
            <a:r>
              <a:rPr lang="zh-CN" altLang="en-US" sz="3200" dirty="0" smtClean="0">
                <a:solidFill>
                  <a:schemeClr val="tx1"/>
                </a:solidFill>
              </a:rPr>
              <a:t>初步操作</a:t>
            </a:r>
            <a:endParaRPr lang="en-US" altLang="zh-CN" sz="3200" dirty="0" smtClean="0">
              <a:solidFill>
                <a:schemeClr val="tx1"/>
              </a:solidFill>
            </a:endParaRPr>
          </a:p>
          <a:p>
            <a:pPr lvl="1" algn="l">
              <a:spcBef>
                <a:spcPts val="0"/>
              </a:spcBef>
            </a:pPr>
            <a:r>
              <a:rPr lang="zh-CN" altLang="en-US" dirty="0" smtClean="0">
                <a:solidFill>
                  <a:prstClr val="black"/>
                </a:solidFill>
              </a:rPr>
              <a:t>字符界面，图形界面，远程登陆，帮助文章，获取硬件信息，系统基本配置</a:t>
            </a:r>
            <a:endParaRPr lang="en-US" altLang="zh-CN" dirty="0">
              <a:solidFill>
                <a:prstClr val="black"/>
              </a:solidFill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532506" y="1417637"/>
            <a:ext cx="7999934" cy="1723331"/>
          </a:xfrm>
          <a:prstGeom prst="round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478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/>
              <a:t>在</a:t>
            </a:r>
            <a:r>
              <a:rPr lang="en-US" altLang="zh-CN" dirty="0" err="1"/>
              <a:t>Vmware</a:t>
            </a:r>
            <a:r>
              <a:rPr lang="zh-CN" altLang="en-US" dirty="0"/>
              <a:t>中安装</a:t>
            </a:r>
            <a:r>
              <a:rPr lang="en-US" altLang="zh-CN" dirty="0"/>
              <a:t>CentOS</a:t>
            </a:r>
            <a:endParaRPr lang="zh-CN" altLang="en-US" dirty="0" smtClean="0"/>
          </a:p>
        </p:txBody>
      </p:sp>
      <p:sp>
        <p:nvSpPr>
          <p:cNvPr id="3" name="矩形 2"/>
          <p:cNvSpPr/>
          <p:nvPr/>
        </p:nvSpPr>
        <p:spPr>
          <a:xfrm>
            <a:off x="423044" y="1412776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4D4D4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点击完成后，如下所</a:t>
            </a:r>
            <a:r>
              <a:rPr lang="zh-CN" altLang="en-US" sz="2400" dirty="0" smtClean="0">
                <a:solidFill>
                  <a:srgbClr val="4D4D4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示：</a:t>
            </a:r>
            <a:endParaRPr lang="zh-CN" altLang="en-US" sz="24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6" y="2077740"/>
            <a:ext cx="4333333" cy="354285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776643" y="1407617"/>
            <a:ext cx="3877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4D4D4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点击确定后，回到如下界面</a:t>
            </a:r>
            <a:endParaRPr lang="zh-CN" altLang="en-US" sz="24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9714" y="2077741"/>
            <a:ext cx="4134774" cy="357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2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/>
              <a:t>在</a:t>
            </a:r>
            <a:r>
              <a:rPr lang="en-US" altLang="zh-CN" dirty="0" err="1"/>
              <a:t>Vmware</a:t>
            </a:r>
            <a:r>
              <a:rPr lang="zh-CN" altLang="en-US" dirty="0"/>
              <a:t>中安装</a:t>
            </a:r>
            <a:r>
              <a:rPr lang="en-US" altLang="zh-CN" dirty="0"/>
              <a:t>CentOS</a:t>
            </a:r>
            <a:endParaRPr lang="zh-CN" altLang="en-US" dirty="0" smtClean="0"/>
          </a:p>
        </p:txBody>
      </p:sp>
      <p:sp>
        <p:nvSpPr>
          <p:cNvPr id="3" name="矩形 2"/>
          <p:cNvSpPr/>
          <p:nvPr/>
        </p:nvSpPr>
        <p:spPr>
          <a:xfrm>
            <a:off x="568687" y="1653334"/>
            <a:ext cx="80823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4D4D4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开启虚拟机，便开始安装。点击键盘的上下键，进行选择第一个</a:t>
            </a:r>
            <a:r>
              <a:rPr lang="en-US" altLang="zh-CN" sz="2400" dirty="0">
                <a:solidFill>
                  <a:srgbClr val="4D4D4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install CentOS Linux 7</a:t>
            </a:r>
            <a:r>
              <a:rPr lang="zh-CN" altLang="en-US" sz="2400" dirty="0">
                <a:solidFill>
                  <a:srgbClr val="4D4D4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，选择后点击回车键</a:t>
            </a:r>
            <a:endParaRPr lang="zh-CN" altLang="en-US" sz="24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t="14057"/>
          <a:stretch/>
        </p:blipFill>
        <p:spPr>
          <a:xfrm>
            <a:off x="571752" y="2780928"/>
            <a:ext cx="4038095" cy="339682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5075" y="2996952"/>
            <a:ext cx="3808277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90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/>
              <a:t>在</a:t>
            </a:r>
            <a:r>
              <a:rPr lang="en-US" altLang="zh-CN" dirty="0" err="1"/>
              <a:t>Vmware</a:t>
            </a:r>
            <a:r>
              <a:rPr lang="zh-CN" altLang="en-US" dirty="0"/>
              <a:t>中安装</a:t>
            </a:r>
            <a:r>
              <a:rPr lang="en-US" altLang="zh-CN" dirty="0"/>
              <a:t>CentOS</a:t>
            </a:r>
            <a:endParaRPr lang="zh-CN" altLang="en-US" dirty="0" smtClean="0"/>
          </a:p>
        </p:txBody>
      </p:sp>
      <p:sp>
        <p:nvSpPr>
          <p:cNvPr id="2" name="矩形 1"/>
          <p:cNvSpPr/>
          <p:nvPr/>
        </p:nvSpPr>
        <p:spPr>
          <a:xfrm>
            <a:off x="1259632" y="5665600"/>
            <a:ext cx="70076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4D4D4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可以选择</a:t>
            </a:r>
            <a:r>
              <a:rPr lang="en-US" altLang="zh-CN" sz="2400" dirty="0" err="1">
                <a:solidFill>
                  <a:srgbClr val="4D4D4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centos7</a:t>
            </a:r>
            <a:r>
              <a:rPr lang="zh-CN" altLang="en-US" sz="2400" dirty="0">
                <a:solidFill>
                  <a:srgbClr val="4D4D4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系统</a:t>
            </a:r>
            <a:r>
              <a:rPr lang="zh-CN" altLang="en-US" sz="2400" dirty="0" smtClean="0">
                <a:solidFill>
                  <a:srgbClr val="4D4D4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语言，选择中文</a:t>
            </a:r>
            <a:r>
              <a:rPr lang="en-US" altLang="zh-CN" sz="2400" dirty="0" smtClean="0">
                <a:solidFill>
                  <a:srgbClr val="4D4D4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lang="zh-CN" altLang="en-US" sz="2400" dirty="0" smtClean="0">
                <a:solidFill>
                  <a:srgbClr val="4D4D4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简体中文。</a:t>
            </a:r>
            <a:endParaRPr lang="zh-CN" altLang="en-US" sz="2400" dirty="0"/>
          </a:p>
        </p:txBody>
      </p:sp>
      <p:pic>
        <p:nvPicPr>
          <p:cNvPr id="3076" name="Picture 4" descr="https://img-blog.csdn.net/2018022312132191?watermark/2/text/aHR0cDovL2Jsb2cuY3Nkbi5uZXQvRWxsaW90Q3M=/font/5a6L5L2T/fontsize/400/fill/I0JBQkFCMA==/dissolve/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796" y="1075090"/>
            <a:ext cx="6120680" cy="459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74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/>
              <a:t>在</a:t>
            </a:r>
            <a:r>
              <a:rPr lang="en-US" altLang="zh-CN" dirty="0" err="1"/>
              <a:t>Vmware</a:t>
            </a:r>
            <a:r>
              <a:rPr lang="zh-CN" altLang="en-US" dirty="0"/>
              <a:t>中安装</a:t>
            </a:r>
            <a:r>
              <a:rPr lang="en-US" altLang="zh-CN" dirty="0"/>
              <a:t>CentOS</a:t>
            </a:r>
            <a:endParaRPr lang="zh-CN" altLang="en-US" dirty="0" smtClean="0"/>
          </a:p>
        </p:txBody>
      </p:sp>
      <p:sp>
        <p:nvSpPr>
          <p:cNvPr id="3" name="矩形 2"/>
          <p:cNvSpPr/>
          <p:nvPr/>
        </p:nvSpPr>
        <p:spPr>
          <a:xfrm>
            <a:off x="457200" y="4947334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默认是安装</a:t>
            </a:r>
            <a:r>
              <a:rPr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Minimal</a:t>
            </a: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版，是命令行形式的，不是安装的桌面版的，现在点击</a:t>
            </a:r>
            <a:r>
              <a:rPr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SOFTWARE SELECTION</a:t>
            </a: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，会出现下面的选项，选择</a:t>
            </a:r>
            <a:r>
              <a:rPr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GUI</a:t>
            </a: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服务的即可</a:t>
            </a:r>
            <a:endParaRPr lang="zh-CN" altLang="en-US" sz="2400" dirty="0"/>
          </a:p>
        </p:txBody>
      </p:sp>
      <p:pic>
        <p:nvPicPr>
          <p:cNvPr id="4100" name="Picture 4" descr="https://img-blog.csdn.net/20180223121340551?watermark/2/text/aHR0cDovL2Jsb2cuY3Nkbi5uZXQvRWxsaW90Q3M=/font/5a6L5L2T/fontsize/400/fill/I0JBQkFCMA==/dissolve/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035085"/>
            <a:ext cx="5149552" cy="379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47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/>
              <a:t>在</a:t>
            </a:r>
            <a:r>
              <a:rPr lang="en-US" altLang="zh-CN" dirty="0" err="1"/>
              <a:t>Vmware</a:t>
            </a:r>
            <a:r>
              <a:rPr lang="zh-CN" altLang="en-US" dirty="0"/>
              <a:t>中安装</a:t>
            </a:r>
            <a:r>
              <a:rPr lang="en-US" altLang="zh-CN" dirty="0"/>
              <a:t>CentOS</a:t>
            </a:r>
            <a:endParaRPr lang="zh-CN" altLang="en-US" dirty="0" smtClean="0"/>
          </a:p>
        </p:txBody>
      </p:sp>
      <p:sp>
        <p:nvSpPr>
          <p:cNvPr id="3" name="矩形 2"/>
          <p:cNvSpPr/>
          <p:nvPr/>
        </p:nvSpPr>
        <p:spPr>
          <a:xfrm>
            <a:off x="971600" y="1124744"/>
            <a:ext cx="75713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4D4D4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链接网络设置</a:t>
            </a:r>
            <a:r>
              <a:rPr lang="zh-CN" altLang="en-US" sz="2400" dirty="0" smtClean="0">
                <a:solidFill>
                  <a:srgbClr val="4D4D4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：将</a:t>
            </a:r>
            <a:r>
              <a:rPr lang="zh-CN" altLang="en-US" sz="2400" dirty="0">
                <a:solidFill>
                  <a:srgbClr val="4D4D4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右上角的开关点开，会自动链接网络</a:t>
            </a:r>
          </a:p>
          <a:p>
            <a:endParaRPr lang="zh-CN" altLang="en-US" sz="2400" dirty="0"/>
          </a:p>
        </p:txBody>
      </p:sp>
      <p:pic>
        <p:nvPicPr>
          <p:cNvPr id="5122" name="Picture 2" descr="在这里插入图片描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791"/>
          <a:stretch/>
        </p:blipFill>
        <p:spPr bwMode="auto">
          <a:xfrm>
            <a:off x="606325" y="1955741"/>
            <a:ext cx="3968950" cy="395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在这里插入图片描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42"/>
          <a:stretch/>
        </p:blipFill>
        <p:spPr bwMode="auto">
          <a:xfrm>
            <a:off x="5500211" y="1955740"/>
            <a:ext cx="3123208" cy="395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21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/>
              <a:t>在</a:t>
            </a:r>
            <a:r>
              <a:rPr lang="en-US" altLang="zh-CN" dirty="0" err="1"/>
              <a:t>Vmware</a:t>
            </a:r>
            <a:r>
              <a:rPr lang="zh-CN" altLang="en-US" dirty="0"/>
              <a:t>中安装</a:t>
            </a:r>
            <a:r>
              <a:rPr lang="en-US" altLang="zh-CN" dirty="0"/>
              <a:t>CentOS</a:t>
            </a:r>
            <a:endParaRPr lang="zh-CN" altLang="en-US" dirty="0" smtClean="0"/>
          </a:p>
        </p:txBody>
      </p:sp>
      <p:sp>
        <p:nvSpPr>
          <p:cNvPr id="3" name="矩形 2"/>
          <p:cNvSpPr/>
          <p:nvPr/>
        </p:nvSpPr>
        <p:spPr>
          <a:xfrm>
            <a:off x="1109095" y="1124744"/>
            <a:ext cx="65592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rgbClr val="4D4D4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点击开始安装，然后配置</a:t>
            </a:r>
            <a:r>
              <a:rPr lang="en-US" altLang="zh-CN" sz="2400" dirty="0" smtClean="0">
                <a:solidFill>
                  <a:srgbClr val="4D4D4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root</a:t>
            </a:r>
            <a:r>
              <a:rPr lang="zh-CN" altLang="en-US" sz="2400" dirty="0" smtClean="0">
                <a:solidFill>
                  <a:srgbClr val="4D4D4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密码和账号密码，安装完成之后重启一次。</a:t>
            </a:r>
            <a:endParaRPr lang="zh-CN" altLang="en-US" sz="2400" dirty="0"/>
          </a:p>
        </p:txBody>
      </p:sp>
      <p:pic>
        <p:nvPicPr>
          <p:cNvPr id="6146" name="Picture 2" descr="在这里插入图片描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5056606" cy="381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img-blog.csdn.net/2018022312301122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04"/>
          <a:stretch/>
        </p:blipFill>
        <p:spPr bwMode="auto">
          <a:xfrm>
            <a:off x="6234740" y="1623461"/>
            <a:ext cx="2386608" cy="425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7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/>
              <a:t>在</a:t>
            </a:r>
            <a:r>
              <a:rPr lang="en-US" altLang="zh-CN" dirty="0" err="1"/>
              <a:t>Vmware</a:t>
            </a:r>
            <a:r>
              <a:rPr lang="zh-CN" altLang="en-US" dirty="0"/>
              <a:t>中安装</a:t>
            </a:r>
            <a:r>
              <a:rPr lang="en-US" altLang="zh-CN" dirty="0"/>
              <a:t>CentOS</a:t>
            </a:r>
            <a:endParaRPr lang="zh-CN" altLang="en-US" dirty="0" smtClean="0"/>
          </a:p>
        </p:txBody>
      </p:sp>
      <p:pic>
        <p:nvPicPr>
          <p:cNvPr id="7170" name="Picture 2" descr="在这里插入图片描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69162"/>
            <a:ext cx="6655138" cy="5024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11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/>
              <a:t>在</a:t>
            </a:r>
            <a:r>
              <a:rPr lang="en-US" altLang="zh-CN" dirty="0" err="1"/>
              <a:t>Vmware</a:t>
            </a:r>
            <a:r>
              <a:rPr lang="zh-CN" altLang="en-US" dirty="0"/>
              <a:t>中安装</a:t>
            </a:r>
            <a:r>
              <a:rPr lang="en-US" altLang="zh-CN" dirty="0"/>
              <a:t>CentOS</a:t>
            </a:r>
            <a:endParaRPr lang="zh-CN" altLang="en-US" dirty="0" smtClean="0"/>
          </a:p>
        </p:txBody>
      </p:sp>
      <p:pic>
        <p:nvPicPr>
          <p:cNvPr id="8194" name="Picture 2" descr="在这里插入图片描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2776"/>
            <a:ext cx="8157163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03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4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本章内容要点</a:t>
            </a:r>
            <a:endParaRPr lang="zh-CN" altLang="en-US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副标题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19" name="灯片编号占位符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5D45-772D-467C-BE8D-4CDB2A1BAAB8}" type="slidenum">
              <a:rPr lang="zh-CN" altLang="en-US" smtClean="0"/>
              <a:pPr/>
              <a:t>28</a:t>
            </a:fld>
            <a:r>
              <a:rPr lang="zh-CN" altLang="en-US" dirty="0" smtClean="0"/>
              <a:t> </a:t>
            </a:r>
            <a:r>
              <a:rPr lang="en-US" altLang="zh-CN" dirty="0" smtClean="0"/>
              <a:t>/29</a:t>
            </a:r>
            <a:endParaRPr lang="zh-CN" altLang="en-US" dirty="0"/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532506" y="1417637"/>
            <a:ext cx="7999934" cy="5121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Broadway" panose="04040905080B02020502" pitchFamily="8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CN" sz="3200" dirty="0" smtClean="0">
                <a:solidFill>
                  <a:schemeClr val="tx1"/>
                </a:solidFill>
              </a:rPr>
              <a:t>Linux</a:t>
            </a:r>
            <a:r>
              <a:rPr lang="zh-CN" altLang="en-US" sz="3200" dirty="0" smtClean="0">
                <a:solidFill>
                  <a:schemeClr val="tx1"/>
                </a:solidFill>
              </a:rPr>
              <a:t>系统安装</a:t>
            </a:r>
            <a:endParaRPr lang="en-US" altLang="zh-CN" sz="3200" dirty="0" smtClean="0">
              <a:solidFill>
                <a:schemeClr val="tx1"/>
              </a:solidFill>
            </a:endParaRPr>
          </a:p>
          <a:p>
            <a:pPr lvl="1" algn="l">
              <a:spcBef>
                <a:spcPts val="0"/>
              </a:spcBef>
            </a:pPr>
            <a:r>
              <a:rPr lang="en-US" altLang="zh-CN" dirty="0" smtClean="0">
                <a:solidFill>
                  <a:schemeClr val="tx1"/>
                </a:solidFill>
              </a:rPr>
              <a:t>CentOS</a:t>
            </a:r>
            <a:r>
              <a:rPr lang="zh-CN" altLang="en-US" dirty="0" smtClean="0">
                <a:solidFill>
                  <a:schemeClr val="tx1"/>
                </a:solidFill>
              </a:rPr>
              <a:t>安装包下载，本地安装，远程安装，手动安装，自动安装，</a:t>
            </a:r>
            <a:r>
              <a:rPr lang="en-US" altLang="zh-CN" dirty="0" smtClean="0">
                <a:solidFill>
                  <a:schemeClr val="tx1"/>
                </a:solidFill>
              </a:rPr>
              <a:t>Anaconda</a:t>
            </a:r>
            <a:r>
              <a:rPr lang="zh-CN" altLang="en-US" dirty="0" smtClean="0">
                <a:solidFill>
                  <a:schemeClr val="tx1"/>
                </a:solidFill>
              </a:rPr>
              <a:t>安装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 lvl="1" algn="l">
              <a:spcBef>
                <a:spcPts val="0"/>
              </a:spcBef>
            </a:pPr>
            <a:endParaRPr lang="en-US" altLang="zh-CN" dirty="0" smtClean="0">
              <a:solidFill>
                <a:schemeClr val="tx1"/>
              </a:solidFill>
            </a:endParaRPr>
          </a:p>
          <a:p>
            <a:pPr marL="342900" indent="-342900" algn="l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CN" altLang="en-US" sz="3200" dirty="0" smtClean="0">
                <a:solidFill>
                  <a:schemeClr val="tx1"/>
                </a:solidFill>
              </a:rPr>
              <a:t>虚拟机中安装</a:t>
            </a:r>
            <a:r>
              <a:rPr lang="en-US" altLang="zh-CN" sz="3200" dirty="0" smtClean="0">
                <a:solidFill>
                  <a:schemeClr val="tx1"/>
                </a:solidFill>
              </a:rPr>
              <a:t>Linux</a:t>
            </a:r>
          </a:p>
          <a:p>
            <a:pPr lvl="1" algn="l">
              <a:spcBef>
                <a:spcPts val="0"/>
              </a:spcBef>
            </a:pPr>
            <a:r>
              <a:rPr lang="zh-CN" altLang="en-US" dirty="0" smtClean="0">
                <a:solidFill>
                  <a:prstClr val="black"/>
                </a:solidFill>
              </a:rPr>
              <a:t>虚拟机</a:t>
            </a:r>
            <a:r>
              <a:rPr lang="en-US" altLang="zh-CN" dirty="0" err="1" smtClean="0">
                <a:solidFill>
                  <a:prstClr val="black"/>
                </a:solidFill>
              </a:rPr>
              <a:t>Vmware</a:t>
            </a:r>
            <a:r>
              <a:rPr lang="zh-CN" altLang="en-US" dirty="0" smtClean="0">
                <a:solidFill>
                  <a:prstClr val="black"/>
                </a:solidFill>
              </a:rPr>
              <a:t>下载及安装，虚拟机环境配置，</a:t>
            </a:r>
            <a:r>
              <a:rPr lang="en-US" altLang="zh-CN" dirty="0" smtClean="0">
                <a:solidFill>
                  <a:prstClr val="black"/>
                </a:solidFill>
              </a:rPr>
              <a:t>CentOS</a:t>
            </a:r>
            <a:r>
              <a:rPr lang="zh-CN" altLang="en-US" dirty="0" smtClean="0">
                <a:solidFill>
                  <a:prstClr val="black"/>
                </a:solidFill>
              </a:rPr>
              <a:t>安装过程演示，</a:t>
            </a:r>
            <a:r>
              <a:rPr lang="en-US" altLang="zh-CN" dirty="0" smtClean="0">
                <a:solidFill>
                  <a:prstClr val="black"/>
                </a:solidFill>
              </a:rPr>
              <a:t>Linux</a:t>
            </a:r>
            <a:r>
              <a:rPr lang="zh-CN" altLang="en-US" dirty="0" smtClean="0">
                <a:solidFill>
                  <a:prstClr val="black"/>
                </a:solidFill>
              </a:rPr>
              <a:t>桌面展示</a:t>
            </a:r>
            <a:endParaRPr lang="en-US" altLang="zh-CN" dirty="0" smtClean="0">
              <a:solidFill>
                <a:prstClr val="black"/>
              </a:solidFill>
            </a:endParaRPr>
          </a:p>
          <a:p>
            <a:pPr lvl="1" algn="l">
              <a:spcBef>
                <a:spcPts val="0"/>
              </a:spcBef>
            </a:pPr>
            <a:endParaRPr lang="en-US" altLang="zh-CN" dirty="0" smtClean="0">
              <a:solidFill>
                <a:schemeClr val="tx1"/>
              </a:solidFill>
            </a:endParaRPr>
          </a:p>
          <a:p>
            <a:pPr marL="342900" indent="-342900" algn="l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CN" sz="3200" dirty="0" smtClean="0">
                <a:solidFill>
                  <a:schemeClr val="tx1"/>
                </a:solidFill>
              </a:rPr>
              <a:t>Linux</a:t>
            </a:r>
            <a:r>
              <a:rPr lang="zh-CN" altLang="en-US" sz="3200" dirty="0" smtClean="0">
                <a:solidFill>
                  <a:schemeClr val="tx1"/>
                </a:solidFill>
              </a:rPr>
              <a:t>初步操作</a:t>
            </a:r>
            <a:endParaRPr lang="en-US" altLang="zh-CN" sz="3200" dirty="0" smtClean="0">
              <a:solidFill>
                <a:schemeClr val="tx1"/>
              </a:solidFill>
            </a:endParaRPr>
          </a:p>
          <a:p>
            <a:pPr lvl="1" algn="l">
              <a:spcBef>
                <a:spcPts val="0"/>
              </a:spcBef>
            </a:pPr>
            <a:r>
              <a:rPr lang="zh-CN" altLang="en-US" dirty="0" smtClean="0">
                <a:solidFill>
                  <a:prstClr val="black"/>
                </a:solidFill>
              </a:rPr>
              <a:t>字符界面，图形界面，远程登陆，帮助文章，获取硬件信息，系统基本配置</a:t>
            </a:r>
            <a:endParaRPr lang="en-US" altLang="zh-CN" dirty="0">
              <a:solidFill>
                <a:prstClr val="black"/>
              </a:solidFill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532506" y="4815581"/>
            <a:ext cx="7999934" cy="1723331"/>
          </a:xfrm>
          <a:prstGeom prst="round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122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/>
              <a:t>字符界面和图形</a:t>
            </a:r>
            <a:r>
              <a:rPr lang="zh-CN" altLang="en-US" dirty="0" smtClean="0"/>
              <a:t>界面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71"/>
          <a:stretch/>
        </p:blipFill>
        <p:spPr>
          <a:xfrm>
            <a:off x="467544" y="1412776"/>
            <a:ext cx="8396808" cy="505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73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 smtClean="0"/>
              <a:t>安装前的准备</a:t>
            </a:r>
          </a:p>
        </p:txBody>
      </p:sp>
      <p:sp>
        <p:nvSpPr>
          <p:cNvPr id="43011" name="内容占位符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646612"/>
          </a:xfrm>
        </p:spPr>
        <p:txBody>
          <a:bodyPr/>
          <a:lstStyle/>
          <a:p>
            <a:pPr eaLnBrk="1" hangingPunct="1"/>
            <a:r>
              <a:rPr lang="zh-CN" altLang="en-US" dirty="0" smtClean="0"/>
              <a:t>获得 </a:t>
            </a:r>
            <a:r>
              <a:rPr lang="en-US" altLang="zh-CN" dirty="0" smtClean="0"/>
              <a:t>CentOS 7</a:t>
            </a:r>
          </a:p>
          <a:p>
            <a:pPr lvl="1" eaLnBrk="1" hangingPunct="1"/>
            <a:r>
              <a:rPr lang="zh-CN" altLang="en-US" dirty="0" smtClean="0"/>
              <a:t>从</a:t>
            </a:r>
            <a:r>
              <a:rPr lang="en-US" altLang="zh-CN" dirty="0" smtClean="0"/>
              <a:t>CentOS</a:t>
            </a:r>
            <a:r>
              <a:rPr lang="zh-CN" altLang="en-US" dirty="0" smtClean="0"/>
              <a:t>的镜像站点下载 </a:t>
            </a:r>
            <a:r>
              <a:rPr lang="en-US" altLang="zh-CN" dirty="0" smtClean="0"/>
              <a:t>ISO</a:t>
            </a:r>
            <a:r>
              <a:rPr lang="zh-CN" altLang="en-US" dirty="0" smtClean="0"/>
              <a:t>文件</a:t>
            </a:r>
            <a:endParaRPr lang="en-US" altLang="zh-CN" dirty="0" smtClean="0"/>
          </a:p>
          <a:p>
            <a:pPr lvl="2" eaLnBrk="1" hangingPunct="1"/>
            <a:r>
              <a:rPr lang="en-US" altLang="zh-CN" dirty="0" smtClean="0">
                <a:hlinkClick r:id="rId2"/>
              </a:rPr>
              <a:t>http://isoredirect.centos.org/centos/7/isos/x86_64/</a:t>
            </a:r>
            <a:endParaRPr lang="en-US" altLang="zh-CN" dirty="0" smtClean="0"/>
          </a:p>
          <a:p>
            <a:pPr lvl="2" eaLnBrk="1" hangingPunct="1"/>
            <a:r>
              <a:rPr lang="en-US" altLang="zh-CN" dirty="0" smtClean="0">
                <a:hlinkClick r:id="rId3"/>
              </a:rPr>
              <a:t>http://mirrors.yun-idc.com/centos/7/isos/x86_64/</a:t>
            </a:r>
            <a:r>
              <a:rPr lang="en-US" altLang="zh-CN" dirty="0" smtClean="0"/>
              <a:t> </a:t>
            </a:r>
            <a:r>
              <a:rPr lang="zh-CN" altLang="en-US" dirty="0" smtClean="0"/>
              <a:t>等</a:t>
            </a:r>
          </a:p>
          <a:p>
            <a:pPr eaLnBrk="1" hangingPunct="1"/>
            <a:r>
              <a:rPr lang="zh-CN" altLang="en-US" dirty="0" smtClean="0"/>
              <a:t>硬件信息与系统规划</a:t>
            </a:r>
            <a:endParaRPr lang="en-US" altLang="zh-CN" dirty="0" smtClean="0"/>
          </a:p>
          <a:p>
            <a:pPr lvl="1" eaLnBrk="1" hangingPunct="1"/>
            <a:r>
              <a:rPr lang="zh-CN" altLang="en-US" dirty="0" smtClean="0"/>
              <a:t>了解安装 </a:t>
            </a:r>
            <a:r>
              <a:rPr lang="en-US" altLang="zh-CN" dirty="0" smtClean="0"/>
              <a:t>CentOS </a:t>
            </a:r>
            <a:r>
              <a:rPr lang="zh-CN" altLang="en-US" dirty="0" smtClean="0"/>
              <a:t>的硬件最低要求 </a:t>
            </a:r>
          </a:p>
          <a:p>
            <a:pPr lvl="1" eaLnBrk="1" hangingPunct="1"/>
            <a:r>
              <a:rPr lang="zh-CN" altLang="en-US" dirty="0" smtClean="0"/>
              <a:t>参阅 </a:t>
            </a:r>
            <a:r>
              <a:rPr lang="en-US" altLang="zh-CN" dirty="0" smtClean="0"/>
              <a:t>https://hardware.redhat.com/hcl/ </a:t>
            </a:r>
            <a:r>
              <a:rPr lang="zh-CN" altLang="en-US" dirty="0" smtClean="0"/>
              <a:t>上的硬件兼容列表（</a:t>
            </a:r>
            <a:r>
              <a:rPr lang="en-US" altLang="zh-CN" dirty="0" smtClean="0"/>
              <a:t>HCL</a:t>
            </a:r>
            <a:r>
              <a:rPr lang="zh-CN" altLang="en-US" dirty="0" smtClean="0"/>
              <a:t>）确认当前计算机的兼容性</a:t>
            </a:r>
            <a:endParaRPr lang="en-US" altLang="zh-CN" dirty="0" smtClean="0"/>
          </a:p>
          <a:p>
            <a:pPr lvl="1" eaLnBrk="1" hangingPunct="1"/>
            <a:r>
              <a:rPr lang="zh-CN" altLang="en-US" dirty="0" smtClean="0"/>
              <a:t>为安装 </a:t>
            </a:r>
            <a:r>
              <a:rPr lang="en-US" altLang="zh-CN" dirty="0" smtClean="0"/>
              <a:t>Linux</a:t>
            </a:r>
            <a:r>
              <a:rPr lang="zh-CN" altLang="en-US" dirty="0" smtClean="0"/>
              <a:t>系统规划硬盘空间</a:t>
            </a:r>
            <a:endParaRPr lang="en-US" altLang="zh-CN" dirty="0" smtClean="0"/>
          </a:p>
          <a:p>
            <a:pPr lvl="1" eaLnBrk="1" hangingPunct="1"/>
            <a:r>
              <a:rPr lang="zh-CN" altLang="en-US" dirty="0" smtClean="0"/>
              <a:t>为安装 </a:t>
            </a:r>
            <a:r>
              <a:rPr lang="en-US" altLang="zh-CN" dirty="0" smtClean="0"/>
              <a:t>Linux</a:t>
            </a:r>
            <a:r>
              <a:rPr lang="zh-CN" altLang="en-US" dirty="0" smtClean="0"/>
              <a:t>系统规划网络配置信息 </a:t>
            </a:r>
          </a:p>
        </p:txBody>
      </p:sp>
    </p:spTree>
    <p:extLst>
      <p:ext uri="{BB962C8B-B14F-4D97-AF65-F5344CB8AC3E}">
        <p14:creationId xmlns:p14="http://schemas.microsoft.com/office/powerpoint/2010/main" val="272684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b="1" smtClean="0"/>
              <a:t>为什么使用字符工作方式</a:t>
            </a:r>
            <a:endParaRPr lang="zh-CN" altLang="en-US" smtClean="0"/>
          </a:p>
        </p:txBody>
      </p:sp>
      <p:sp>
        <p:nvSpPr>
          <p:cNvPr id="69635" name="内容占位符 2"/>
          <p:cNvSpPr>
            <a:spLocks noGrp="1"/>
          </p:cNvSpPr>
          <p:nvPr>
            <p:ph idx="1"/>
          </p:nvPr>
        </p:nvSpPr>
        <p:spPr>
          <a:xfrm>
            <a:off x="474588" y="1772816"/>
            <a:ext cx="8229600" cy="3146644"/>
          </a:xfrm>
        </p:spPr>
        <p:txBody>
          <a:bodyPr/>
          <a:lstStyle/>
          <a:p>
            <a:pPr eaLnBrk="1" hangingPunct="1"/>
            <a:r>
              <a:rPr lang="zh-CN" altLang="en-US" dirty="0" smtClean="0"/>
              <a:t>在字符操作方式下可以高效地完成所有的任务，尤其是系统管理任务。</a:t>
            </a:r>
          </a:p>
          <a:p>
            <a:pPr eaLnBrk="1" hangingPunct="1"/>
            <a:r>
              <a:rPr lang="zh-CN" altLang="en-US" dirty="0" smtClean="0"/>
              <a:t>系统管理任务通常在远程进行，而远程登录后进入的是字符工作方式。</a:t>
            </a:r>
          </a:p>
          <a:p>
            <a:pPr eaLnBrk="1" hangingPunct="1"/>
            <a:r>
              <a:rPr lang="zh-CN" altLang="en-US" dirty="0" smtClean="0"/>
              <a:t>由于使用字符界面不用启动图形工作环境，大大地节省了系统资源开销。</a:t>
            </a:r>
          </a:p>
        </p:txBody>
      </p:sp>
    </p:spTree>
    <p:extLst>
      <p:ext uri="{BB962C8B-B14F-4D97-AF65-F5344CB8AC3E}">
        <p14:creationId xmlns:p14="http://schemas.microsoft.com/office/powerpoint/2010/main" val="91594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b="1" smtClean="0"/>
              <a:t>进入字符工作方式的方法</a:t>
            </a:r>
            <a:endParaRPr lang="zh-CN" altLang="en-US" smtClean="0"/>
          </a:p>
        </p:txBody>
      </p:sp>
      <p:sp>
        <p:nvSpPr>
          <p:cNvPr id="70659" name="内容占位符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2066524"/>
          </a:xfrm>
        </p:spPr>
        <p:txBody>
          <a:bodyPr/>
          <a:lstStyle/>
          <a:p>
            <a:pPr eaLnBrk="1" hangingPunct="1"/>
            <a:r>
              <a:rPr lang="zh-CN" altLang="en-US" dirty="0" smtClean="0"/>
              <a:t>在图形环境下开启终端窗口进入字符工作方式。</a:t>
            </a:r>
          </a:p>
          <a:p>
            <a:pPr eaLnBrk="1" hangingPunct="1"/>
            <a:r>
              <a:rPr lang="zh-CN" altLang="en-US" dirty="0" smtClean="0"/>
              <a:t>在系统启动后直接进入字符工作方式。</a:t>
            </a:r>
          </a:p>
          <a:p>
            <a:pPr eaLnBrk="1" hangingPunct="1"/>
            <a:r>
              <a:rPr lang="zh-CN" altLang="en-US" dirty="0" smtClean="0"/>
              <a:t>使用远程登录方式（</a:t>
            </a:r>
            <a:r>
              <a:rPr lang="en-US" altLang="zh-CN" dirty="0" smtClean="0"/>
              <a:t>Telnet</a:t>
            </a:r>
            <a:r>
              <a:rPr lang="zh-CN" altLang="en-US" dirty="0" smtClean="0"/>
              <a:t>或</a:t>
            </a:r>
            <a:r>
              <a:rPr lang="en-US" altLang="zh-CN" dirty="0" err="1" smtClean="0"/>
              <a:t>SSH</a:t>
            </a:r>
            <a:r>
              <a:rPr lang="zh-CN" altLang="en-US" dirty="0" smtClean="0"/>
              <a:t>）进入字符工作方式。</a:t>
            </a:r>
          </a:p>
        </p:txBody>
      </p:sp>
    </p:spTree>
    <p:extLst>
      <p:ext uri="{BB962C8B-B14F-4D97-AF65-F5344CB8AC3E}">
        <p14:creationId xmlns:p14="http://schemas.microsoft.com/office/powerpoint/2010/main" val="283586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字符界面登录与注销</a:t>
            </a:r>
          </a:p>
        </p:txBody>
      </p:sp>
      <p:sp>
        <p:nvSpPr>
          <p:cNvPr id="71683" name="内容占位符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372270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zh-CN" altLang="en-GB" sz="2800" dirty="0" smtClean="0"/>
              <a:t>虚拟控制台（</a:t>
            </a:r>
            <a:r>
              <a:rPr lang="en-GB" altLang="zh-CN" sz="2800" dirty="0" smtClean="0"/>
              <a:t>Virtual Console）</a:t>
            </a:r>
            <a:endParaRPr lang="zh-CN" altLang="en-GB" sz="2800" dirty="0" smtClean="0"/>
          </a:p>
          <a:p>
            <a:pPr lvl="1" eaLnBrk="1" hangingPunct="1">
              <a:lnSpc>
                <a:spcPct val="80000"/>
              </a:lnSpc>
            </a:pPr>
            <a:r>
              <a:rPr lang="zh-CN" altLang="en-US" sz="2400" dirty="0" smtClean="0"/>
              <a:t>系统默认提供了</a:t>
            </a:r>
            <a:r>
              <a:rPr lang="en-US" altLang="zh-CN" sz="2400" dirty="0" smtClean="0"/>
              <a:t>6</a:t>
            </a:r>
            <a:r>
              <a:rPr lang="zh-CN" altLang="en-US" sz="2400" dirty="0" smtClean="0"/>
              <a:t>个虚拟控制台。每个虚拟控制台可以独立的使用，互不影响。</a:t>
            </a:r>
          </a:p>
          <a:p>
            <a:pPr lvl="1" eaLnBrk="1" hangingPunct="1">
              <a:lnSpc>
                <a:spcPct val="80000"/>
              </a:lnSpc>
            </a:pPr>
            <a:r>
              <a:rPr lang="zh-CN" altLang="en-US" sz="2400" dirty="0" smtClean="0"/>
              <a:t>使用</a:t>
            </a:r>
            <a:r>
              <a:rPr lang="en-US" altLang="zh-CN" sz="2400" dirty="0" err="1" smtClean="0"/>
              <a:t>Alt+F1</a:t>
            </a:r>
            <a:r>
              <a:rPr lang="zh-CN" altLang="en-US" sz="2400" dirty="0" smtClean="0"/>
              <a:t>～</a:t>
            </a:r>
            <a:r>
              <a:rPr lang="en-US" altLang="zh-CN" sz="2400" dirty="0" err="1" smtClean="0"/>
              <a:t>Alt+F6</a:t>
            </a:r>
            <a:r>
              <a:rPr lang="zh-CN" altLang="en-US" sz="2400" dirty="0" smtClean="0"/>
              <a:t>进行多个虚拟控制台之间的切换 </a:t>
            </a:r>
          </a:p>
          <a:p>
            <a:pPr eaLnBrk="1" hangingPunct="1">
              <a:lnSpc>
                <a:spcPct val="80000"/>
              </a:lnSpc>
            </a:pPr>
            <a:r>
              <a:rPr lang="zh-CN" altLang="en-US" sz="2800" dirty="0" smtClean="0"/>
              <a:t>登录提示符</a:t>
            </a:r>
          </a:p>
          <a:p>
            <a:pPr lvl="1" eaLnBrk="1" hangingPunct="1">
              <a:lnSpc>
                <a:spcPct val="80000"/>
              </a:lnSpc>
            </a:pPr>
            <a:r>
              <a:rPr lang="zh-CN" altLang="en-US" sz="2400" dirty="0" smtClean="0"/>
              <a:t>超级用户登录后的操作提示符是“</a:t>
            </a:r>
            <a:r>
              <a:rPr lang="en-US" altLang="zh-CN" sz="2400" dirty="0" smtClean="0"/>
              <a:t>#”</a:t>
            </a:r>
          </a:p>
          <a:p>
            <a:pPr lvl="1" eaLnBrk="1" hangingPunct="1">
              <a:lnSpc>
                <a:spcPct val="80000"/>
              </a:lnSpc>
            </a:pPr>
            <a:r>
              <a:rPr lang="zh-CN" altLang="en-US" sz="2400" dirty="0" smtClean="0"/>
              <a:t>普通用户登录后的操作提示符是“</a:t>
            </a:r>
            <a:r>
              <a:rPr lang="en-US" altLang="zh-CN" sz="2400" dirty="0" smtClean="0"/>
              <a:t>$” </a:t>
            </a:r>
          </a:p>
          <a:p>
            <a:pPr eaLnBrk="1" hangingPunct="1">
              <a:lnSpc>
                <a:spcPct val="80000"/>
              </a:lnSpc>
            </a:pPr>
            <a:r>
              <a:rPr lang="zh-CN" altLang="en-US" sz="2800" dirty="0" smtClean="0"/>
              <a:t>注销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2400" dirty="0" smtClean="0"/>
              <a:t>logout</a:t>
            </a:r>
            <a:r>
              <a:rPr lang="zh-CN" altLang="en-US" sz="2400" dirty="0" smtClean="0"/>
              <a:t>命令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2400" dirty="0" err="1" smtClean="0"/>
              <a:t>Ctrl+d</a:t>
            </a:r>
            <a:r>
              <a:rPr lang="zh-CN" altLang="en-US" sz="2400" dirty="0" smtClean="0"/>
              <a:t>热键</a:t>
            </a:r>
            <a:endParaRPr lang="zh-CN" alt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39750" y="5446713"/>
            <a:ext cx="8064500" cy="6461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一般应该使用普通用户登录系统，不要使用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root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用户登录。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当需要进行超级用户的工作时可以使用 </a:t>
            </a:r>
            <a:r>
              <a:rPr kumimoji="0" lang="en-US" altLang="zh-CN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su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 -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命令切换为超级用户身份。</a:t>
            </a:r>
          </a:p>
        </p:txBody>
      </p:sp>
    </p:spTree>
    <p:extLst>
      <p:ext uri="{BB962C8B-B14F-4D97-AF65-F5344CB8AC3E}">
        <p14:creationId xmlns:p14="http://schemas.microsoft.com/office/powerpoint/2010/main" val="17606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标题 1"/>
          <p:cNvSpPr>
            <a:spLocks noGrp="1"/>
          </p:cNvSpPr>
          <p:nvPr>
            <p:ph type="title"/>
          </p:nvPr>
        </p:nvSpPr>
        <p:spPr>
          <a:xfrm>
            <a:off x="1524000" y="190151"/>
            <a:ext cx="6144344" cy="610980"/>
          </a:xfrm>
        </p:spPr>
        <p:txBody>
          <a:bodyPr/>
          <a:lstStyle/>
          <a:p>
            <a:pPr eaLnBrk="1" hangingPunct="1"/>
            <a:r>
              <a:rPr lang="en-US" altLang="zh-CN" sz="4400" dirty="0" smtClean="0"/>
              <a:t>Linux</a:t>
            </a:r>
            <a:r>
              <a:rPr lang="zh-CN" altLang="en-US" sz="4400" dirty="0" smtClean="0"/>
              <a:t>环境下远程登录</a:t>
            </a:r>
            <a:endParaRPr lang="zh-CN" altLang="en-US" dirty="0" smtClean="0"/>
          </a:p>
        </p:txBody>
      </p:sp>
      <p:sp>
        <p:nvSpPr>
          <p:cNvPr id="72707" name="内容占位符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3794716"/>
          </a:xfrm>
        </p:spPr>
        <p:txBody>
          <a:bodyPr/>
          <a:lstStyle/>
          <a:p>
            <a:pPr eaLnBrk="1" hangingPunct="1"/>
            <a:r>
              <a:rPr lang="en-US" altLang="zh-CN" dirty="0" err="1" smtClean="0"/>
              <a:t>ssh</a:t>
            </a:r>
            <a:r>
              <a:rPr lang="zh-CN" altLang="en-US" dirty="0" smtClean="0"/>
              <a:t>是英文</a:t>
            </a:r>
            <a:r>
              <a:rPr lang="en-US" altLang="zh-CN" dirty="0" smtClean="0"/>
              <a:t>Secure Shell</a:t>
            </a:r>
            <a:r>
              <a:rPr lang="zh-CN" altLang="en-US" dirty="0" smtClean="0"/>
              <a:t>的缩写。 </a:t>
            </a:r>
          </a:p>
          <a:p>
            <a:pPr eaLnBrk="1" hangingPunct="1"/>
            <a:r>
              <a:rPr lang="zh-CN" altLang="en-US" dirty="0" smtClean="0"/>
              <a:t>用户在通过</a:t>
            </a:r>
            <a:r>
              <a:rPr lang="en-US" altLang="zh-CN" dirty="0" err="1" smtClean="0"/>
              <a:t>ssh</a:t>
            </a:r>
            <a:r>
              <a:rPr lang="zh-CN" altLang="en-US" dirty="0" smtClean="0"/>
              <a:t>连接到远程系统时在网络上传输的口令和数据都是经过加密的。</a:t>
            </a:r>
            <a:endParaRPr lang="en-US" altLang="zh-CN" dirty="0" smtClean="0"/>
          </a:p>
          <a:p>
            <a:pPr eaLnBrk="1" hangingPunct="1"/>
            <a:r>
              <a:rPr lang="zh-CN" altLang="en-US" dirty="0" smtClean="0"/>
              <a:t>比传统的</a:t>
            </a:r>
            <a:r>
              <a:rPr lang="en-US" altLang="zh-CN" dirty="0" smtClean="0"/>
              <a:t>telnet</a:t>
            </a:r>
            <a:r>
              <a:rPr lang="zh-CN" altLang="en-US" dirty="0" smtClean="0"/>
              <a:t>远程登录更加安全。 </a:t>
            </a:r>
          </a:p>
          <a:p>
            <a:pPr eaLnBrk="1" hangingPunct="1"/>
            <a:r>
              <a:rPr lang="en-US" altLang="zh-CN" dirty="0" err="1" smtClean="0"/>
              <a:t>ssh</a:t>
            </a:r>
            <a:r>
              <a:rPr lang="zh-CN" altLang="en-US" dirty="0" smtClean="0"/>
              <a:t>的使用方法：</a:t>
            </a:r>
            <a:endParaRPr lang="en-US" altLang="zh-CN" dirty="0" smtClean="0"/>
          </a:p>
          <a:p>
            <a:pPr lvl="1" eaLnBrk="1" hangingPunct="1"/>
            <a:r>
              <a:rPr lang="en-US" altLang="zh-CN" dirty="0" smtClean="0"/>
              <a:t>$ </a:t>
            </a:r>
            <a:r>
              <a:rPr lang="en-US" altLang="zh-CN" dirty="0" err="1" smtClean="0"/>
              <a:t>ssh</a:t>
            </a:r>
            <a:r>
              <a:rPr lang="en-US" altLang="zh-CN" dirty="0" smtClean="0"/>
              <a:t>  -l  username  192.168.1.100</a:t>
            </a:r>
          </a:p>
          <a:p>
            <a:pPr lvl="1" eaLnBrk="1" hangingPunct="1"/>
            <a:r>
              <a:rPr lang="en-US" altLang="zh-CN" dirty="0" smtClean="0"/>
              <a:t>$ </a:t>
            </a:r>
            <a:r>
              <a:rPr lang="en-US" altLang="zh-CN" dirty="0" err="1" smtClean="0"/>
              <a:t>ssh</a:t>
            </a:r>
            <a:r>
              <a:rPr lang="en-US" altLang="zh-CN" dirty="0" smtClean="0"/>
              <a:t>   </a:t>
            </a:r>
            <a:r>
              <a:rPr lang="en-US" altLang="zh-CN" dirty="0" err="1" smtClean="0"/>
              <a:t>username@192.168.1.100</a:t>
            </a:r>
            <a:endParaRPr lang="zh-CN" altLang="en-US" dirty="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dirty="0" smtClean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22628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/>
              <a:t>Windows</a:t>
            </a:r>
            <a:r>
              <a:rPr lang="zh-CN" altLang="en-US" dirty="0" smtClean="0"/>
              <a:t>环境</a:t>
            </a:r>
            <a:r>
              <a:rPr lang="zh-CN" altLang="en-US" dirty="0"/>
              <a:t>下</a:t>
            </a:r>
            <a:r>
              <a:rPr lang="zh-CN" altLang="en-US" dirty="0" smtClean="0"/>
              <a:t>远程登录</a:t>
            </a:r>
          </a:p>
        </p:txBody>
      </p:sp>
      <p:sp>
        <p:nvSpPr>
          <p:cNvPr id="73731" name="内容占位符 2"/>
          <p:cNvSpPr>
            <a:spLocks noGrp="1"/>
          </p:cNvSpPr>
          <p:nvPr>
            <p:ph idx="1"/>
          </p:nvPr>
        </p:nvSpPr>
        <p:spPr>
          <a:xfrm>
            <a:off x="379069" y="1262408"/>
            <a:ext cx="4319587" cy="3168377"/>
          </a:xfrm>
        </p:spPr>
        <p:txBody>
          <a:bodyPr/>
          <a:lstStyle/>
          <a:p>
            <a:pPr eaLnBrk="1" hangingPunct="1"/>
            <a:r>
              <a:rPr lang="en-US" altLang="zh-CN" sz="3200" dirty="0" smtClean="0"/>
              <a:t>putty</a:t>
            </a:r>
            <a:r>
              <a:rPr lang="zh-CN" altLang="en-US" sz="3200" dirty="0" smtClean="0"/>
              <a:t>是一个共享软件、绿色软件。 </a:t>
            </a:r>
          </a:p>
          <a:p>
            <a:pPr eaLnBrk="1" hangingPunct="1"/>
            <a:r>
              <a:rPr lang="en-US" altLang="zh-CN" sz="3200" dirty="0" smtClean="0"/>
              <a:t>putty</a:t>
            </a:r>
            <a:r>
              <a:rPr lang="zh-CN" altLang="en-US" sz="3200" dirty="0" smtClean="0"/>
              <a:t>支持</a:t>
            </a:r>
            <a:r>
              <a:rPr lang="en-US" altLang="zh-CN" sz="3200" dirty="0" smtClean="0"/>
              <a:t>telnet</a:t>
            </a:r>
            <a:r>
              <a:rPr lang="zh-CN" altLang="en-US" sz="3200" dirty="0" smtClean="0"/>
              <a:t>、</a:t>
            </a:r>
            <a:r>
              <a:rPr lang="en-US" altLang="zh-CN" sz="3200" dirty="0" err="1" smtClean="0"/>
              <a:t>ssh</a:t>
            </a:r>
            <a:r>
              <a:rPr lang="zh-CN" altLang="en-US" sz="3200" dirty="0" smtClean="0"/>
              <a:t>、</a:t>
            </a:r>
            <a:r>
              <a:rPr lang="en-US" altLang="zh-CN" sz="3200" dirty="0" smtClean="0"/>
              <a:t>rlogin</a:t>
            </a:r>
            <a:r>
              <a:rPr lang="zh-CN" altLang="en-US" sz="3200" dirty="0" smtClean="0"/>
              <a:t>等连接方式。</a:t>
            </a:r>
            <a:endParaRPr lang="en-US" altLang="zh-CN" sz="3200" dirty="0" smtClean="0"/>
          </a:p>
          <a:p>
            <a:pPr eaLnBrk="1" hangingPunct="1"/>
            <a:endParaRPr lang="en-US" altLang="zh-CN" sz="3200" dirty="0" smtClean="0"/>
          </a:p>
          <a:p>
            <a:pPr eaLnBrk="1" hangingPunct="1"/>
            <a:r>
              <a:rPr lang="zh-CN" altLang="en-US" sz="3200" dirty="0" smtClean="0"/>
              <a:t>常用的还有</a:t>
            </a:r>
            <a:r>
              <a:rPr lang="en-US" altLang="zh-CN" sz="3200" dirty="0" err="1" smtClean="0"/>
              <a:t>Xshell</a:t>
            </a:r>
            <a:r>
              <a:rPr lang="zh-CN" altLang="en-US" sz="3200" dirty="0" smtClean="0"/>
              <a:t>。</a:t>
            </a:r>
          </a:p>
          <a:p>
            <a:pPr eaLnBrk="1" hangingPunct="1"/>
            <a:endParaRPr lang="zh-CN" altLang="en-US" dirty="0" smtClean="0"/>
          </a:p>
        </p:txBody>
      </p:sp>
      <p:pic>
        <p:nvPicPr>
          <p:cNvPr id="73734" name="Picture 2" descr="SNAGHTML47423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957" y="1223068"/>
            <a:ext cx="3466683" cy="333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5" name="Picture 3" descr="SNAGHTML47178e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92"/>
          <a:stretch/>
        </p:blipFill>
        <p:spPr bwMode="auto">
          <a:xfrm>
            <a:off x="755576" y="4581128"/>
            <a:ext cx="7930064" cy="15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173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获得帮助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7CB985-09D2-4724-917F-80B7A7E07E02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宋体" charset="-122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宋体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54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获得</a:t>
            </a:r>
            <a:r>
              <a:rPr lang="en-US" altLang="zh-CN" dirty="0" smtClean="0"/>
              <a:t>Linux</a:t>
            </a:r>
            <a:r>
              <a:rPr lang="zh-CN" altLang="en-US" dirty="0" smtClean="0"/>
              <a:t>的帮助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2972" y="1628800"/>
            <a:ext cx="8229600" cy="3506684"/>
          </a:xfrm>
        </p:spPr>
        <p:txBody>
          <a:bodyPr/>
          <a:lstStyle/>
          <a:p>
            <a:r>
              <a:rPr lang="zh-CN" altLang="en-US" dirty="0" smtClean="0"/>
              <a:t>字符界面</a:t>
            </a:r>
          </a:p>
          <a:p>
            <a:pPr lvl="1"/>
            <a:r>
              <a:rPr lang="zh-CN" altLang="en-US" dirty="0" smtClean="0"/>
              <a:t>使用</a:t>
            </a:r>
            <a:r>
              <a:rPr lang="en-US" altLang="zh-CN" dirty="0" smtClean="0"/>
              <a:t>help</a:t>
            </a:r>
            <a:r>
              <a:rPr lang="zh-CN" altLang="en-US" dirty="0" smtClean="0"/>
              <a:t>获得</a:t>
            </a:r>
            <a:r>
              <a:rPr lang="en-US" altLang="zh-CN" dirty="0" smtClean="0"/>
              <a:t>bash</a:t>
            </a:r>
            <a:r>
              <a:rPr lang="zh-CN" altLang="en-US" dirty="0" smtClean="0"/>
              <a:t>的内部命令帮助 </a:t>
            </a:r>
          </a:p>
          <a:p>
            <a:pPr lvl="1"/>
            <a:r>
              <a:rPr lang="zh-CN" altLang="en-US" dirty="0" smtClean="0"/>
              <a:t>使用</a:t>
            </a:r>
            <a:r>
              <a:rPr lang="en-US" altLang="zh-CN" dirty="0" smtClean="0"/>
              <a:t>man</a:t>
            </a:r>
            <a:r>
              <a:rPr lang="zh-CN" altLang="en-US" dirty="0" smtClean="0"/>
              <a:t>命令获得手册页帮助 </a:t>
            </a:r>
          </a:p>
          <a:p>
            <a:pPr lvl="1"/>
            <a:r>
              <a:rPr lang="zh-CN" altLang="en-US" dirty="0" smtClean="0"/>
              <a:t>使用</a:t>
            </a:r>
            <a:r>
              <a:rPr lang="en-US" altLang="zh-CN" dirty="0" smtClean="0"/>
              <a:t>info</a:t>
            </a:r>
            <a:r>
              <a:rPr lang="zh-CN" altLang="en-US" dirty="0" smtClean="0"/>
              <a:t>命令获得</a:t>
            </a:r>
            <a:r>
              <a:rPr lang="en-US" altLang="zh-CN" dirty="0" err="1" smtClean="0"/>
              <a:t>texinfo</a:t>
            </a:r>
            <a:r>
              <a:rPr lang="zh-CN" altLang="en-US" dirty="0" smtClean="0"/>
              <a:t>文档帮助</a:t>
            </a:r>
          </a:p>
          <a:p>
            <a:pPr lvl="1"/>
            <a:r>
              <a:rPr lang="zh-CN" altLang="en-US" dirty="0" smtClean="0"/>
              <a:t>使用</a:t>
            </a:r>
            <a:r>
              <a:rPr lang="en-US" altLang="zh-CN" dirty="0" err="1" smtClean="0"/>
              <a:t>pinfo</a:t>
            </a:r>
            <a:r>
              <a:rPr lang="zh-CN" altLang="en-US" dirty="0" smtClean="0"/>
              <a:t>命令获得</a:t>
            </a:r>
            <a:r>
              <a:rPr lang="en-US" altLang="zh-CN" dirty="0" err="1" smtClean="0"/>
              <a:t>texinfo</a:t>
            </a:r>
            <a:r>
              <a:rPr lang="zh-CN" altLang="en-US" dirty="0" smtClean="0"/>
              <a:t>文档帮助</a:t>
            </a:r>
          </a:p>
          <a:p>
            <a:r>
              <a:rPr lang="en-US" altLang="zh-CN" dirty="0" smtClean="0"/>
              <a:t>GNOME</a:t>
            </a:r>
            <a:r>
              <a:rPr lang="zh-CN" altLang="en-US" dirty="0" smtClean="0"/>
              <a:t>桌面环境下 </a:t>
            </a:r>
          </a:p>
          <a:p>
            <a:pPr lvl="1"/>
            <a:r>
              <a:rPr lang="zh-CN" altLang="en-US" dirty="0" smtClean="0"/>
              <a:t>使用</a:t>
            </a:r>
            <a:r>
              <a:rPr lang="en-US" altLang="zh-CN" dirty="0" smtClean="0"/>
              <a:t>yelp</a:t>
            </a:r>
            <a:r>
              <a:rPr lang="zh-CN" altLang="en-US" dirty="0" smtClean="0"/>
              <a:t>浏览帮助文档 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6101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字符界面下的帮助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30725"/>
          </a:xfrm>
        </p:spPr>
        <p:txBody>
          <a:bodyPr/>
          <a:lstStyle/>
          <a:p>
            <a:r>
              <a:rPr lang="en-US" altLang="zh-CN" dirty="0" err="1" smtClean="0"/>
              <a:t>Wh</a:t>
            </a:r>
            <a:r>
              <a:rPr lang="en-US" altLang="zh-CN" dirty="0" smtClean="0"/>
              <a:t>*</a:t>
            </a:r>
            <a:r>
              <a:rPr lang="zh-CN" altLang="en-US" dirty="0" smtClean="0"/>
              <a:t>命令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$ </a:t>
            </a:r>
            <a:r>
              <a:rPr lang="en-US" altLang="zh-CN" dirty="0" err="1" smtClean="0"/>
              <a:t>whatis</a:t>
            </a:r>
            <a:r>
              <a:rPr lang="en-US" altLang="zh-CN" dirty="0" smtClean="0"/>
              <a:t>  </a:t>
            </a:r>
            <a:r>
              <a:rPr lang="en-US" altLang="zh-CN" dirty="0" err="1" smtClean="0"/>
              <a:t>ls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$ </a:t>
            </a:r>
            <a:r>
              <a:rPr lang="en-US" altLang="zh-CN" dirty="0" err="1" smtClean="0"/>
              <a:t>whereis</a:t>
            </a:r>
            <a:r>
              <a:rPr lang="en-US" altLang="zh-CN" dirty="0" smtClean="0"/>
              <a:t>  </a:t>
            </a:r>
            <a:r>
              <a:rPr lang="en-US" altLang="zh-CN" dirty="0" err="1" smtClean="0"/>
              <a:t>ls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$ which  </a:t>
            </a:r>
            <a:r>
              <a:rPr lang="en-US" altLang="zh-CN" dirty="0" err="1" smtClean="0"/>
              <a:t>ls</a:t>
            </a:r>
            <a:endParaRPr lang="en-US" altLang="zh-CN" dirty="0" smtClean="0"/>
          </a:p>
          <a:p>
            <a:r>
              <a:rPr lang="en-US" altLang="zh-CN" dirty="0" smtClean="0"/>
              <a:t>Man</a:t>
            </a:r>
            <a:r>
              <a:rPr lang="zh-CN" altLang="en-US" dirty="0" smtClean="0"/>
              <a:t>命令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$ man </a:t>
            </a:r>
            <a:r>
              <a:rPr lang="en-US" altLang="zh-CN" dirty="0" err="1" smtClean="0"/>
              <a:t>passwd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$ man 5 </a:t>
            </a:r>
            <a:r>
              <a:rPr lang="en-US" altLang="zh-CN" dirty="0" err="1" smtClean="0"/>
              <a:t>passwd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$ man -k  </a:t>
            </a:r>
            <a:r>
              <a:rPr lang="en-US" altLang="zh-CN" dirty="0" err="1" smtClean="0"/>
              <a:t>selinux</a:t>
            </a:r>
            <a:endParaRPr lang="zh-CN" altLang="en-US" dirty="0"/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3203848" y="3356992"/>
            <a:ext cx="5184775" cy="685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itchFamily="49" charset="-122"/>
                <a:cs typeface="+mn-cs"/>
              </a:rPr>
              <a:t>注：退出 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AFBF39"/>
                </a:solidFill>
                <a:effectLst/>
                <a:uLnTx/>
                <a:uFillTx/>
                <a:latin typeface="Arial" panose="020B0604020202020204" pitchFamily="34" charset="0"/>
                <a:ea typeface="黑体" pitchFamily="49" charset="-122"/>
                <a:cs typeface="+mn-cs"/>
              </a:rPr>
              <a:t>man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itchFamily="49" charset="-122"/>
                <a:cs typeface="+mn-cs"/>
              </a:rPr>
              <a:t>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itchFamily="49" charset="-122"/>
                <a:cs typeface="+mn-cs"/>
              </a:rPr>
              <a:t>或 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AFBF39"/>
                </a:solidFill>
                <a:effectLst/>
                <a:uLnTx/>
                <a:uFillTx/>
                <a:latin typeface="Arial" panose="020B0604020202020204" pitchFamily="34" charset="0"/>
                <a:ea typeface="黑体" pitchFamily="49" charset="-122"/>
                <a:cs typeface="+mn-cs"/>
              </a:rPr>
              <a:t>info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itchFamily="49" charset="-122"/>
                <a:cs typeface="+mn-cs"/>
              </a:rPr>
              <a:t>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itchFamily="49" charset="-122"/>
                <a:cs typeface="+mn-cs"/>
              </a:rPr>
              <a:t>按 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AFBF39"/>
                </a:solidFill>
                <a:effectLst/>
                <a:uLnTx/>
                <a:uFillTx/>
                <a:latin typeface="Arial" panose="020B0604020202020204" pitchFamily="34" charset="0"/>
                <a:ea typeface="黑体" pitchFamily="49" charset="-122"/>
                <a:cs typeface="+mn-cs"/>
              </a:rPr>
              <a:t>q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itchFamily="49" charset="-122"/>
                <a:cs typeface="+mn-cs"/>
              </a:rPr>
              <a:t>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itchFamily="49" charset="-122"/>
                <a:cs typeface="+mn-cs"/>
              </a:rPr>
              <a:t>即可</a:t>
            </a:r>
          </a:p>
        </p:txBody>
      </p:sp>
    </p:spTree>
    <p:extLst>
      <p:ext uri="{BB962C8B-B14F-4D97-AF65-F5344CB8AC3E}">
        <p14:creationId xmlns:p14="http://schemas.microsoft.com/office/powerpoint/2010/main" val="170660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 smtClean="0"/>
              <a:t>命令的语法格式</a:t>
            </a:r>
            <a:r>
              <a:rPr lang="zh-CN" altLang="en-US" dirty="0" smtClean="0"/>
              <a:t>说明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91480" y="1556792"/>
            <a:ext cx="8229600" cy="4530725"/>
          </a:xfrm>
        </p:spPr>
        <p:txBody>
          <a:bodyPr/>
          <a:lstStyle/>
          <a:p>
            <a:r>
              <a:rPr lang="en-US" altLang="zh-CN" dirty="0" smtClean="0"/>
              <a:t>[] </a:t>
            </a:r>
            <a:r>
              <a:rPr lang="zh-CN" altLang="en-US" dirty="0" smtClean="0"/>
              <a:t>内的参数是可选的 </a:t>
            </a:r>
          </a:p>
          <a:p>
            <a:r>
              <a:rPr lang="zh-CN" altLang="en-US" dirty="0" smtClean="0"/>
              <a:t>大写的参数或　</a:t>
            </a:r>
            <a:r>
              <a:rPr lang="en-US" altLang="zh-CN" dirty="0" smtClean="0"/>
              <a:t>&lt;&gt;</a:t>
            </a:r>
            <a:r>
              <a:rPr lang="zh-CN" altLang="en-US" dirty="0" smtClean="0"/>
              <a:t>　中的参数是变量 </a:t>
            </a:r>
          </a:p>
          <a:p>
            <a:r>
              <a:rPr lang="en-US" altLang="zh-CN" dirty="0" smtClean="0"/>
              <a:t>… </a:t>
            </a:r>
            <a:r>
              <a:rPr lang="zh-CN" altLang="en-US" dirty="0" smtClean="0"/>
              <a:t>表示一个列表 </a:t>
            </a:r>
          </a:p>
          <a:p>
            <a:r>
              <a:rPr lang="en-US" altLang="zh-CN" dirty="0" err="1" smtClean="0"/>
              <a:t>x|y|z</a:t>
            </a:r>
            <a:r>
              <a:rPr lang="zh-CN" altLang="en-US" dirty="0" smtClean="0"/>
              <a:t>　表示“ </a:t>
            </a:r>
            <a:r>
              <a:rPr lang="en-US" altLang="zh-CN" dirty="0" smtClean="0"/>
              <a:t>x </a:t>
            </a:r>
            <a:r>
              <a:rPr lang="zh-CN" altLang="en-US" dirty="0" smtClean="0"/>
              <a:t>或 </a:t>
            </a:r>
            <a:r>
              <a:rPr lang="en-US" altLang="zh-CN" dirty="0" smtClean="0"/>
              <a:t>y </a:t>
            </a:r>
            <a:r>
              <a:rPr lang="zh-CN" altLang="en-US" dirty="0" smtClean="0"/>
              <a:t>或 </a:t>
            </a:r>
            <a:r>
              <a:rPr lang="en-US" altLang="zh-CN" dirty="0" smtClean="0"/>
              <a:t>z ” </a:t>
            </a:r>
          </a:p>
          <a:p>
            <a:r>
              <a:rPr lang="en-US" altLang="zh-CN" dirty="0" smtClean="0"/>
              <a:t>-</a:t>
            </a:r>
            <a:r>
              <a:rPr lang="en-US" altLang="zh-CN" dirty="0" err="1" smtClean="0"/>
              <a:t>abc</a:t>
            </a:r>
            <a:r>
              <a:rPr lang="zh-CN" altLang="en-US" dirty="0" smtClean="0"/>
              <a:t>　表示“</a:t>
            </a:r>
            <a:r>
              <a:rPr lang="en-US" altLang="zh-CN" dirty="0" smtClean="0"/>
              <a:t>-a</a:t>
            </a:r>
            <a:r>
              <a:rPr lang="zh-CN" altLang="en-US" dirty="0" smtClean="0"/>
              <a:t>、</a:t>
            </a:r>
            <a:r>
              <a:rPr lang="en-US" altLang="zh-CN" dirty="0" smtClean="0"/>
              <a:t>-b</a:t>
            </a:r>
            <a:r>
              <a:rPr lang="zh-CN" altLang="en-US" dirty="0" smtClean="0"/>
              <a:t>　 </a:t>
            </a:r>
            <a:r>
              <a:rPr lang="en-US" altLang="zh-CN" dirty="0" smtClean="0"/>
              <a:t>-c” </a:t>
            </a:r>
            <a:r>
              <a:rPr lang="zh-CN" altLang="en-US" dirty="0" smtClean="0"/>
              <a:t>或其任意组合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2843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获得在线帮助文档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09465"/>
            <a:ext cx="8229600" cy="4934173"/>
          </a:xfrm>
        </p:spPr>
        <p:txBody>
          <a:bodyPr/>
          <a:lstStyle/>
          <a:p>
            <a:r>
              <a:rPr lang="en-US" altLang="zh-CN" dirty="0" smtClean="0"/>
              <a:t>RPM</a:t>
            </a:r>
            <a:r>
              <a:rPr lang="zh-CN" altLang="en-US" dirty="0" smtClean="0"/>
              <a:t>软件包中的项目文档</a:t>
            </a:r>
          </a:p>
          <a:p>
            <a:pPr lvl="1"/>
            <a:r>
              <a:rPr lang="en-US" altLang="zh-CN" dirty="0" smtClean="0"/>
              <a:t>/</a:t>
            </a:r>
            <a:r>
              <a:rPr lang="en-US" altLang="zh-CN" dirty="0" err="1" smtClean="0"/>
              <a:t>usr</a:t>
            </a:r>
            <a:r>
              <a:rPr lang="en-US" altLang="zh-CN" dirty="0" smtClean="0"/>
              <a:t>/share/doc/</a:t>
            </a:r>
            <a:r>
              <a:rPr lang="zh-CN" altLang="en-US" dirty="0" smtClean="0"/>
              <a:t>*</a:t>
            </a:r>
            <a:endParaRPr lang="en-US" altLang="zh-CN" dirty="0" smtClean="0"/>
          </a:p>
          <a:p>
            <a:r>
              <a:rPr lang="en-US" altLang="zh-CN" dirty="0" smtClean="0"/>
              <a:t>Red Hat Enterprise Linux </a:t>
            </a:r>
            <a:r>
              <a:rPr lang="zh-CN" altLang="en-US" dirty="0" smtClean="0"/>
              <a:t>手册文档</a:t>
            </a:r>
          </a:p>
          <a:p>
            <a:pPr lvl="1"/>
            <a:r>
              <a:rPr lang="en-US" altLang="zh-CN" dirty="0" smtClean="0">
                <a:hlinkClick r:id="rId2"/>
              </a:rPr>
              <a:t>http://docs.redhat.com/docs/zh-CN/</a:t>
            </a:r>
            <a:br>
              <a:rPr lang="en-US" altLang="zh-CN" dirty="0" smtClean="0">
                <a:hlinkClick r:id="rId2"/>
              </a:rPr>
            </a:br>
            <a:r>
              <a:rPr lang="en-US" altLang="zh-CN" dirty="0" err="1" smtClean="0">
                <a:hlinkClick r:id="rId2"/>
              </a:rPr>
              <a:t>Red_Hat_Enterprise_Linux</a:t>
            </a:r>
            <a:r>
              <a:rPr lang="en-US" altLang="zh-CN" dirty="0" smtClean="0">
                <a:hlinkClick r:id="rId2"/>
              </a:rPr>
              <a:t>/index.html</a:t>
            </a:r>
            <a:endParaRPr lang="en-US" altLang="zh-CN" dirty="0" smtClean="0"/>
          </a:p>
          <a:p>
            <a:r>
              <a:rPr lang="en-US" altLang="zh-CN" dirty="0" smtClean="0"/>
              <a:t>WIKI</a:t>
            </a:r>
          </a:p>
          <a:p>
            <a:pPr lvl="1"/>
            <a:r>
              <a:rPr lang="en-US" altLang="zh-CN" dirty="0" smtClean="0">
                <a:hlinkClick r:id="rId3"/>
              </a:rPr>
              <a:t>http://wiki.centos.org/</a:t>
            </a:r>
            <a:endParaRPr lang="en-US" altLang="zh-CN" dirty="0" smtClean="0"/>
          </a:p>
          <a:p>
            <a:pPr lvl="1"/>
            <a:r>
              <a:rPr lang="en-US" altLang="zh-CN" dirty="0" smtClean="0">
                <a:hlinkClick r:id="rId4"/>
              </a:rPr>
              <a:t>http://fedoraproject.org/wiki/</a:t>
            </a:r>
            <a:endParaRPr lang="en-US" altLang="zh-CN" dirty="0" smtClean="0"/>
          </a:p>
          <a:p>
            <a:r>
              <a:rPr lang="en-US" altLang="zh-CN" dirty="0" smtClean="0"/>
              <a:t>The Linux Documentation Project</a:t>
            </a:r>
            <a:endParaRPr lang="zh-CN" altLang="en-US" dirty="0" smtClean="0"/>
          </a:p>
          <a:p>
            <a:pPr lvl="1"/>
            <a:r>
              <a:rPr lang="en-US" altLang="zh-CN" dirty="0" smtClean="0">
                <a:hlinkClick r:id="rId5"/>
              </a:rPr>
              <a:t>http://www.tldp.org/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0019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标题 1"/>
          <p:cNvSpPr>
            <a:spLocks noGrp="1"/>
          </p:cNvSpPr>
          <p:nvPr>
            <p:ph type="title"/>
          </p:nvPr>
        </p:nvSpPr>
        <p:spPr>
          <a:xfrm>
            <a:off x="1524000" y="190151"/>
            <a:ext cx="7656512" cy="610980"/>
          </a:xfrm>
        </p:spPr>
        <p:txBody>
          <a:bodyPr/>
          <a:lstStyle/>
          <a:p>
            <a:pPr eaLnBrk="1" hangingPunct="1"/>
            <a:r>
              <a:rPr lang="en-US" altLang="zh-CN" dirty="0" smtClean="0"/>
              <a:t>CentOS</a:t>
            </a:r>
            <a:r>
              <a:rPr lang="zh-CN" altLang="en-US" dirty="0" smtClean="0"/>
              <a:t>的</a:t>
            </a:r>
            <a:r>
              <a:rPr lang="zh-CN" altLang="zh-CN" dirty="0" smtClean="0"/>
              <a:t>多种安装方式</a:t>
            </a:r>
            <a:endParaRPr lang="zh-CN" altLang="en-US" dirty="0" smtClean="0"/>
          </a:p>
        </p:txBody>
      </p:sp>
      <p:sp>
        <p:nvSpPr>
          <p:cNvPr id="59395" name="内容占位符 2"/>
          <p:cNvSpPr>
            <a:spLocks noGrp="1"/>
          </p:cNvSpPr>
          <p:nvPr>
            <p:ph idx="1"/>
          </p:nvPr>
        </p:nvSpPr>
        <p:spPr>
          <a:xfrm>
            <a:off x="508000" y="1556792"/>
            <a:ext cx="8229600" cy="4530725"/>
          </a:xfrm>
        </p:spPr>
        <p:txBody>
          <a:bodyPr/>
          <a:lstStyle/>
          <a:p>
            <a:pPr eaLnBrk="1" hangingPunct="1"/>
            <a:r>
              <a:rPr lang="zh-CN" altLang="en-US" sz="3200" dirty="0" smtClean="0"/>
              <a:t>本地安装和远程安装</a:t>
            </a:r>
            <a:endParaRPr lang="en-US" altLang="zh-CN" sz="3200" dirty="0" smtClean="0"/>
          </a:p>
          <a:p>
            <a:pPr lvl="1" eaLnBrk="1" hangingPunct="1"/>
            <a:r>
              <a:rPr lang="zh-CN" altLang="en-US" dirty="0" smtClean="0"/>
              <a:t>本地安装：安装程序要安装的</a:t>
            </a:r>
            <a:r>
              <a:rPr lang="en-US" altLang="zh-CN" dirty="0" smtClean="0"/>
              <a:t>RPM</a:t>
            </a:r>
            <a:r>
              <a:rPr lang="zh-CN" altLang="en-US" dirty="0" smtClean="0"/>
              <a:t>文件保存在本地光盘或本地硬盘的</a:t>
            </a:r>
            <a:r>
              <a:rPr lang="en-US" altLang="zh-CN" dirty="0" err="1" smtClean="0"/>
              <a:t>ext2</a:t>
            </a:r>
            <a:r>
              <a:rPr lang="en-US" altLang="zh-CN" dirty="0" smtClean="0"/>
              <a:t>/3/4</a:t>
            </a:r>
            <a:r>
              <a:rPr lang="zh-CN" altLang="en-US" dirty="0" smtClean="0"/>
              <a:t>分区或</a:t>
            </a:r>
            <a:r>
              <a:rPr lang="en-US" altLang="zh-CN" dirty="0" err="1" smtClean="0"/>
              <a:t>vfat</a:t>
            </a:r>
            <a:r>
              <a:rPr lang="en-US" altLang="zh-CN" dirty="0" smtClean="0"/>
              <a:t>(</a:t>
            </a:r>
            <a:r>
              <a:rPr lang="en-US" altLang="zh-CN" dirty="0" err="1" smtClean="0"/>
              <a:t>FAT32</a:t>
            </a:r>
            <a:r>
              <a:rPr lang="en-US" altLang="zh-CN" dirty="0" smtClean="0"/>
              <a:t>)</a:t>
            </a:r>
            <a:r>
              <a:rPr lang="zh-CN" altLang="en-US" dirty="0" smtClean="0"/>
              <a:t>分区。</a:t>
            </a:r>
          </a:p>
          <a:p>
            <a:pPr lvl="1" eaLnBrk="1" hangingPunct="1"/>
            <a:r>
              <a:rPr lang="zh-CN" altLang="en-US" dirty="0" smtClean="0"/>
              <a:t>远程安装：安装程序要安装的</a:t>
            </a:r>
            <a:r>
              <a:rPr lang="en-US" altLang="zh-CN" dirty="0" smtClean="0"/>
              <a:t>RPM</a:t>
            </a:r>
            <a:r>
              <a:rPr lang="zh-CN" altLang="en-US" dirty="0" smtClean="0"/>
              <a:t>文件保存在网络服务器中，并以 </a:t>
            </a:r>
            <a:r>
              <a:rPr lang="en-US" altLang="zh-CN" dirty="0" smtClean="0"/>
              <a:t>HTTP/FTP/NFS</a:t>
            </a:r>
            <a:r>
              <a:rPr lang="zh-CN" altLang="en-US" dirty="0" smtClean="0"/>
              <a:t>协议的服务器提供。</a:t>
            </a:r>
            <a:endParaRPr lang="en-US" altLang="zh-CN" dirty="0" smtClean="0"/>
          </a:p>
          <a:p>
            <a:pPr eaLnBrk="1" hangingPunct="1"/>
            <a:r>
              <a:rPr lang="zh-CN" altLang="zh-CN" dirty="0" smtClean="0"/>
              <a:t>手动安装和自动安装</a:t>
            </a:r>
            <a:endParaRPr lang="en-US" altLang="zh-CN" dirty="0" smtClean="0"/>
          </a:p>
          <a:p>
            <a:pPr lvl="1" eaLnBrk="1" hangingPunct="1"/>
            <a:r>
              <a:rPr lang="zh-CN" altLang="en-US" dirty="0" smtClean="0"/>
              <a:t>手动安装：在安装过程中逐一回答安装程序所提出的问题。</a:t>
            </a:r>
          </a:p>
          <a:p>
            <a:pPr lvl="1" eaLnBrk="1" hangingPunct="1"/>
            <a:r>
              <a:rPr lang="zh-CN" altLang="en-US" dirty="0" smtClean="0"/>
              <a:t>自动安装：以自动应答文件（</a:t>
            </a:r>
            <a:r>
              <a:rPr lang="en-US" altLang="zh-CN" dirty="0" err="1" smtClean="0"/>
              <a:t>Kickstart</a:t>
            </a:r>
            <a:r>
              <a:rPr lang="en-US" altLang="zh-CN" dirty="0" smtClean="0"/>
              <a:t> </a:t>
            </a:r>
            <a:r>
              <a:rPr lang="zh-CN" altLang="en-US" dirty="0" smtClean="0"/>
              <a:t>文件）自动回答安装程序所提出的问题。</a:t>
            </a:r>
          </a:p>
        </p:txBody>
      </p:sp>
    </p:spTree>
    <p:extLst>
      <p:ext uri="{BB962C8B-B14F-4D97-AF65-F5344CB8AC3E}">
        <p14:creationId xmlns:p14="http://schemas.microsoft.com/office/powerpoint/2010/main" val="331332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获取系统信息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207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获取</a:t>
            </a:r>
            <a:r>
              <a:rPr lang="zh-CN" altLang="zh-CN" dirty="0" smtClean="0"/>
              <a:t>硬件</a:t>
            </a:r>
            <a:r>
              <a:rPr lang="zh-CN" altLang="en-US" dirty="0" smtClean="0"/>
              <a:t>信息</a:t>
            </a:r>
            <a:endParaRPr lang="zh-CN" altLang="en-US" dirty="0"/>
          </a:p>
        </p:txBody>
      </p:sp>
      <p:graphicFrame>
        <p:nvGraphicFramePr>
          <p:cNvPr id="7" name="内容占位符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0787957"/>
              </p:ext>
            </p:extLst>
          </p:nvPr>
        </p:nvGraphicFramePr>
        <p:xfrm>
          <a:off x="473596" y="1988840"/>
          <a:ext cx="8147248" cy="33059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82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644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9640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2400" dirty="0" smtClean="0">
                          <a:effectLst/>
                        </a:rPr>
                        <a:t>获取</a:t>
                      </a:r>
                      <a:r>
                        <a:rPr lang="zh-CN" sz="2400" dirty="0">
                          <a:effectLst/>
                        </a:rPr>
                        <a:t>系统硬件信息</a:t>
                      </a:r>
                      <a:endParaRPr lang="zh-CN" sz="24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dmidecode </a:t>
                      </a:r>
                      <a:r>
                        <a:rPr lang="zh-CN" sz="2400">
                          <a:effectLst/>
                        </a:rPr>
                        <a:t>或</a:t>
                      </a:r>
                      <a:r>
                        <a:rPr lang="en-US" sz="2400">
                          <a:effectLst/>
                        </a:rPr>
                        <a:t> lshw</a:t>
                      </a:r>
                      <a:endParaRPr lang="zh-CN" sz="24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6506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2400">
                          <a:effectLst/>
                        </a:rPr>
                        <a:t>显示</a:t>
                      </a:r>
                      <a:r>
                        <a:rPr lang="en-US" sz="2400">
                          <a:effectLst/>
                        </a:rPr>
                        <a:t>PCI/USB</a:t>
                      </a:r>
                      <a:r>
                        <a:rPr lang="zh-CN" sz="2400">
                          <a:effectLst/>
                        </a:rPr>
                        <a:t>接口信息</a:t>
                      </a:r>
                      <a:endParaRPr lang="zh-CN" sz="24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lspci/lsusb</a:t>
                      </a:r>
                      <a:endParaRPr lang="zh-CN" sz="24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7710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2400" dirty="0">
                          <a:effectLst/>
                        </a:rPr>
                        <a:t>显示</a:t>
                      </a:r>
                      <a:r>
                        <a:rPr lang="en-US" sz="2400" dirty="0">
                          <a:effectLst/>
                        </a:rPr>
                        <a:t>CPU</a:t>
                      </a:r>
                      <a:r>
                        <a:rPr lang="zh-CN" sz="2400" dirty="0">
                          <a:effectLst/>
                        </a:rPr>
                        <a:t>信息</a:t>
                      </a:r>
                      <a:endParaRPr lang="zh-CN" sz="24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lscpu </a:t>
                      </a:r>
                      <a:r>
                        <a:rPr lang="zh-CN" sz="2400">
                          <a:effectLst/>
                        </a:rPr>
                        <a:t>或</a:t>
                      </a:r>
                      <a:r>
                        <a:rPr lang="en-US" sz="2400">
                          <a:effectLst/>
                        </a:rPr>
                        <a:t> cat /proc/cpuinfo</a:t>
                      </a:r>
                      <a:endParaRPr lang="zh-CN" sz="24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2450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2400">
                          <a:effectLst/>
                        </a:rPr>
                        <a:t>检查硬件虚拟化的支持</a:t>
                      </a:r>
                      <a:endParaRPr lang="zh-CN" sz="24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egrep</a:t>
                      </a:r>
                      <a:r>
                        <a:rPr lang="en-US" sz="2400" dirty="0">
                          <a:effectLst/>
                        </a:rPr>
                        <a:t> --color "</a:t>
                      </a:r>
                      <a:r>
                        <a:rPr lang="en-US" sz="2400" dirty="0" err="1" smtClean="0">
                          <a:effectLst/>
                        </a:rPr>
                        <a:t>vmx|svm</a:t>
                      </a:r>
                      <a:r>
                        <a:rPr lang="en-US" sz="2400" dirty="0" smtClean="0">
                          <a:effectLst/>
                        </a:rPr>
                        <a:t>“</a:t>
                      </a: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sz="2400" dirty="0" smtClean="0">
                        <a:effectLst/>
                      </a:endParaRP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/proc/</a:t>
                      </a:r>
                      <a:r>
                        <a:rPr lang="en-US" sz="2400" dirty="0" err="1">
                          <a:effectLst/>
                        </a:rPr>
                        <a:t>cpuinfo</a:t>
                      </a:r>
                      <a:endParaRPr lang="zh-CN" sz="24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9640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2400">
                          <a:effectLst/>
                        </a:rPr>
                        <a:t>显示物理内存大小</a:t>
                      </a:r>
                      <a:endParaRPr lang="zh-CN" sz="24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free -</a:t>
                      </a:r>
                      <a:r>
                        <a:rPr lang="en-US" sz="2400" dirty="0" smtClean="0">
                          <a:effectLst/>
                        </a:rPr>
                        <a:t>m</a:t>
                      </a:r>
                      <a:endParaRPr lang="zh-CN" sz="24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908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获取</a:t>
            </a:r>
            <a:r>
              <a:rPr lang="zh-CN" altLang="zh-CN" dirty="0" smtClean="0"/>
              <a:t>系统</a:t>
            </a:r>
            <a:r>
              <a:rPr lang="zh-CN" altLang="en-US" dirty="0" smtClean="0"/>
              <a:t>信息</a:t>
            </a:r>
            <a:endParaRPr lang="zh-CN" altLang="en-US" dirty="0"/>
          </a:p>
        </p:txBody>
      </p:sp>
      <p:graphicFrame>
        <p:nvGraphicFramePr>
          <p:cNvPr id="7" name="内容占位符 6"/>
          <p:cNvGraphicFramePr>
            <a:graphicFrameLocks noGrp="1"/>
          </p:cNvGraphicFramePr>
          <p:nvPr>
            <p:ph idx="1"/>
            <p:extLst/>
          </p:nvPr>
        </p:nvGraphicFramePr>
        <p:xfrm>
          <a:off x="611560" y="1988840"/>
          <a:ext cx="8064896" cy="32442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44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2400" dirty="0">
                          <a:effectLst/>
                        </a:rPr>
                        <a:t>查看系统发行版本</a:t>
                      </a:r>
                      <a:endParaRPr lang="zh-CN" sz="24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cat /etc/system-release</a:t>
                      </a:r>
                      <a:endParaRPr lang="zh-CN" sz="24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764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2400" dirty="0">
                          <a:effectLst/>
                        </a:rPr>
                        <a:t>查看系统内核版本</a:t>
                      </a:r>
                      <a:endParaRPr lang="zh-CN" sz="24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uname -r</a:t>
                      </a:r>
                      <a:endParaRPr lang="zh-CN" sz="24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8444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2400">
                          <a:effectLst/>
                        </a:rPr>
                        <a:t>显示机器的体系结构</a:t>
                      </a:r>
                      <a:endParaRPr lang="zh-CN" sz="24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arch</a:t>
                      </a:r>
                      <a:endParaRPr lang="zh-CN" sz="24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413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2400">
                          <a:effectLst/>
                        </a:rPr>
                        <a:t>显示系统加载的内核模块</a:t>
                      </a:r>
                      <a:endParaRPr lang="zh-CN" sz="24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lsmod</a:t>
                      </a:r>
                      <a:endParaRPr lang="zh-CN" sz="24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6563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2400" dirty="0">
                          <a:effectLst/>
                        </a:rPr>
                        <a:t>查看系统启动信息</a:t>
                      </a:r>
                      <a:endParaRPr lang="zh-CN" sz="24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dmesg</a:t>
                      </a:r>
                      <a:endParaRPr lang="zh-CN" sz="24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115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获取存储信息</a:t>
            </a:r>
            <a:endParaRPr lang="zh-CN" altLang="en-US" dirty="0"/>
          </a:p>
        </p:txBody>
      </p:sp>
      <p:graphicFrame>
        <p:nvGraphicFramePr>
          <p:cNvPr id="7" name="内容占位符 6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916832"/>
          <a:ext cx="8484200" cy="38164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79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4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1702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2400">
                          <a:effectLst/>
                        </a:rPr>
                        <a:t>显示系统中的块设备</a:t>
                      </a:r>
                      <a:endParaRPr lang="zh-CN" sz="24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lsblk</a:t>
                      </a:r>
                      <a:endParaRPr lang="zh-CN" sz="24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7086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2400">
                          <a:effectLst/>
                        </a:rPr>
                        <a:t>显示磁盘分区</a:t>
                      </a:r>
                      <a:endParaRPr lang="zh-CN" sz="24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fdisk -l </a:t>
                      </a:r>
                      <a:r>
                        <a:rPr lang="zh-CN" sz="2400">
                          <a:effectLst/>
                        </a:rPr>
                        <a:t>或</a:t>
                      </a:r>
                      <a:r>
                        <a:rPr lang="en-US" sz="2400">
                          <a:effectLst/>
                        </a:rPr>
                        <a:t> gdisk -l </a:t>
                      </a:r>
                      <a:r>
                        <a:rPr lang="zh-CN" sz="2400">
                          <a:effectLst/>
                        </a:rPr>
                        <a:t>或 </a:t>
                      </a:r>
                      <a:r>
                        <a:rPr lang="en-US" sz="2400">
                          <a:effectLst/>
                        </a:rPr>
                        <a:t>parted -l</a:t>
                      </a:r>
                      <a:endParaRPr lang="zh-CN" sz="24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7117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2400">
                          <a:effectLst/>
                        </a:rPr>
                        <a:t>显示 物理卷</a:t>
                      </a:r>
                      <a:r>
                        <a:rPr lang="en-US" sz="2400">
                          <a:effectLst/>
                        </a:rPr>
                        <a:t>/</a:t>
                      </a:r>
                      <a:r>
                        <a:rPr lang="zh-CN" sz="2400">
                          <a:effectLst/>
                        </a:rPr>
                        <a:t>卷组</a:t>
                      </a:r>
                      <a:r>
                        <a:rPr lang="en-US" sz="2400">
                          <a:effectLst/>
                        </a:rPr>
                        <a:t>/</a:t>
                      </a:r>
                      <a:r>
                        <a:rPr lang="zh-CN" sz="2400">
                          <a:effectLst/>
                        </a:rPr>
                        <a:t>逻辑卷 信息</a:t>
                      </a:r>
                      <a:endParaRPr lang="zh-CN" sz="24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pvs/vgs/lvs</a:t>
                      </a:r>
                      <a:endParaRPr lang="zh-CN" sz="24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7117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2400">
                          <a:effectLst/>
                        </a:rPr>
                        <a:t>查看已经挂装的文件系统</a:t>
                      </a:r>
                      <a:endParaRPr lang="zh-CN" sz="24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findmnt</a:t>
                      </a:r>
                      <a:endParaRPr lang="zh-CN" sz="24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1702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2400">
                          <a:effectLst/>
                        </a:rPr>
                        <a:t>显示磁盘剩余空间</a:t>
                      </a:r>
                      <a:endParaRPr lang="zh-CN" sz="24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df -Ph</a:t>
                      </a:r>
                      <a:endParaRPr lang="zh-CN" sz="24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1702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2400">
                          <a:effectLst/>
                        </a:rPr>
                        <a:t>查看所有交换空间</a:t>
                      </a:r>
                      <a:endParaRPr lang="zh-CN" sz="24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swapon</a:t>
                      </a:r>
                      <a:r>
                        <a:rPr lang="en-US" sz="2400" dirty="0">
                          <a:effectLst/>
                        </a:rPr>
                        <a:t> -s</a:t>
                      </a:r>
                      <a:endParaRPr lang="zh-CN" sz="24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220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获取网络信息</a:t>
            </a:r>
            <a:endParaRPr lang="zh-CN" altLang="en-US" dirty="0"/>
          </a:p>
        </p:txBody>
      </p:sp>
      <p:graphicFrame>
        <p:nvGraphicFramePr>
          <p:cNvPr id="7" name="内容占位符 6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772816"/>
          <a:ext cx="8229600" cy="41044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635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660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0891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2400" dirty="0">
                          <a:effectLst/>
                        </a:rPr>
                        <a:t>显示主机名</a:t>
                      </a:r>
                      <a:endParaRPr lang="zh-CN" sz="24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hostnamectl </a:t>
                      </a:r>
                      <a:r>
                        <a:rPr lang="zh-CN" sz="2400">
                          <a:effectLst/>
                        </a:rPr>
                        <a:t>或 </a:t>
                      </a:r>
                      <a:r>
                        <a:rPr lang="en-US" sz="2400">
                          <a:effectLst/>
                        </a:rPr>
                        <a:t>hostname</a:t>
                      </a:r>
                      <a:endParaRPr lang="zh-CN" sz="24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0891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2400">
                          <a:effectLst/>
                        </a:rPr>
                        <a:t>显示网络接口参数</a:t>
                      </a:r>
                      <a:endParaRPr lang="zh-CN" sz="24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ip addr show </a:t>
                      </a:r>
                      <a:r>
                        <a:rPr lang="zh-CN" sz="2400">
                          <a:effectLst/>
                        </a:rPr>
                        <a:t>或</a:t>
                      </a:r>
                      <a:r>
                        <a:rPr lang="en-US" sz="2400">
                          <a:effectLst/>
                        </a:rPr>
                        <a:t> ifconfig</a:t>
                      </a:r>
                      <a:endParaRPr lang="zh-CN" sz="24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0891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2400">
                          <a:effectLst/>
                        </a:rPr>
                        <a:t>显示路由信息</a:t>
                      </a:r>
                      <a:endParaRPr lang="zh-CN" sz="24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ip route show </a:t>
                      </a:r>
                      <a:r>
                        <a:rPr lang="zh-CN" sz="2400">
                          <a:effectLst/>
                        </a:rPr>
                        <a:t>或</a:t>
                      </a:r>
                      <a:r>
                        <a:rPr lang="en-US" sz="2400">
                          <a:effectLst/>
                        </a:rPr>
                        <a:t> route</a:t>
                      </a:r>
                      <a:endParaRPr lang="zh-CN" sz="24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0891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2400">
                          <a:effectLst/>
                        </a:rPr>
                        <a:t>显示网络状态信息</a:t>
                      </a:r>
                      <a:endParaRPr lang="zh-CN" sz="24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ss </a:t>
                      </a:r>
                      <a:r>
                        <a:rPr lang="zh-CN" sz="2400">
                          <a:effectLst/>
                        </a:rPr>
                        <a:t>或</a:t>
                      </a:r>
                      <a:r>
                        <a:rPr lang="en-US" sz="2400">
                          <a:effectLst/>
                        </a:rPr>
                        <a:t> netstat</a:t>
                      </a:r>
                      <a:endParaRPr lang="zh-CN" sz="24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0891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2400">
                          <a:effectLst/>
                        </a:rPr>
                        <a:t>显示防火墙规则</a:t>
                      </a:r>
                      <a:endParaRPr lang="zh-CN" sz="24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firewall-</a:t>
                      </a:r>
                      <a:r>
                        <a:rPr lang="en-US" sz="2400" dirty="0" err="1">
                          <a:effectLst/>
                        </a:rPr>
                        <a:t>cmd</a:t>
                      </a:r>
                      <a:r>
                        <a:rPr lang="en-US" sz="2400" dirty="0">
                          <a:effectLst/>
                        </a:rPr>
                        <a:t> --list-all </a:t>
                      </a:r>
                      <a:r>
                        <a:rPr lang="zh-CN" sz="2400" dirty="0">
                          <a:effectLst/>
                        </a:rPr>
                        <a:t>或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iptables</a:t>
                      </a:r>
                      <a:r>
                        <a:rPr lang="en-US" sz="2400" dirty="0">
                          <a:effectLst/>
                        </a:rPr>
                        <a:t> -</a:t>
                      </a:r>
                      <a:r>
                        <a:rPr lang="en-US" sz="2400" dirty="0" err="1">
                          <a:effectLst/>
                        </a:rPr>
                        <a:t>nvL</a:t>
                      </a:r>
                      <a:endParaRPr lang="zh-CN" sz="24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190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 smtClean="0"/>
              <a:t>安装后的基本配置</a:t>
            </a:r>
            <a:endParaRPr lang="zh-CN" altLang="en-US" dirty="0"/>
          </a:p>
        </p:txBody>
      </p:sp>
      <p:sp>
        <p:nvSpPr>
          <p:cNvPr id="74755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70070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设置语言环境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9152" y="1556792"/>
            <a:ext cx="8229600" cy="4530725"/>
          </a:xfrm>
        </p:spPr>
        <p:txBody>
          <a:bodyPr/>
          <a:lstStyle/>
          <a:p>
            <a:r>
              <a:rPr lang="zh-CN" altLang="zh-CN" dirty="0"/>
              <a:t>查看系统支持的语言</a:t>
            </a:r>
            <a:r>
              <a:rPr lang="zh-CN" altLang="zh-CN" dirty="0" smtClean="0"/>
              <a:t>环境</a:t>
            </a:r>
            <a:endParaRPr lang="en-US" altLang="zh-CN" dirty="0" smtClean="0"/>
          </a:p>
          <a:p>
            <a:pPr lvl="1"/>
            <a:r>
              <a:rPr lang="en-US" altLang="zh-CN" dirty="0" err="1"/>
              <a:t>localectl</a:t>
            </a:r>
            <a:r>
              <a:rPr lang="en-US" altLang="zh-CN" dirty="0"/>
              <a:t> </a:t>
            </a:r>
            <a:r>
              <a:rPr lang="en-US" altLang="zh-CN" b="1" dirty="0"/>
              <a:t>list-locales</a:t>
            </a:r>
            <a:r>
              <a:rPr lang="en-US" altLang="zh-CN" dirty="0"/>
              <a:t> </a:t>
            </a:r>
          </a:p>
          <a:p>
            <a:r>
              <a:rPr lang="zh-CN" altLang="zh-CN" dirty="0"/>
              <a:t>设置语言</a:t>
            </a:r>
            <a:r>
              <a:rPr lang="zh-CN" altLang="zh-CN" dirty="0" smtClean="0"/>
              <a:t>环境</a:t>
            </a:r>
            <a:endParaRPr lang="en-US" altLang="zh-CN" dirty="0" smtClean="0"/>
          </a:p>
          <a:p>
            <a:pPr lvl="1"/>
            <a:r>
              <a:rPr lang="en-US" altLang="zh-CN" dirty="0" err="1"/>
              <a:t>localectl</a:t>
            </a:r>
            <a:r>
              <a:rPr lang="en-US" altLang="zh-CN" dirty="0"/>
              <a:t> </a:t>
            </a:r>
            <a:r>
              <a:rPr lang="en-US" altLang="zh-CN" b="1" dirty="0"/>
              <a:t>set-locale</a:t>
            </a:r>
            <a:r>
              <a:rPr lang="en-US" altLang="zh-CN" dirty="0"/>
              <a:t> </a:t>
            </a:r>
            <a:r>
              <a:rPr lang="en-US" altLang="zh-CN" b="1" dirty="0"/>
              <a:t>LANG="zh_CN.UTF-8"</a:t>
            </a:r>
            <a:endParaRPr lang="en-US" altLang="zh-CN" dirty="0"/>
          </a:p>
          <a:p>
            <a:r>
              <a:rPr lang="zh-CN" altLang="zh-CN" dirty="0" smtClean="0"/>
              <a:t>查看语言</a:t>
            </a:r>
            <a:r>
              <a:rPr lang="zh-CN" altLang="zh-CN" dirty="0"/>
              <a:t>环境的全局</a:t>
            </a:r>
            <a:r>
              <a:rPr lang="zh-CN" altLang="zh-CN" dirty="0" smtClean="0"/>
              <a:t>配置文件</a:t>
            </a:r>
            <a:endParaRPr lang="en-US" altLang="zh-CN" dirty="0" smtClean="0"/>
          </a:p>
          <a:p>
            <a:pPr lvl="1"/>
            <a:r>
              <a:rPr lang="en-US" altLang="zh-CN" dirty="0"/>
              <a:t>cat /</a:t>
            </a:r>
            <a:r>
              <a:rPr lang="en-US" altLang="zh-CN" dirty="0" err="1"/>
              <a:t>etc</a:t>
            </a:r>
            <a:r>
              <a:rPr lang="en-US" altLang="zh-CN" dirty="0"/>
              <a:t>/</a:t>
            </a:r>
            <a:r>
              <a:rPr lang="en-US" altLang="zh-CN" dirty="0" err="1"/>
              <a:t>locale.conf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3758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配置日期、时间和时区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530351"/>
            <a:ext cx="8229600" cy="4713287"/>
          </a:xfrm>
        </p:spPr>
        <p:txBody>
          <a:bodyPr/>
          <a:lstStyle/>
          <a:p>
            <a:r>
              <a:rPr lang="zh-CN" altLang="zh-CN" dirty="0"/>
              <a:t>设置日期 和</a:t>
            </a:r>
            <a:r>
              <a:rPr lang="en-US" altLang="zh-CN" dirty="0"/>
              <a:t>/</a:t>
            </a:r>
            <a:r>
              <a:rPr lang="zh-CN" altLang="zh-CN" dirty="0"/>
              <a:t>或 </a:t>
            </a:r>
            <a:r>
              <a:rPr lang="zh-CN" altLang="zh-CN" dirty="0" smtClean="0"/>
              <a:t>时间</a:t>
            </a:r>
            <a:endParaRPr lang="en-US" altLang="zh-CN" dirty="0" smtClean="0"/>
          </a:p>
          <a:p>
            <a:pPr marL="344487" lvl="1" indent="0">
              <a:buNone/>
            </a:pPr>
            <a:r>
              <a:rPr lang="en-US" altLang="zh-CN" sz="2800" dirty="0"/>
              <a:t># </a:t>
            </a:r>
            <a:r>
              <a:rPr lang="en-US" altLang="zh-CN" sz="2800" dirty="0" err="1"/>
              <a:t>timedatectl</a:t>
            </a:r>
            <a:r>
              <a:rPr lang="en-US" altLang="zh-CN" sz="2800" dirty="0"/>
              <a:t> </a:t>
            </a:r>
            <a:r>
              <a:rPr lang="en-US" altLang="zh-CN" sz="2800" b="1" dirty="0"/>
              <a:t>set-time</a:t>
            </a:r>
            <a:r>
              <a:rPr lang="en-US" altLang="zh-CN" sz="2800" dirty="0"/>
              <a:t> 23:05:00</a:t>
            </a:r>
            <a:endParaRPr lang="zh-CN" altLang="zh-CN" sz="2800" dirty="0"/>
          </a:p>
          <a:p>
            <a:pPr marL="344487" lvl="1" indent="0">
              <a:buNone/>
            </a:pPr>
            <a:r>
              <a:rPr lang="en-US" altLang="zh-CN" sz="2800" dirty="0"/>
              <a:t># </a:t>
            </a:r>
            <a:r>
              <a:rPr lang="en-US" altLang="zh-CN" sz="2800" dirty="0" err="1"/>
              <a:t>timedatectl</a:t>
            </a:r>
            <a:r>
              <a:rPr lang="en-US" altLang="zh-CN" sz="2800" dirty="0"/>
              <a:t> </a:t>
            </a:r>
            <a:r>
              <a:rPr lang="en-US" altLang="zh-CN" sz="2800" b="1" dirty="0"/>
              <a:t>set-time</a:t>
            </a:r>
            <a:r>
              <a:rPr lang="en-US" altLang="zh-CN" sz="2800" dirty="0"/>
              <a:t> 2015-10-15</a:t>
            </a:r>
            <a:endParaRPr lang="zh-CN" altLang="zh-CN" sz="2800" dirty="0"/>
          </a:p>
          <a:p>
            <a:pPr marL="344487" lvl="1" indent="0">
              <a:buNone/>
            </a:pPr>
            <a:r>
              <a:rPr lang="en-US" altLang="zh-CN" sz="2800" dirty="0"/>
              <a:t># </a:t>
            </a:r>
            <a:r>
              <a:rPr lang="en-US" altLang="zh-CN" sz="2800" dirty="0" err="1"/>
              <a:t>timedatectl</a:t>
            </a:r>
            <a:r>
              <a:rPr lang="en-US" altLang="zh-CN" sz="2800" dirty="0"/>
              <a:t> </a:t>
            </a:r>
            <a:r>
              <a:rPr lang="en-US" altLang="zh-CN" sz="2800" b="1" dirty="0"/>
              <a:t>set-time</a:t>
            </a:r>
            <a:r>
              <a:rPr lang="en-US" altLang="zh-CN" sz="2800" dirty="0"/>
              <a:t> '2015-10-15 23:06:00'</a:t>
            </a:r>
            <a:endParaRPr lang="en-US" altLang="zh-CN" dirty="0"/>
          </a:p>
          <a:p>
            <a:r>
              <a:rPr lang="zh-CN" altLang="zh-CN" dirty="0"/>
              <a:t>查看系统支持的</a:t>
            </a:r>
            <a:r>
              <a:rPr lang="zh-CN" altLang="zh-CN" dirty="0" smtClean="0"/>
              <a:t>时区</a:t>
            </a:r>
            <a:r>
              <a:rPr lang="zh-CN" altLang="en-US" dirty="0" smtClean="0"/>
              <a:t>、设置时区</a:t>
            </a:r>
            <a:endParaRPr lang="en-US" altLang="zh-CN" dirty="0" smtClean="0"/>
          </a:p>
          <a:p>
            <a:pPr marL="344487" lvl="1" indent="0">
              <a:buNone/>
            </a:pPr>
            <a:r>
              <a:rPr lang="en-US" altLang="zh-CN" dirty="0"/>
              <a:t># </a:t>
            </a:r>
            <a:r>
              <a:rPr lang="en-US" altLang="zh-CN" dirty="0" err="1"/>
              <a:t>timedatectl</a:t>
            </a:r>
            <a:r>
              <a:rPr lang="en-US" altLang="zh-CN" dirty="0"/>
              <a:t> </a:t>
            </a:r>
            <a:r>
              <a:rPr lang="en-US" altLang="zh-CN" b="1" dirty="0"/>
              <a:t>list-</a:t>
            </a:r>
            <a:r>
              <a:rPr lang="en-US" altLang="zh-CN" b="1" dirty="0" err="1"/>
              <a:t>timezones</a:t>
            </a:r>
            <a:endParaRPr lang="en-US" altLang="zh-CN" dirty="0" smtClean="0"/>
          </a:p>
          <a:p>
            <a:pPr marL="344487" lvl="1" indent="0">
              <a:buNone/>
            </a:pPr>
            <a:r>
              <a:rPr lang="en-US" altLang="zh-CN" dirty="0" smtClean="0"/>
              <a:t># </a:t>
            </a:r>
            <a:r>
              <a:rPr lang="en-US" altLang="zh-CN" dirty="0" err="1"/>
              <a:t>timedatectl</a:t>
            </a:r>
            <a:r>
              <a:rPr lang="en-US" altLang="zh-CN" dirty="0"/>
              <a:t> </a:t>
            </a:r>
            <a:r>
              <a:rPr lang="en-US" altLang="zh-CN" b="1" dirty="0"/>
              <a:t>set-</a:t>
            </a:r>
            <a:r>
              <a:rPr lang="en-US" altLang="zh-CN" b="1" dirty="0" err="1"/>
              <a:t>timezone</a:t>
            </a:r>
            <a:r>
              <a:rPr lang="en-US" altLang="zh-CN" dirty="0"/>
              <a:t> Asia/Shanghai</a:t>
            </a:r>
          </a:p>
          <a:p>
            <a:r>
              <a:rPr lang="zh-CN" altLang="en-US" dirty="0" smtClean="0"/>
              <a:t>设置</a:t>
            </a:r>
            <a:r>
              <a:rPr lang="zh-CN" altLang="zh-CN" dirty="0" smtClean="0"/>
              <a:t>远程时间同步</a:t>
            </a:r>
            <a:endParaRPr lang="en-US" altLang="zh-CN" dirty="0" smtClean="0"/>
          </a:p>
          <a:p>
            <a:pPr marL="344487" lvl="1" indent="0">
              <a:buNone/>
            </a:pPr>
            <a:r>
              <a:rPr lang="en-US" altLang="zh-CN" dirty="0"/>
              <a:t># </a:t>
            </a:r>
            <a:r>
              <a:rPr lang="en-US" altLang="zh-CN" dirty="0" err="1"/>
              <a:t>timedatectl</a:t>
            </a:r>
            <a:r>
              <a:rPr lang="en-US" altLang="zh-CN" dirty="0"/>
              <a:t> </a:t>
            </a:r>
            <a:r>
              <a:rPr lang="en-US" altLang="zh-CN" b="1" dirty="0"/>
              <a:t>set-</a:t>
            </a:r>
            <a:r>
              <a:rPr lang="en-US" altLang="zh-CN" b="1" dirty="0" err="1"/>
              <a:t>ntp</a:t>
            </a:r>
            <a:r>
              <a:rPr lang="en-US" altLang="zh-CN" b="1" dirty="0"/>
              <a:t> </a:t>
            </a:r>
            <a:r>
              <a:rPr lang="en-US" altLang="zh-CN" dirty="0"/>
              <a:t>yes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6523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 smtClean="0"/>
              <a:t>安装</a:t>
            </a:r>
            <a:r>
              <a:rPr lang="zh-CN" altLang="zh-CN" dirty="0" smtClean="0"/>
              <a:t>防火墙</a:t>
            </a:r>
            <a:endParaRPr lang="zh-CN" altLang="en-US" dirty="0" smtClean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2508" y="1491780"/>
            <a:ext cx="8229600" cy="475185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zh-CN" altLang="en-US" dirty="0" smtClean="0"/>
              <a:t>启用</a:t>
            </a:r>
            <a:r>
              <a:rPr lang="en-US" altLang="zh-CN" dirty="0" err="1" smtClean="0"/>
              <a:t>firewalld</a:t>
            </a:r>
            <a:r>
              <a:rPr lang="zh-CN" altLang="en-US" dirty="0" smtClean="0"/>
              <a:t>防火墙</a:t>
            </a:r>
            <a:endParaRPr lang="en-US" altLang="zh-CN" dirty="0" smtClean="0"/>
          </a:p>
          <a:p>
            <a:pPr marL="344487" lvl="1" indent="0">
              <a:buNone/>
            </a:pPr>
            <a:r>
              <a:rPr lang="en-US" altLang="zh-CN" dirty="0"/>
              <a:t># </a:t>
            </a:r>
            <a:r>
              <a:rPr lang="en-US" altLang="zh-CN" dirty="0" smtClean="0"/>
              <a:t>yum -y install </a:t>
            </a:r>
            <a:r>
              <a:rPr lang="en-US" altLang="zh-CN" dirty="0" err="1"/>
              <a:t>firewalld</a:t>
            </a:r>
            <a:endParaRPr lang="en-US" altLang="zh-CN" dirty="0" smtClean="0"/>
          </a:p>
          <a:p>
            <a:pPr marL="344487" lvl="1" indent="0">
              <a:buNone/>
            </a:pPr>
            <a:r>
              <a:rPr lang="en-US" altLang="zh-CN" dirty="0" smtClean="0"/>
              <a:t># </a:t>
            </a:r>
            <a:r>
              <a:rPr lang="en-US" altLang="zh-CN" dirty="0" err="1"/>
              <a:t>systemctl</a:t>
            </a:r>
            <a:r>
              <a:rPr lang="en-US" altLang="zh-CN" dirty="0"/>
              <a:t> </a:t>
            </a:r>
            <a:r>
              <a:rPr lang="en-US" altLang="zh-CN" dirty="0" smtClean="0"/>
              <a:t>start </a:t>
            </a:r>
            <a:r>
              <a:rPr lang="en-US" altLang="zh-CN" dirty="0" err="1"/>
              <a:t>firewalld</a:t>
            </a:r>
            <a:endParaRPr lang="zh-CN" altLang="zh-CN" dirty="0"/>
          </a:p>
          <a:p>
            <a:pPr marL="344487" lvl="1" indent="0">
              <a:buNone/>
            </a:pPr>
            <a:r>
              <a:rPr lang="en-US" altLang="zh-CN" dirty="0"/>
              <a:t># </a:t>
            </a:r>
            <a:r>
              <a:rPr lang="en-US" altLang="zh-CN" dirty="0" err="1"/>
              <a:t>systemctl</a:t>
            </a:r>
            <a:r>
              <a:rPr lang="en-US" altLang="zh-CN" dirty="0"/>
              <a:t> </a:t>
            </a:r>
            <a:r>
              <a:rPr lang="en-US" altLang="zh-CN" dirty="0" smtClean="0"/>
              <a:t>enable </a:t>
            </a:r>
            <a:r>
              <a:rPr lang="en-US" altLang="zh-CN" dirty="0" err="1"/>
              <a:t>firewalld</a:t>
            </a:r>
            <a:endParaRPr lang="zh-CN" altLang="zh-CN" dirty="0"/>
          </a:p>
          <a:p>
            <a:r>
              <a:rPr lang="zh-CN" altLang="en-US" dirty="0" smtClean="0"/>
              <a:t>禁用</a:t>
            </a:r>
            <a:r>
              <a:rPr lang="en-US" altLang="zh-CN" dirty="0" err="1" smtClean="0"/>
              <a:t>firewalld</a:t>
            </a:r>
            <a:r>
              <a:rPr lang="zh-CN" altLang="en-US" dirty="0"/>
              <a:t>防火墙</a:t>
            </a:r>
            <a:endParaRPr lang="en-US" altLang="zh-CN" dirty="0"/>
          </a:p>
          <a:p>
            <a:pPr marL="344487" lvl="1" indent="0">
              <a:buNone/>
            </a:pPr>
            <a:r>
              <a:rPr lang="en-US" altLang="zh-CN" dirty="0" smtClean="0"/>
              <a:t># </a:t>
            </a:r>
            <a:r>
              <a:rPr lang="en-US" altLang="zh-CN" dirty="0" err="1"/>
              <a:t>systemctl</a:t>
            </a:r>
            <a:r>
              <a:rPr lang="en-US" altLang="zh-CN" dirty="0"/>
              <a:t> stop </a:t>
            </a:r>
            <a:r>
              <a:rPr lang="en-US" altLang="zh-CN" dirty="0" err="1"/>
              <a:t>firewalld</a:t>
            </a:r>
            <a:endParaRPr lang="zh-CN" altLang="zh-CN" dirty="0"/>
          </a:p>
          <a:p>
            <a:pPr marL="344487" lvl="1" indent="0">
              <a:buNone/>
            </a:pPr>
            <a:r>
              <a:rPr lang="en-US" altLang="zh-CN" dirty="0"/>
              <a:t># </a:t>
            </a:r>
            <a:r>
              <a:rPr lang="en-US" altLang="zh-CN" dirty="0" err="1"/>
              <a:t>systemctl</a:t>
            </a:r>
            <a:r>
              <a:rPr lang="en-US" altLang="zh-CN" dirty="0"/>
              <a:t> disable </a:t>
            </a:r>
            <a:r>
              <a:rPr lang="en-US" altLang="zh-CN" dirty="0" err="1"/>
              <a:t>firewalld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9179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zh-CN" smtClean="0"/>
              <a:t>配置</a:t>
            </a:r>
            <a:r>
              <a:rPr lang="en-US" altLang="zh-CN" smtClean="0"/>
              <a:t>SELinux</a:t>
            </a:r>
            <a:endParaRPr lang="zh-CN" altLang="en-US" smtClean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3072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zh-CN" altLang="en-US" dirty="0" smtClean="0"/>
              <a:t>关闭 </a:t>
            </a:r>
            <a:r>
              <a:rPr lang="en-US" altLang="zh-CN" dirty="0" smtClean="0"/>
              <a:t>SELINUX</a:t>
            </a:r>
          </a:p>
          <a:p>
            <a:pPr lvl="1" eaLnBrk="1" hangingPunct="1">
              <a:defRPr/>
            </a:pPr>
            <a:r>
              <a:rPr lang="zh-CN" altLang="en-US" dirty="0"/>
              <a:t>将配置文件 </a:t>
            </a:r>
            <a:r>
              <a:rPr lang="en-US" altLang="zh-CN" dirty="0"/>
              <a:t>/</a:t>
            </a:r>
            <a:r>
              <a:rPr lang="en-US" altLang="zh-CN" dirty="0" err="1"/>
              <a:t>etc</a:t>
            </a:r>
            <a:r>
              <a:rPr lang="en-US" altLang="zh-CN" dirty="0"/>
              <a:t>/</a:t>
            </a:r>
            <a:r>
              <a:rPr lang="en-US" altLang="zh-CN" dirty="0" err="1"/>
              <a:t>selinux</a:t>
            </a:r>
            <a:r>
              <a:rPr lang="en-US" altLang="zh-CN" dirty="0"/>
              <a:t>/</a:t>
            </a:r>
            <a:r>
              <a:rPr lang="en-US" altLang="zh-CN" dirty="0" err="1"/>
              <a:t>config</a:t>
            </a:r>
            <a:r>
              <a:rPr lang="en-US" altLang="zh-CN" dirty="0"/>
              <a:t> </a:t>
            </a:r>
            <a:r>
              <a:rPr lang="zh-CN" altLang="en-US" dirty="0"/>
              <a:t>中</a:t>
            </a:r>
            <a:r>
              <a:rPr lang="zh-CN" altLang="en-US" dirty="0" smtClean="0"/>
              <a:t>的</a:t>
            </a:r>
            <a:endParaRPr lang="en-US" altLang="zh-CN" dirty="0" smtClean="0"/>
          </a:p>
          <a:p>
            <a:pPr lvl="1" eaLnBrk="1" hangingPunct="1">
              <a:defRPr/>
            </a:pPr>
            <a:r>
              <a:rPr lang="zh-CN" altLang="en-US" dirty="0" smtClean="0"/>
              <a:t> </a:t>
            </a:r>
            <a:r>
              <a:rPr lang="en-US" altLang="zh-CN" b="1" dirty="0"/>
              <a:t>SELINUX=enforcing </a:t>
            </a:r>
            <a:endParaRPr lang="en-US" altLang="zh-CN" b="1" dirty="0" smtClean="0"/>
          </a:p>
          <a:p>
            <a:pPr lvl="1" eaLnBrk="1" hangingPunct="1">
              <a:defRPr/>
            </a:pPr>
            <a:r>
              <a:rPr lang="zh-CN" altLang="en-US" dirty="0" smtClean="0"/>
              <a:t>改为 </a:t>
            </a:r>
            <a:r>
              <a:rPr lang="en-US" altLang="zh-CN" b="1" dirty="0"/>
              <a:t>SELINUX=disabled</a:t>
            </a:r>
            <a:endParaRPr lang="en-US" altLang="zh-CN" b="1" dirty="0" smtClean="0"/>
          </a:p>
          <a:p>
            <a:pPr marL="327025" lvl="1" indent="0" eaLnBrk="1" hangingPunct="1">
              <a:buNone/>
              <a:defRPr/>
            </a:pPr>
            <a:endParaRPr lang="en-US" altLang="zh-CN" dirty="0" smtClean="0"/>
          </a:p>
          <a:p>
            <a:pPr marL="327025" lvl="1" indent="0" eaLnBrk="1" hangingPunct="1">
              <a:buNone/>
              <a:defRPr/>
            </a:pPr>
            <a:r>
              <a:rPr lang="en-US" altLang="zh-CN" dirty="0" smtClean="0"/>
              <a:t># </a:t>
            </a:r>
            <a:r>
              <a:rPr lang="en-US" altLang="zh-CN" dirty="0" err="1" smtClean="0"/>
              <a:t>sed</a:t>
            </a:r>
            <a:r>
              <a:rPr lang="en-US" altLang="zh-CN" dirty="0" smtClean="0"/>
              <a:t> -</a:t>
            </a:r>
            <a:r>
              <a:rPr lang="en-US" altLang="zh-CN" dirty="0" err="1" smtClean="0"/>
              <a:t>i</a:t>
            </a:r>
            <a:r>
              <a:rPr lang="en-US" altLang="zh-CN" dirty="0" smtClean="0"/>
              <a:t> 's/SELINUX=.*/SELINUX=disabled/' /etc/</a:t>
            </a:r>
            <a:r>
              <a:rPr lang="en-US" altLang="zh-CN" dirty="0" err="1" smtClean="0"/>
              <a:t>selinux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config</a:t>
            </a:r>
            <a:endParaRPr lang="zh-CN" altLang="zh-CN" dirty="0" smtClean="0"/>
          </a:p>
          <a:p>
            <a:pPr eaLnBrk="1" hangingPunct="1"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1824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标题 1"/>
          <p:cNvSpPr>
            <a:spLocks noGrp="1"/>
          </p:cNvSpPr>
          <p:nvPr>
            <p:ph type="title"/>
          </p:nvPr>
        </p:nvSpPr>
        <p:spPr>
          <a:xfrm>
            <a:off x="1524000" y="190151"/>
            <a:ext cx="6504384" cy="610980"/>
          </a:xfrm>
        </p:spPr>
        <p:txBody>
          <a:bodyPr/>
          <a:lstStyle/>
          <a:p>
            <a:pPr eaLnBrk="1" hangingPunct="1"/>
            <a:r>
              <a:rPr lang="en-US" altLang="zh-CN" dirty="0" smtClean="0"/>
              <a:t>CentOS</a:t>
            </a:r>
            <a:r>
              <a:rPr lang="zh-CN" altLang="en-US" dirty="0" smtClean="0"/>
              <a:t>的安装程序</a:t>
            </a:r>
            <a:r>
              <a:rPr lang="en-US" altLang="zh-CN" dirty="0" smtClean="0"/>
              <a:t>Anaconda</a:t>
            </a:r>
            <a:endParaRPr lang="zh-CN" altLang="en-US" dirty="0" smtClean="0"/>
          </a:p>
        </p:txBody>
      </p:sp>
      <p:sp>
        <p:nvSpPr>
          <p:cNvPr id="60419" name="内容占位符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30725"/>
          </a:xfrm>
        </p:spPr>
        <p:txBody>
          <a:bodyPr/>
          <a:lstStyle/>
          <a:p>
            <a:pPr eaLnBrk="1" hangingPunct="1"/>
            <a:r>
              <a:rPr lang="zh-CN" altLang="zh-CN" dirty="0" smtClean="0"/>
              <a:t>是由</a:t>
            </a:r>
            <a:r>
              <a:rPr lang="en-US" altLang="zh-CN" dirty="0" smtClean="0"/>
              <a:t> Python </a:t>
            </a:r>
            <a:r>
              <a:rPr lang="zh-CN" altLang="zh-CN" dirty="0" smtClean="0"/>
              <a:t>语言编写的</a:t>
            </a:r>
            <a:r>
              <a:rPr lang="en-US" altLang="zh-CN" dirty="0" smtClean="0"/>
              <a:t> Linux </a:t>
            </a:r>
            <a:r>
              <a:rPr lang="zh-CN" altLang="zh-CN" dirty="0" smtClean="0"/>
              <a:t>安装程序</a:t>
            </a:r>
            <a:endParaRPr lang="en-US" altLang="zh-CN" dirty="0" smtClean="0"/>
          </a:p>
          <a:p>
            <a:pPr eaLnBrk="1" hangingPunct="1"/>
            <a:r>
              <a:rPr lang="en-US" altLang="zh-CN" dirty="0" smtClean="0"/>
              <a:t>Anaconda</a:t>
            </a:r>
            <a:r>
              <a:rPr lang="zh-CN" altLang="en-US" dirty="0" smtClean="0"/>
              <a:t>的</a:t>
            </a:r>
            <a:r>
              <a:rPr lang="zh-CN" altLang="zh-CN" dirty="0" smtClean="0"/>
              <a:t>三种</a:t>
            </a:r>
            <a:r>
              <a:rPr lang="zh-CN" altLang="en-US" dirty="0" smtClean="0"/>
              <a:t>工作</a:t>
            </a:r>
            <a:r>
              <a:rPr lang="zh-CN" altLang="zh-CN" dirty="0" smtClean="0"/>
              <a:t>模式</a:t>
            </a:r>
            <a:endParaRPr lang="en-US" altLang="zh-CN" dirty="0" smtClean="0"/>
          </a:p>
          <a:p>
            <a:pPr lvl="1" eaLnBrk="1" hangingPunct="1"/>
            <a:r>
              <a:rPr lang="en-US" altLang="zh-CN" dirty="0" smtClean="0"/>
              <a:t>Update</a:t>
            </a:r>
            <a:r>
              <a:rPr lang="zh-CN" altLang="en-US" dirty="0" smtClean="0"/>
              <a:t>模式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用于安装和更新</a:t>
            </a:r>
          </a:p>
          <a:p>
            <a:pPr lvl="1" eaLnBrk="1" hangingPunct="1"/>
            <a:r>
              <a:rPr lang="en-US" altLang="zh-CN" dirty="0" err="1" smtClean="0"/>
              <a:t>Kickstart</a:t>
            </a:r>
            <a:r>
              <a:rPr lang="zh-CN" altLang="en-US" dirty="0" smtClean="0"/>
              <a:t>模式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用于实现自动安装</a:t>
            </a:r>
          </a:p>
          <a:p>
            <a:pPr lvl="1" eaLnBrk="1" hangingPunct="1"/>
            <a:r>
              <a:rPr lang="en-US" altLang="zh-CN" dirty="0" smtClean="0"/>
              <a:t>Rescue</a:t>
            </a:r>
            <a:r>
              <a:rPr lang="zh-CN" altLang="en-US" dirty="0" smtClean="0"/>
              <a:t>模式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用于为无法引导的系统故障修复</a:t>
            </a:r>
            <a:endParaRPr lang="en-US" altLang="zh-CN" dirty="0" smtClean="0"/>
          </a:p>
          <a:p>
            <a:pPr eaLnBrk="1" hangingPunct="1"/>
            <a:r>
              <a:rPr lang="en-US" altLang="zh-CN" dirty="0" smtClean="0"/>
              <a:t>Anaconda </a:t>
            </a:r>
            <a:r>
              <a:rPr lang="zh-CN" altLang="en-US" dirty="0" smtClean="0"/>
              <a:t>的几</a:t>
            </a:r>
            <a:r>
              <a:rPr lang="zh-CN" altLang="zh-CN" dirty="0" smtClean="0"/>
              <a:t>种访问界面</a:t>
            </a:r>
            <a:endParaRPr lang="en-US" altLang="zh-CN" dirty="0" smtClean="0"/>
          </a:p>
          <a:p>
            <a:pPr lvl="1" eaLnBrk="1" hangingPunct="1"/>
            <a:r>
              <a:rPr lang="zh-CN" altLang="en-US" dirty="0" smtClean="0"/>
              <a:t>图形安装界面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默认界面</a:t>
            </a:r>
          </a:p>
          <a:p>
            <a:pPr lvl="1" eaLnBrk="1" hangingPunct="1"/>
            <a:r>
              <a:rPr lang="zh-CN" altLang="en-US" dirty="0" smtClean="0"/>
              <a:t>文本安装界面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通过“</a:t>
            </a:r>
            <a:r>
              <a:rPr lang="en-US" altLang="zh-CN" dirty="0" smtClean="0"/>
              <a:t>text”</a:t>
            </a:r>
            <a:r>
              <a:rPr lang="zh-CN" altLang="en-US" dirty="0" smtClean="0"/>
              <a:t>启用</a:t>
            </a:r>
          </a:p>
          <a:p>
            <a:pPr lvl="1" eaLnBrk="1" hangingPunct="1"/>
            <a:r>
              <a:rPr lang="en-US" altLang="zh-CN" dirty="0" err="1" smtClean="0"/>
              <a:t>VNC</a:t>
            </a:r>
            <a:r>
              <a:rPr lang="en-US" altLang="zh-CN" dirty="0" smtClean="0"/>
              <a:t> </a:t>
            </a:r>
            <a:r>
              <a:rPr lang="zh-CN" altLang="en-US" dirty="0" smtClean="0"/>
              <a:t>安装界面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通过“</a:t>
            </a:r>
            <a:r>
              <a:rPr lang="en-US" altLang="zh-CN" dirty="0" err="1" smtClean="0"/>
              <a:t>vnc</a:t>
            </a:r>
            <a:r>
              <a:rPr lang="en-US" altLang="zh-CN" dirty="0" smtClean="0"/>
              <a:t>”</a:t>
            </a:r>
            <a:r>
              <a:rPr lang="zh-CN" altLang="en-US" dirty="0" smtClean="0"/>
              <a:t>启用</a:t>
            </a:r>
          </a:p>
        </p:txBody>
      </p:sp>
    </p:spTree>
    <p:extLst>
      <p:ext uri="{BB962C8B-B14F-4D97-AF65-F5344CB8AC3E}">
        <p14:creationId xmlns:p14="http://schemas.microsoft.com/office/powerpoint/2010/main" val="165855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安装必要的软件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4012" y="1988840"/>
            <a:ext cx="8435975" cy="34163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# yum -y install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lshw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pciutils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usbutils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sysstat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#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yum -y install 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gdisk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 system-storage-manager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# yum -y 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install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pinfo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man-pages bash-completion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# yum -y install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nano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 vim-enhanced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#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yum -y 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install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tmux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 screen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# yum -y install 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 zip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unzip bzip2 tree </a:t>
            </a:r>
            <a:r>
              <a:rPr kumimoji="0" lang="en-US" altLang="zh-CN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tmpwatch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#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yum -y install  net-tools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psmisc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lsof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 </a:t>
            </a: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#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yum -y install  yum-plugin-security yum-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utils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createrepo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# yum -y install  </a:t>
            </a:r>
            <a:r>
              <a:rPr kumimoji="0" lang="en-US" altLang="zh-CN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git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wget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 curl </a:t>
            </a:r>
            <a:r>
              <a:rPr kumimoji="0" lang="en-US" altLang="zh-CN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elinks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 lynx </a:t>
            </a:r>
            <a:r>
              <a:rPr kumimoji="0" lang="en-US" altLang="zh-CN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lftp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mailx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 mutt </a:t>
            </a:r>
            <a:r>
              <a:rPr kumimoji="0" lang="en-US" altLang="zh-CN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rsync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196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zh-CN" smtClean="0"/>
              <a:t>更新并重启系统</a:t>
            </a:r>
            <a:endParaRPr lang="zh-CN" altLang="en-US" smtClean="0"/>
          </a:p>
        </p:txBody>
      </p:sp>
      <p:sp>
        <p:nvSpPr>
          <p:cNvPr id="78851" name="内容占位符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30725"/>
          </a:xfrm>
        </p:spPr>
        <p:txBody>
          <a:bodyPr/>
          <a:lstStyle/>
          <a:p>
            <a:pPr eaLnBrk="1" hangingPunct="1"/>
            <a:r>
              <a:rPr lang="en-US" altLang="zh-CN" dirty="0" smtClean="0"/>
              <a:t># yum -y update</a:t>
            </a:r>
            <a:endParaRPr lang="zh-CN" altLang="zh-CN" dirty="0" smtClean="0"/>
          </a:p>
          <a:p>
            <a:pPr eaLnBrk="1" hangingPunct="1"/>
            <a:r>
              <a:rPr lang="en-US" altLang="zh-CN" dirty="0" smtClean="0"/>
              <a:t># reboot</a:t>
            </a:r>
            <a:endParaRPr lang="zh-CN" altLang="zh-CN" dirty="0" smtClean="0"/>
          </a:p>
          <a:p>
            <a:pPr eaLnBrk="1" hangingPunct="1"/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30410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关机与重新启动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30725"/>
          </a:xfrm>
        </p:spPr>
        <p:txBody>
          <a:bodyPr/>
          <a:lstStyle/>
          <a:p>
            <a:r>
              <a:rPr lang="zh-CN" altLang="en-US" dirty="0" smtClean="0"/>
              <a:t>关机</a:t>
            </a:r>
            <a:endParaRPr lang="en-US" altLang="zh-CN" dirty="0" smtClean="0"/>
          </a:p>
          <a:p>
            <a:pPr lvl="1"/>
            <a:r>
              <a:rPr lang="en-US" altLang="zh-CN" dirty="0" err="1"/>
              <a:t>systemctl</a:t>
            </a:r>
            <a:r>
              <a:rPr lang="en-US" altLang="zh-CN" dirty="0"/>
              <a:t> </a:t>
            </a:r>
            <a:r>
              <a:rPr lang="en-US" altLang="zh-CN" dirty="0" err="1"/>
              <a:t>poweroff</a:t>
            </a:r>
            <a:endParaRPr lang="zh-CN" altLang="zh-CN" dirty="0"/>
          </a:p>
          <a:p>
            <a:pPr lvl="1"/>
            <a:r>
              <a:rPr lang="en-US" altLang="zh-CN" dirty="0" err="1"/>
              <a:t>poweroff</a:t>
            </a:r>
            <a:endParaRPr lang="zh-CN" altLang="zh-CN" dirty="0"/>
          </a:p>
          <a:p>
            <a:pPr lvl="1"/>
            <a:r>
              <a:rPr lang="en-US" altLang="zh-CN" dirty="0"/>
              <a:t>shutdown -h now</a:t>
            </a:r>
          </a:p>
          <a:p>
            <a:r>
              <a:rPr lang="zh-CN" altLang="en-US" dirty="0" smtClean="0"/>
              <a:t>重启</a:t>
            </a:r>
            <a:endParaRPr lang="en-US" altLang="zh-CN" dirty="0" smtClean="0"/>
          </a:p>
          <a:p>
            <a:pPr lvl="1"/>
            <a:r>
              <a:rPr lang="en-US" altLang="zh-CN" sz="2800" dirty="0" err="1"/>
              <a:t>systemctl</a:t>
            </a:r>
            <a:r>
              <a:rPr lang="en-US" altLang="zh-CN" sz="2800" dirty="0"/>
              <a:t> reboot</a:t>
            </a:r>
            <a:endParaRPr lang="zh-CN" altLang="zh-CN" sz="2800" dirty="0"/>
          </a:p>
          <a:p>
            <a:pPr lvl="1"/>
            <a:r>
              <a:rPr lang="en-US" altLang="zh-CN" sz="2800" dirty="0"/>
              <a:t>reboot</a:t>
            </a:r>
            <a:endParaRPr lang="zh-CN" altLang="zh-CN" sz="2800" dirty="0"/>
          </a:p>
          <a:p>
            <a:pPr lvl="1"/>
            <a:r>
              <a:rPr lang="en-US" altLang="zh-CN" sz="2800" dirty="0"/>
              <a:t>shutdown -r now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2755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zh-CN" smtClean="0"/>
              <a:t>关机与重启</a:t>
            </a:r>
            <a:r>
              <a:rPr lang="zh-CN" altLang="en-US" smtClean="0"/>
              <a:t>（</a:t>
            </a:r>
            <a:r>
              <a:rPr lang="en-US" altLang="zh-CN" smtClean="0"/>
              <a:t>shutdown</a:t>
            </a:r>
            <a:r>
              <a:rPr lang="zh-CN" altLang="en-US" smtClean="0"/>
              <a:t>）</a:t>
            </a:r>
          </a:p>
        </p:txBody>
      </p:sp>
      <p:sp>
        <p:nvSpPr>
          <p:cNvPr id="82947" name="内容占位符 2"/>
          <p:cNvSpPr>
            <a:spLocks noGrp="1"/>
          </p:cNvSpPr>
          <p:nvPr>
            <p:ph idx="1"/>
          </p:nvPr>
        </p:nvSpPr>
        <p:spPr>
          <a:xfrm>
            <a:off x="457200" y="1454151"/>
            <a:ext cx="8229600" cy="4789487"/>
          </a:xfrm>
        </p:spPr>
        <p:txBody>
          <a:bodyPr/>
          <a:lstStyle/>
          <a:p>
            <a:pPr eaLnBrk="1" hangingPunct="1"/>
            <a:r>
              <a:rPr lang="en-US" altLang="zh-CN" dirty="0" smtClean="0"/>
              <a:t>shutdown</a:t>
            </a:r>
            <a:r>
              <a:rPr lang="zh-CN" altLang="en-US" dirty="0" smtClean="0"/>
              <a:t>命令</a:t>
            </a:r>
            <a:endParaRPr lang="en-US" altLang="zh-CN" dirty="0" smtClean="0"/>
          </a:p>
          <a:p>
            <a:pPr lvl="1" eaLnBrk="1" hangingPunct="1"/>
            <a:r>
              <a:rPr lang="zh-CN" altLang="en-US" dirty="0" smtClean="0"/>
              <a:t>用于多用户登录的情况</a:t>
            </a:r>
            <a:endParaRPr lang="en-US" altLang="zh-CN" dirty="0" smtClean="0"/>
          </a:p>
          <a:p>
            <a:pPr lvl="1" eaLnBrk="1" hangingPunct="1"/>
            <a:r>
              <a:rPr lang="zh-CN" altLang="en-US" dirty="0" smtClean="0"/>
              <a:t>可以为登录用户发送</a:t>
            </a:r>
            <a:r>
              <a:rPr lang="zh-CN" altLang="en-US" dirty="0"/>
              <a:t>自定义</a:t>
            </a:r>
            <a:r>
              <a:rPr lang="zh-CN" altLang="en-US" dirty="0" smtClean="0"/>
              <a:t>警告信息</a:t>
            </a:r>
            <a:endParaRPr lang="en-US" altLang="zh-CN" dirty="0" smtClean="0"/>
          </a:p>
          <a:p>
            <a:pPr eaLnBrk="1" hangingPunct="1"/>
            <a:r>
              <a:rPr lang="zh-CN" altLang="en-US" dirty="0" smtClean="0"/>
              <a:t>举例</a:t>
            </a:r>
            <a:endParaRPr lang="en-US" altLang="zh-CN" dirty="0" smtClean="0"/>
          </a:p>
          <a:p>
            <a:pPr lvl="1" eaLnBrk="1" hangingPunct="1"/>
            <a:r>
              <a:rPr lang="en-US" altLang="zh-CN" dirty="0" smtClean="0"/>
              <a:t>shutdown -r +5 "System will be reboot in 5 </a:t>
            </a:r>
            <a:r>
              <a:rPr lang="en-US" altLang="zh-CN" dirty="0" err="1" smtClean="0"/>
              <a:t>minites</a:t>
            </a:r>
            <a:r>
              <a:rPr lang="en-US" altLang="zh-CN" dirty="0" smtClean="0"/>
              <a:t>, Please save your work."</a:t>
            </a:r>
          </a:p>
          <a:p>
            <a:pPr lvl="1" eaLnBrk="1" hangingPunct="1"/>
            <a:r>
              <a:rPr lang="en-US" altLang="zh-CN" dirty="0" smtClean="0"/>
              <a:t>shutdown -h +5 "System will be down in 5 </a:t>
            </a:r>
            <a:r>
              <a:rPr lang="en-US" altLang="zh-CN" dirty="0" err="1" smtClean="0"/>
              <a:t>minites</a:t>
            </a:r>
            <a:r>
              <a:rPr lang="en-US" altLang="zh-CN" dirty="0" smtClean="0"/>
              <a:t>, Please save your work.“</a:t>
            </a:r>
          </a:p>
          <a:p>
            <a:pPr lvl="1" eaLnBrk="1" hangingPunct="1"/>
            <a:r>
              <a:rPr lang="en-US" altLang="zh-CN" dirty="0" smtClean="0"/>
              <a:t>shutdown -r now</a:t>
            </a:r>
          </a:p>
          <a:p>
            <a:pPr lvl="1" eaLnBrk="1" hangingPunct="1"/>
            <a:r>
              <a:rPr lang="en-US" altLang="zh-CN" dirty="0" smtClean="0"/>
              <a:t>shutdown -h now</a:t>
            </a:r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6637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3840" y="1628800"/>
            <a:ext cx="8229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CN" altLang="en-US" dirty="0" smtClean="0"/>
              <a:t>使用</a:t>
            </a:r>
            <a:r>
              <a:rPr lang="en-US" altLang="zh-CN" dirty="0" smtClean="0"/>
              <a:t>CD/DVD</a:t>
            </a:r>
            <a:r>
              <a:rPr lang="zh-CN" altLang="en-US" dirty="0" smtClean="0"/>
              <a:t>光盘或</a:t>
            </a:r>
            <a:r>
              <a:rPr lang="en-US" altLang="zh-CN" dirty="0" smtClean="0"/>
              <a:t>U</a:t>
            </a:r>
            <a:r>
              <a:rPr lang="zh-CN" altLang="en-US" dirty="0" smtClean="0"/>
              <a:t>盘启动，安装</a:t>
            </a:r>
            <a:r>
              <a:rPr lang="en-US" altLang="zh-CN" dirty="0" smtClean="0"/>
              <a:t>CentOS7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zh-CN" dirty="0" smtClean="0"/>
              <a:t>CentOS-7-x86_64-Minimal-1503.iso</a:t>
            </a:r>
            <a:endParaRPr lang="zh-CN" altLang="zh-CN" dirty="0" smtClean="0"/>
          </a:p>
          <a:p>
            <a:pPr eaLnBrk="1" hangingPunct="1">
              <a:lnSpc>
                <a:spcPct val="90000"/>
              </a:lnSpc>
            </a:pPr>
            <a:r>
              <a:rPr lang="zh-CN" altLang="en-US" dirty="0" smtClean="0"/>
              <a:t>从网络安装</a:t>
            </a:r>
            <a:r>
              <a:rPr lang="en-US" altLang="zh-CN" dirty="0" smtClean="0"/>
              <a:t>CentOS</a:t>
            </a:r>
            <a:r>
              <a:rPr lang="zh-CN" altLang="en-US" dirty="0" smtClean="0"/>
              <a:t>系统。</a:t>
            </a:r>
            <a:endParaRPr lang="en-US" altLang="zh-CN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zh-CN" dirty="0"/>
              <a:t>CentOS-7-x86_64-NetInstall-1503</a:t>
            </a:r>
            <a:r>
              <a:rPr lang="en-US" altLang="zh-CN" dirty="0" smtClean="0"/>
              <a:t>.iso</a:t>
            </a:r>
          </a:p>
          <a:p>
            <a:pPr eaLnBrk="1" hangingPunct="1">
              <a:lnSpc>
                <a:spcPct val="90000"/>
              </a:lnSpc>
            </a:pPr>
            <a:r>
              <a:rPr lang="zh-CN" altLang="zh-CN" dirty="0" smtClean="0"/>
              <a:t>掌握本地和远程登录与注销的方法。</a:t>
            </a:r>
            <a:endParaRPr lang="en-US" altLang="zh-CN" dirty="0" smtClean="0"/>
          </a:p>
          <a:p>
            <a:pPr eaLnBrk="1" hangingPunct="1">
              <a:lnSpc>
                <a:spcPct val="90000"/>
              </a:lnSpc>
            </a:pPr>
            <a:r>
              <a:rPr lang="zh-CN" altLang="zh-CN" dirty="0"/>
              <a:t>学会使用命令帮助，获取系统基本信息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pPr eaLnBrk="1" hangingPunct="1">
              <a:lnSpc>
                <a:spcPct val="90000"/>
              </a:lnSpc>
            </a:pPr>
            <a:r>
              <a:rPr lang="zh-CN" altLang="zh-CN" dirty="0"/>
              <a:t>学会配置语言支持、日期、时间和时区。</a:t>
            </a:r>
            <a:endParaRPr lang="en-US" altLang="zh-CN" dirty="0" smtClean="0"/>
          </a:p>
          <a:p>
            <a:r>
              <a:rPr lang="zh-CN" altLang="zh-CN" dirty="0"/>
              <a:t>学会在实验环境中关闭防火墙和</a:t>
            </a:r>
            <a:r>
              <a:rPr lang="en-US" altLang="zh-CN" dirty="0" err="1" smtClean="0"/>
              <a:t>SELinux</a:t>
            </a:r>
            <a:r>
              <a:rPr lang="zh-CN" altLang="zh-CN" dirty="0" smtClean="0"/>
              <a:t>。</a:t>
            </a:r>
            <a:endParaRPr lang="zh-CN" altLang="zh-CN" dirty="0"/>
          </a:p>
          <a:p>
            <a:r>
              <a:rPr lang="zh-CN" altLang="zh-CN" dirty="0" smtClean="0"/>
              <a:t>学会</a:t>
            </a:r>
            <a:r>
              <a:rPr lang="zh-CN" altLang="zh-CN" dirty="0"/>
              <a:t>更新系统、关机和重启。</a:t>
            </a:r>
          </a:p>
          <a:p>
            <a:pPr eaLnBrk="1" hangingPunct="1">
              <a:lnSpc>
                <a:spcPct val="90000"/>
              </a:lnSpc>
            </a:pPr>
            <a:endParaRPr lang="zh-CN" altLang="en-US" dirty="0" smtClean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本章实验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6516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 rot="10800000">
            <a:off x="0" y="1255079"/>
            <a:ext cx="9144000" cy="4456607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A3C4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91433" tIns="45717" rIns="91433" bIns="45717" anchor="ctr"/>
          <a:lstStyle/>
          <a:p>
            <a:endParaRPr lang="zh-CN" altLang="en-US"/>
          </a:p>
        </p:txBody>
      </p:sp>
      <p:pic>
        <p:nvPicPr>
          <p:cNvPr id="5" name="Picture 27"/>
          <p:cNvPicPr>
            <a:picLocks noChangeAspect="1" noChangeArrowheads="1"/>
          </p:cNvPicPr>
          <p:nvPr/>
        </p:nvPicPr>
        <p:blipFill>
          <a:blip r:embed="rId3" cstate="print"/>
          <a:srcRect t="26886" r="43958"/>
          <a:stretch>
            <a:fillRect/>
          </a:stretch>
        </p:blipFill>
        <p:spPr bwMode="auto">
          <a:xfrm>
            <a:off x="-615946" y="2046388"/>
            <a:ext cx="5476321" cy="3651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4395" y="3269891"/>
            <a:ext cx="2130614" cy="104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dirty="0">
                <a:solidFill>
                  <a:srgbClr val="009900"/>
                </a:solidFill>
                <a:latin typeface="Broadway" pitchFamily="82" charset="0"/>
                <a:ea typeface="方正粗倩简体" pitchFamily="65" charset="-122"/>
              </a:rPr>
              <a:t>NO.1</a:t>
            </a:r>
            <a:r>
              <a:rPr lang="en-US" altLang="zh-CN" sz="3200" dirty="0">
                <a:latin typeface="Broadway" pitchFamily="82" charset="0"/>
                <a:ea typeface="方正粗倩简体" pitchFamily="65" charset="-122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zh-CN" altLang="en-US" sz="2000" dirty="0" smtClean="0">
                <a:latin typeface="Broadway" panose="04040905080B02020502" pitchFamily="82" charset="0"/>
                <a:ea typeface="微软雅黑" pitchFamily="34" charset="-122"/>
                <a:cs typeface="Times New Roman" panose="02020603050405020304" pitchFamily="18" charset="0"/>
              </a:rPr>
              <a:t>操作基础</a:t>
            </a:r>
            <a:endParaRPr lang="zh-CN" altLang="en-US" sz="2000" dirty="0">
              <a:latin typeface="Broadway" panose="04040905080B02020502" pitchFamily="82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590504" y="2864087"/>
            <a:ext cx="2130614" cy="86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 dirty="0" smtClean="0">
                <a:solidFill>
                  <a:srgbClr val="0066FF"/>
                </a:solidFill>
                <a:latin typeface="Broadway" pitchFamily="82" charset="0"/>
                <a:ea typeface="方正粗倩简体" pitchFamily="65" charset="-122"/>
              </a:rPr>
              <a:t>NO.2</a:t>
            </a:r>
            <a:endParaRPr lang="en-US" altLang="zh-CN" sz="2000" dirty="0">
              <a:solidFill>
                <a:srgbClr val="0066FF"/>
              </a:solidFill>
              <a:latin typeface="Broadway" pitchFamily="82" charset="0"/>
              <a:ea typeface="方正粗倩简体" pitchFamily="65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2000" dirty="0" smtClean="0">
                <a:solidFill>
                  <a:srgbClr val="0066FF"/>
                </a:solidFill>
                <a:latin typeface="Broadway" pitchFamily="82" charset="0"/>
                <a:ea typeface="方正粗倩简体" pitchFamily="65" charset="-122"/>
              </a:rPr>
              <a:t>系统与安全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250579" y="293173"/>
            <a:ext cx="1464031" cy="615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3" tIns="45717" rIns="91433" bIns="45717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400" b="1" dirty="0" err="1" smtClean="0">
                <a:solidFill>
                  <a:srgbClr val="A3C400"/>
                </a:solidFill>
                <a:latin typeface="Broadway" pitchFamily="82" charset="0"/>
              </a:rPr>
              <a:t>TYUT</a:t>
            </a:r>
            <a:endParaRPr lang="en-US" altLang="zh-CN" sz="3400" b="1" dirty="0">
              <a:solidFill>
                <a:srgbClr val="A3C400"/>
              </a:solidFill>
              <a:latin typeface="Broadway" pitchFamily="82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403648" y="4650528"/>
            <a:ext cx="2130614" cy="93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dirty="0" smtClean="0">
                <a:solidFill>
                  <a:srgbClr val="006600"/>
                </a:solidFill>
                <a:latin typeface="Broadway" pitchFamily="82" charset="0"/>
                <a:ea typeface="方正粗倩简体" pitchFamily="65" charset="-122"/>
              </a:rPr>
              <a:t>NO.3</a:t>
            </a:r>
          </a:p>
          <a:p>
            <a:pPr algn="ctr">
              <a:spcBef>
                <a:spcPct val="50000"/>
              </a:spcBef>
            </a:pPr>
            <a:r>
              <a:rPr lang="zh-CN" altLang="en-US" dirty="0" smtClean="0">
                <a:solidFill>
                  <a:srgbClr val="006600"/>
                </a:solidFill>
                <a:latin typeface="Broadway" pitchFamily="82" charset="0"/>
                <a:ea typeface="方正粗倩简体" pitchFamily="65" charset="-122"/>
              </a:rPr>
              <a:t>网络服务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" name="Picture 33"/>
          <p:cNvPicPr>
            <a:picLocks noChangeAspect="1" noChangeArrowheads="1"/>
          </p:cNvPicPr>
          <p:nvPr/>
        </p:nvPicPr>
        <p:blipFill>
          <a:blip r:embed="rId4" cstate="print"/>
          <a:srcRect l="82329" b="89954"/>
          <a:stretch>
            <a:fillRect/>
          </a:stretch>
        </p:blipFill>
        <p:spPr bwMode="auto">
          <a:xfrm>
            <a:off x="7452948" y="359719"/>
            <a:ext cx="1726049" cy="505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文本框 1"/>
          <p:cNvSpPr txBox="1"/>
          <p:nvPr/>
        </p:nvSpPr>
        <p:spPr>
          <a:xfrm>
            <a:off x="7269313" y="238944"/>
            <a:ext cx="14697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大数据</a:t>
            </a:r>
            <a:r>
              <a:rPr lang="zh-CN" altLang="en-US" sz="9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联合研究院</a:t>
            </a:r>
            <a:endParaRPr lang="zh-CN" altLang="en-US" sz="9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5" name="TextBox 12"/>
          <p:cNvSpPr txBox="1"/>
          <p:nvPr/>
        </p:nvSpPr>
        <p:spPr>
          <a:xfrm>
            <a:off x="257814" y="817058"/>
            <a:ext cx="233269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http://</a:t>
            </a:r>
            <a:r>
              <a:rPr lang="en-US" altLang="zh-CN" b="1" dirty="0" err="1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cds.tyut.edu.cn</a:t>
            </a:r>
            <a:endParaRPr lang="en-US" altLang="zh-CN" b="1" dirty="0">
              <a:solidFill>
                <a:schemeClr val="accent2">
                  <a:lumMod val="75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13" name="Picture 33"/>
          <p:cNvPicPr>
            <a:picLocks noChangeAspect="1" noChangeArrowheads="1"/>
          </p:cNvPicPr>
          <p:nvPr/>
        </p:nvPicPr>
        <p:blipFill>
          <a:blip r:embed="rId4" cstate="print"/>
          <a:srcRect l="62640" t="32991" r="7145" b="29714"/>
          <a:stretch>
            <a:fillRect/>
          </a:stretch>
        </p:blipFill>
        <p:spPr bwMode="auto">
          <a:xfrm>
            <a:off x="5652120" y="2547279"/>
            <a:ext cx="295232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9650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zh-CN" smtClean="0"/>
              <a:t>安装程序</a:t>
            </a:r>
            <a:r>
              <a:rPr lang="zh-CN" altLang="en-US" smtClean="0"/>
              <a:t>的</a:t>
            </a:r>
            <a:r>
              <a:rPr lang="zh-CN" altLang="zh-CN" smtClean="0"/>
              <a:t>引导方式</a:t>
            </a:r>
            <a:endParaRPr lang="zh-CN" altLang="en-US" smtClean="0"/>
          </a:p>
        </p:txBody>
      </p:sp>
      <p:sp>
        <p:nvSpPr>
          <p:cNvPr id="61443" name="内容占位符 2"/>
          <p:cNvSpPr>
            <a:spLocks noGrp="1"/>
          </p:cNvSpPr>
          <p:nvPr>
            <p:ph idx="1"/>
          </p:nvPr>
        </p:nvSpPr>
        <p:spPr>
          <a:xfrm>
            <a:off x="457200" y="1466851"/>
            <a:ext cx="8229600" cy="5005387"/>
          </a:xfrm>
        </p:spPr>
        <p:txBody>
          <a:bodyPr/>
          <a:lstStyle/>
          <a:p>
            <a:pPr eaLnBrk="1" hangingPunct="1"/>
            <a:r>
              <a:rPr lang="en-US" altLang="zh-CN" dirty="0" smtClean="0"/>
              <a:t>Anaconda</a:t>
            </a:r>
            <a:r>
              <a:rPr lang="zh-CN" altLang="zh-CN" dirty="0" smtClean="0"/>
              <a:t>是基于</a:t>
            </a:r>
            <a:r>
              <a:rPr lang="en-US" altLang="zh-CN" dirty="0" smtClean="0"/>
              <a:t>Linux</a:t>
            </a:r>
            <a:r>
              <a:rPr lang="zh-CN" altLang="zh-CN" dirty="0" smtClean="0"/>
              <a:t>平台的应用程序，因此必须先启动一个</a:t>
            </a:r>
            <a:r>
              <a:rPr lang="en-US" altLang="zh-CN" dirty="0" smtClean="0"/>
              <a:t>Linux</a:t>
            </a:r>
            <a:r>
              <a:rPr lang="zh-CN" altLang="zh-CN" dirty="0" smtClean="0"/>
              <a:t>内核以便运行之。</a:t>
            </a:r>
            <a:endParaRPr lang="en-US" altLang="zh-CN" dirty="0" smtClean="0"/>
          </a:p>
          <a:p>
            <a:pPr eaLnBrk="1" hangingPunct="1"/>
            <a:r>
              <a:rPr lang="en-US" altLang="zh-CN" dirty="0" smtClean="0"/>
              <a:t>Anaconda</a:t>
            </a:r>
            <a:r>
              <a:rPr lang="zh-CN" altLang="zh-CN" dirty="0" smtClean="0"/>
              <a:t>安装程序引导方式</a:t>
            </a:r>
            <a:endParaRPr lang="en-US" altLang="zh-CN" dirty="0" smtClean="0"/>
          </a:p>
          <a:p>
            <a:pPr lvl="1" eaLnBrk="1" hangingPunct="1"/>
            <a:r>
              <a:rPr lang="zh-CN" altLang="en-US" dirty="0" smtClean="0"/>
              <a:t>光盘</a:t>
            </a:r>
            <a:endParaRPr lang="en-US" altLang="zh-CN" dirty="0" smtClean="0"/>
          </a:p>
          <a:p>
            <a:pPr lvl="2" eaLnBrk="1" hangingPunct="1"/>
            <a:r>
              <a:rPr lang="en-US" altLang="zh-CN" dirty="0"/>
              <a:t>CentOS-7-x86_64-Minimal-1503-01.iso</a:t>
            </a:r>
          </a:p>
          <a:p>
            <a:pPr lvl="2" eaLnBrk="1" hangingPunct="1"/>
            <a:r>
              <a:rPr lang="en-US" altLang="zh-CN" dirty="0"/>
              <a:t>CentOS-7-x86_64-NetInstall-1503.iso</a:t>
            </a:r>
          </a:p>
          <a:p>
            <a:pPr lvl="2" eaLnBrk="1" hangingPunct="1"/>
            <a:r>
              <a:rPr lang="en-US" altLang="zh-CN" dirty="0"/>
              <a:t>CentOS-7-x86_64-Everything-1503-01.iso</a:t>
            </a:r>
            <a:endParaRPr lang="en-US" altLang="zh-CN" dirty="0" smtClean="0"/>
          </a:p>
          <a:p>
            <a:pPr lvl="1" eaLnBrk="1" hangingPunct="1"/>
            <a:r>
              <a:rPr lang="en-US" altLang="zh-CN" dirty="0" smtClean="0"/>
              <a:t>USB</a:t>
            </a:r>
            <a:r>
              <a:rPr lang="zh-CN" altLang="en-US" dirty="0" smtClean="0"/>
              <a:t>设备</a:t>
            </a:r>
          </a:p>
          <a:p>
            <a:pPr lvl="1" eaLnBrk="1" hangingPunct="1"/>
            <a:r>
              <a:rPr lang="zh-CN" altLang="en-US" dirty="0" smtClean="0"/>
              <a:t>引导装载程序，比如</a:t>
            </a:r>
            <a:r>
              <a:rPr lang="en-US" altLang="zh-CN" dirty="0" smtClean="0"/>
              <a:t>GRUB</a:t>
            </a:r>
          </a:p>
          <a:p>
            <a:pPr lvl="1" eaLnBrk="1" hangingPunct="1"/>
            <a:r>
              <a:rPr lang="zh-CN" altLang="en-US" dirty="0" smtClean="0"/>
              <a:t>网络（</a:t>
            </a:r>
            <a:r>
              <a:rPr lang="en-US" altLang="zh-CN" dirty="0" smtClean="0"/>
              <a:t>PXE</a:t>
            </a:r>
            <a:r>
              <a:rPr lang="zh-CN" altLang="en-US" dirty="0" smtClean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35769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ISO</a:t>
            </a:r>
            <a:r>
              <a:rPr lang="zh-CN" altLang="en-US" dirty="0" smtClean="0"/>
              <a:t>文件校验与刻录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30725"/>
          </a:xfrm>
        </p:spPr>
        <p:txBody>
          <a:bodyPr/>
          <a:lstStyle/>
          <a:p>
            <a:r>
              <a:rPr lang="zh-CN" altLang="en-US" dirty="0" smtClean="0"/>
              <a:t>下载 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CentOS-7-x86_64-Minimal-1503-01.iso</a:t>
            </a:r>
          </a:p>
          <a:p>
            <a:pPr lvl="1"/>
            <a:r>
              <a:rPr lang="en-US" altLang="zh-CN" dirty="0"/>
              <a:t>sha256sum.txt</a:t>
            </a:r>
            <a:endParaRPr lang="en-US" altLang="zh-CN" dirty="0" smtClean="0"/>
          </a:p>
          <a:p>
            <a:r>
              <a:rPr lang="zh-CN" altLang="en-US" dirty="0" smtClean="0"/>
              <a:t>验证</a:t>
            </a:r>
            <a:r>
              <a:rPr lang="en-US" altLang="zh-CN" dirty="0" smtClean="0"/>
              <a:t>ISO</a:t>
            </a:r>
          </a:p>
          <a:p>
            <a:pPr lvl="1"/>
            <a:r>
              <a:rPr lang="en-US" altLang="zh-CN" b="1" dirty="0" smtClean="0"/>
              <a:t>Quick </a:t>
            </a:r>
            <a:r>
              <a:rPr lang="en-US" altLang="zh-CN" b="1" dirty="0"/>
              <a:t>Hash </a:t>
            </a:r>
            <a:r>
              <a:rPr lang="en-US" altLang="zh-CN" b="1" dirty="0" smtClean="0"/>
              <a:t>GUI </a:t>
            </a:r>
            <a:r>
              <a:rPr lang="en-US" altLang="zh-CN" dirty="0" smtClean="0">
                <a:hlinkClick r:id="rId2"/>
              </a:rPr>
              <a:t>http</a:t>
            </a:r>
            <a:r>
              <a:rPr lang="en-US" altLang="zh-CN" dirty="0">
                <a:hlinkClick r:id="rId2"/>
              </a:rPr>
              <a:t>://</a:t>
            </a:r>
            <a:r>
              <a:rPr lang="en-US" altLang="zh-CN" dirty="0" smtClean="0">
                <a:hlinkClick r:id="rId2"/>
              </a:rPr>
              <a:t>sf.net/projects/quickhash</a:t>
            </a:r>
            <a:endParaRPr lang="en-US" altLang="zh-CN" dirty="0" smtClean="0"/>
          </a:p>
          <a:p>
            <a:pPr lvl="1"/>
            <a:r>
              <a:rPr lang="en-US" altLang="zh-CN" b="1" dirty="0" err="1" smtClean="0"/>
              <a:t>HashTab</a:t>
            </a:r>
            <a:r>
              <a:rPr lang="en-US" altLang="zh-CN" dirty="0" smtClean="0"/>
              <a:t> </a:t>
            </a:r>
            <a:r>
              <a:rPr lang="en-US" altLang="zh-CN" dirty="0" smtClean="0">
                <a:hlinkClick r:id="rId3"/>
              </a:rPr>
              <a:t>http</a:t>
            </a:r>
            <a:r>
              <a:rPr lang="en-US" altLang="zh-CN" dirty="0">
                <a:hlinkClick r:id="rId3"/>
              </a:rPr>
              <a:t>://hashtab.en.softonic.com</a:t>
            </a:r>
            <a:r>
              <a:rPr lang="en-US" altLang="zh-CN" dirty="0" smtClean="0">
                <a:hlinkClick r:id="rId3"/>
              </a:rPr>
              <a:t>/</a:t>
            </a:r>
            <a:endParaRPr lang="en-US" altLang="zh-CN" dirty="0" smtClean="0"/>
          </a:p>
          <a:p>
            <a:r>
              <a:rPr lang="zh-CN" altLang="en-US" dirty="0" smtClean="0"/>
              <a:t>刻录可启动光盘</a:t>
            </a:r>
            <a:endParaRPr lang="en-US" altLang="zh-CN" dirty="0" smtClean="0"/>
          </a:p>
          <a:p>
            <a:r>
              <a:rPr lang="zh-CN" altLang="en-US" dirty="0" smtClean="0"/>
              <a:t>制作可启动</a:t>
            </a:r>
            <a:r>
              <a:rPr lang="en-US" altLang="zh-CN" dirty="0" smtClean="0"/>
              <a:t>U</a:t>
            </a:r>
            <a:r>
              <a:rPr lang="zh-CN" altLang="en-US" dirty="0" smtClean="0"/>
              <a:t>盘 </a:t>
            </a:r>
            <a:endParaRPr lang="en-US" altLang="zh-CN" dirty="0" smtClean="0"/>
          </a:p>
          <a:p>
            <a:pPr lvl="1"/>
            <a:r>
              <a:rPr lang="en-US" altLang="zh-CN" dirty="0"/>
              <a:t>YUMI</a:t>
            </a:r>
            <a:r>
              <a:rPr lang="zh-CN" altLang="zh-CN" dirty="0"/>
              <a:t>、</a:t>
            </a:r>
            <a:r>
              <a:rPr lang="en-US" altLang="zh-CN" dirty="0" err="1"/>
              <a:t>Unetbootin</a:t>
            </a:r>
            <a:r>
              <a:rPr lang="zh-CN" altLang="zh-CN" dirty="0"/>
              <a:t>等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6768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 smtClean="0"/>
              <a:t>安装</a:t>
            </a:r>
            <a:r>
              <a:rPr lang="en-US" altLang="zh-CN" dirty="0" smtClean="0"/>
              <a:t>CentOS</a:t>
            </a:r>
            <a:endParaRPr lang="zh-CN" altLang="en-US" dirty="0" smtClean="0"/>
          </a:p>
        </p:txBody>
      </p:sp>
      <p:sp>
        <p:nvSpPr>
          <p:cNvPr id="63491" name="内容占位符 2"/>
          <p:cNvSpPr>
            <a:spLocks noGrp="1"/>
          </p:cNvSpPr>
          <p:nvPr>
            <p:ph idx="1"/>
          </p:nvPr>
        </p:nvSpPr>
        <p:spPr>
          <a:xfrm>
            <a:off x="470644" y="1484784"/>
            <a:ext cx="8229600" cy="4530725"/>
          </a:xfrm>
        </p:spPr>
        <p:txBody>
          <a:bodyPr/>
          <a:lstStyle/>
          <a:p>
            <a:pPr eaLnBrk="1" hangingPunct="1"/>
            <a:r>
              <a:rPr lang="zh-CN" altLang="en-US" dirty="0" smtClean="0"/>
              <a:t>启动安装程序 </a:t>
            </a:r>
          </a:p>
          <a:p>
            <a:pPr lvl="1" eaLnBrk="1" hangingPunct="1"/>
            <a:r>
              <a:rPr lang="zh-CN" altLang="en-US" dirty="0" smtClean="0"/>
              <a:t>设置主机引导设备为 光驱或</a:t>
            </a:r>
            <a:r>
              <a:rPr lang="en-US" altLang="zh-CN" dirty="0" smtClean="0"/>
              <a:t>U</a:t>
            </a:r>
            <a:r>
              <a:rPr lang="zh-CN" altLang="en-US" dirty="0" smtClean="0"/>
              <a:t>盘</a:t>
            </a:r>
          </a:p>
          <a:p>
            <a:pPr lvl="1" eaLnBrk="1" hangingPunct="1"/>
            <a:r>
              <a:rPr lang="zh-CN" altLang="en-US" dirty="0" smtClean="0"/>
              <a:t>从安装 光盘</a:t>
            </a:r>
            <a:r>
              <a:rPr lang="zh-CN" altLang="en-US" dirty="0"/>
              <a:t>或</a:t>
            </a:r>
            <a:r>
              <a:rPr lang="en-US" altLang="zh-CN" dirty="0"/>
              <a:t>U</a:t>
            </a:r>
            <a:r>
              <a:rPr lang="zh-CN" altLang="en-US" dirty="0" smtClean="0"/>
              <a:t>盘 启动主机 </a:t>
            </a:r>
          </a:p>
          <a:p>
            <a:pPr eaLnBrk="1" hangingPunct="1"/>
            <a:r>
              <a:rPr lang="zh-CN" altLang="en-US" dirty="0" smtClean="0"/>
              <a:t>配置安装程序</a:t>
            </a:r>
          </a:p>
          <a:p>
            <a:pPr lvl="1" eaLnBrk="1" hangingPunct="1"/>
            <a:r>
              <a:rPr lang="zh-CN" altLang="en-US" dirty="0" smtClean="0"/>
              <a:t>显示选择语言</a:t>
            </a:r>
            <a:r>
              <a:rPr lang="zh-CN" altLang="en-US" dirty="0"/>
              <a:t>、系统时区、键盘</a:t>
            </a:r>
            <a:r>
              <a:rPr lang="zh-CN" altLang="en-US" dirty="0" smtClean="0"/>
              <a:t>类型</a:t>
            </a:r>
            <a:endParaRPr lang="en-US" altLang="zh-CN" dirty="0" smtClean="0"/>
          </a:p>
          <a:p>
            <a:pPr lvl="1" eaLnBrk="1" hangingPunct="1"/>
            <a:r>
              <a:rPr lang="zh-CN" altLang="en-US" dirty="0" smtClean="0"/>
              <a:t>初始化磁盘、分区、</a:t>
            </a:r>
            <a:r>
              <a:rPr lang="en-US" altLang="zh-CN" dirty="0" smtClean="0"/>
              <a:t>LVM</a:t>
            </a:r>
            <a:r>
              <a:rPr lang="zh-CN" altLang="en-US" dirty="0" smtClean="0"/>
              <a:t>配置</a:t>
            </a:r>
          </a:p>
          <a:p>
            <a:pPr lvl="1" eaLnBrk="1" hangingPunct="1"/>
            <a:r>
              <a:rPr lang="zh-CN" altLang="en-US" dirty="0"/>
              <a:t>指定安装源、定制要安装的软件包</a:t>
            </a:r>
          </a:p>
          <a:p>
            <a:pPr lvl="1" eaLnBrk="1" hangingPunct="1"/>
            <a:r>
              <a:rPr lang="zh-CN" altLang="en-US" dirty="0" smtClean="0"/>
              <a:t>设置网络地址、管理员口令</a:t>
            </a:r>
          </a:p>
          <a:p>
            <a:pPr eaLnBrk="1" hangingPunct="1"/>
            <a:r>
              <a:rPr lang="zh-CN" altLang="en-US" dirty="0" smtClean="0"/>
              <a:t>软件包复制及安装过程（需</a:t>
            </a:r>
            <a:r>
              <a:rPr lang="en-US" altLang="zh-CN" dirty="0" smtClean="0"/>
              <a:t>5</a:t>
            </a:r>
            <a:r>
              <a:rPr lang="zh-CN" altLang="en-US" dirty="0" smtClean="0"/>
              <a:t>～</a:t>
            </a:r>
            <a:r>
              <a:rPr lang="en-US" altLang="zh-CN" dirty="0" smtClean="0"/>
              <a:t>20</a:t>
            </a:r>
            <a:r>
              <a:rPr lang="zh-CN" altLang="en-US" dirty="0" smtClean="0"/>
              <a:t>分钟）</a:t>
            </a:r>
          </a:p>
        </p:txBody>
      </p:sp>
    </p:spTree>
    <p:extLst>
      <p:ext uri="{BB962C8B-B14F-4D97-AF65-F5344CB8AC3E}">
        <p14:creationId xmlns:p14="http://schemas.microsoft.com/office/powerpoint/2010/main" val="195024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4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本章内容要点</a:t>
            </a:r>
            <a:endParaRPr lang="zh-CN" altLang="en-US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副标题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19" name="灯片编号占位符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5D45-772D-467C-BE8D-4CDB2A1BAAB8}" type="slidenum">
              <a:rPr lang="zh-CN" altLang="en-US" smtClean="0"/>
              <a:pPr/>
              <a:t>9</a:t>
            </a:fld>
            <a:r>
              <a:rPr lang="zh-CN" altLang="en-US" dirty="0" smtClean="0"/>
              <a:t> </a:t>
            </a:r>
            <a:r>
              <a:rPr lang="en-US" altLang="zh-CN" dirty="0" smtClean="0"/>
              <a:t>/29</a:t>
            </a:r>
            <a:endParaRPr lang="zh-CN" altLang="en-US" dirty="0"/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532506" y="1417637"/>
            <a:ext cx="7999934" cy="5121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Broadway" panose="04040905080B02020502" pitchFamily="8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CN" sz="3200" dirty="0" smtClean="0">
                <a:solidFill>
                  <a:schemeClr val="tx1"/>
                </a:solidFill>
              </a:rPr>
              <a:t>Linux</a:t>
            </a:r>
            <a:r>
              <a:rPr lang="zh-CN" altLang="en-US" sz="3200" dirty="0" smtClean="0">
                <a:solidFill>
                  <a:schemeClr val="tx1"/>
                </a:solidFill>
              </a:rPr>
              <a:t>系统安装</a:t>
            </a:r>
            <a:endParaRPr lang="en-US" altLang="zh-CN" sz="3200" dirty="0" smtClean="0">
              <a:solidFill>
                <a:schemeClr val="tx1"/>
              </a:solidFill>
            </a:endParaRPr>
          </a:p>
          <a:p>
            <a:pPr lvl="1" algn="l">
              <a:spcBef>
                <a:spcPts val="0"/>
              </a:spcBef>
            </a:pPr>
            <a:r>
              <a:rPr lang="en-US" altLang="zh-CN" dirty="0" smtClean="0">
                <a:solidFill>
                  <a:schemeClr val="tx1"/>
                </a:solidFill>
              </a:rPr>
              <a:t>CentOS</a:t>
            </a:r>
            <a:r>
              <a:rPr lang="zh-CN" altLang="en-US" dirty="0" smtClean="0">
                <a:solidFill>
                  <a:schemeClr val="tx1"/>
                </a:solidFill>
              </a:rPr>
              <a:t>安装包下载，本地安装，远程安装，手动安装，自动安装，</a:t>
            </a:r>
            <a:r>
              <a:rPr lang="en-US" altLang="zh-CN" dirty="0" smtClean="0">
                <a:solidFill>
                  <a:schemeClr val="tx1"/>
                </a:solidFill>
              </a:rPr>
              <a:t>Anaconda</a:t>
            </a:r>
            <a:r>
              <a:rPr lang="zh-CN" altLang="en-US" dirty="0" smtClean="0">
                <a:solidFill>
                  <a:schemeClr val="tx1"/>
                </a:solidFill>
              </a:rPr>
              <a:t>安装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 lvl="1" algn="l">
              <a:spcBef>
                <a:spcPts val="0"/>
              </a:spcBef>
            </a:pPr>
            <a:endParaRPr lang="en-US" altLang="zh-CN" dirty="0" smtClean="0">
              <a:solidFill>
                <a:schemeClr val="tx1"/>
              </a:solidFill>
            </a:endParaRPr>
          </a:p>
          <a:p>
            <a:pPr marL="342900" indent="-342900" algn="l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CN" altLang="en-US" sz="3200" dirty="0" smtClean="0">
                <a:solidFill>
                  <a:schemeClr val="tx1"/>
                </a:solidFill>
              </a:rPr>
              <a:t>虚拟机中安装</a:t>
            </a:r>
            <a:r>
              <a:rPr lang="en-US" altLang="zh-CN" sz="3200" dirty="0" smtClean="0">
                <a:solidFill>
                  <a:schemeClr val="tx1"/>
                </a:solidFill>
              </a:rPr>
              <a:t>Linux</a:t>
            </a:r>
          </a:p>
          <a:p>
            <a:pPr lvl="1" algn="l">
              <a:spcBef>
                <a:spcPts val="0"/>
              </a:spcBef>
            </a:pPr>
            <a:r>
              <a:rPr lang="zh-CN" altLang="en-US" dirty="0" smtClean="0">
                <a:solidFill>
                  <a:prstClr val="black"/>
                </a:solidFill>
              </a:rPr>
              <a:t>虚拟机</a:t>
            </a:r>
            <a:r>
              <a:rPr lang="en-US" altLang="zh-CN" dirty="0" err="1" smtClean="0">
                <a:solidFill>
                  <a:prstClr val="black"/>
                </a:solidFill>
              </a:rPr>
              <a:t>Vmware</a:t>
            </a:r>
            <a:r>
              <a:rPr lang="zh-CN" altLang="en-US" dirty="0" smtClean="0">
                <a:solidFill>
                  <a:prstClr val="black"/>
                </a:solidFill>
              </a:rPr>
              <a:t>下载及安装，虚拟机环境配置，</a:t>
            </a:r>
            <a:r>
              <a:rPr lang="en-US" altLang="zh-CN" dirty="0" smtClean="0">
                <a:solidFill>
                  <a:prstClr val="black"/>
                </a:solidFill>
              </a:rPr>
              <a:t>CentOS</a:t>
            </a:r>
            <a:r>
              <a:rPr lang="zh-CN" altLang="en-US" dirty="0" smtClean="0">
                <a:solidFill>
                  <a:prstClr val="black"/>
                </a:solidFill>
              </a:rPr>
              <a:t>安装过程演示，</a:t>
            </a:r>
            <a:r>
              <a:rPr lang="en-US" altLang="zh-CN" dirty="0" smtClean="0">
                <a:solidFill>
                  <a:prstClr val="black"/>
                </a:solidFill>
              </a:rPr>
              <a:t>Linux</a:t>
            </a:r>
            <a:r>
              <a:rPr lang="zh-CN" altLang="en-US" dirty="0" smtClean="0">
                <a:solidFill>
                  <a:prstClr val="black"/>
                </a:solidFill>
              </a:rPr>
              <a:t>桌面展示</a:t>
            </a:r>
            <a:endParaRPr lang="en-US" altLang="zh-CN" dirty="0" smtClean="0">
              <a:solidFill>
                <a:prstClr val="black"/>
              </a:solidFill>
            </a:endParaRPr>
          </a:p>
          <a:p>
            <a:pPr lvl="1" algn="l">
              <a:spcBef>
                <a:spcPts val="0"/>
              </a:spcBef>
            </a:pPr>
            <a:endParaRPr lang="en-US" altLang="zh-CN" dirty="0" smtClean="0">
              <a:solidFill>
                <a:schemeClr val="tx1"/>
              </a:solidFill>
            </a:endParaRPr>
          </a:p>
          <a:p>
            <a:pPr marL="342900" indent="-342900" algn="l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CN" sz="3200" dirty="0" smtClean="0">
                <a:solidFill>
                  <a:schemeClr val="tx1"/>
                </a:solidFill>
              </a:rPr>
              <a:t>Linux</a:t>
            </a:r>
            <a:r>
              <a:rPr lang="zh-CN" altLang="en-US" sz="3200" dirty="0" smtClean="0">
                <a:solidFill>
                  <a:schemeClr val="tx1"/>
                </a:solidFill>
              </a:rPr>
              <a:t>初步操作</a:t>
            </a:r>
            <a:endParaRPr lang="en-US" altLang="zh-CN" sz="3200" dirty="0" smtClean="0">
              <a:solidFill>
                <a:schemeClr val="tx1"/>
              </a:solidFill>
            </a:endParaRPr>
          </a:p>
          <a:p>
            <a:pPr lvl="1" algn="l">
              <a:spcBef>
                <a:spcPts val="0"/>
              </a:spcBef>
            </a:pPr>
            <a:r>
              <a:rPr lang="zh-CN" altLang="en-US" dirty="0" smtClean="0">
                <a:solidFill>
                  <a:prstClr val="black"/>
                </a:solidFill>
              </a:rPr>
              <a:t>字符界面，图形界面，远程登陆，帮助文章，获取硬件信息，系统基本配置</a:t>
            </a:r>
            <a:endParaRPr lang="en-US" altLang="zh-CN" dirty="0">
              <a:solidFill>
                <a:prstClr val="black"/>
              </a:solidFill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532506" y="3116608"/>
            <a:ext cx="7999934" cy="1723331"/>
          </a:xfrm>
          <a:prstGeom prst="round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97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entOS-CH-PPT">
  <a:themeElements>
    <a:clrScheme name="介绍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介绍">
      <a:majorFont>
        <a:latin typeface="Garamond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介绍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介绍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介绍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介绍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介绍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介绍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介绍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介绍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介绍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1712</TotalTime>
  <Words>1971</Words>
  <Application>Microsoft Office PowerPoint</Application>
  <PresentationFormat>全屏显示(4:3)</PresentationFormat>
  <Paragraphs>358</Paragraphs>
  <Slides>55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55</vt:i4>
      </vt:variant>
    </vt:vector>
  </HeadingPairs>
  <TitlesOfParts>
    <vt:vector size="72" baseType="lpstr">
      <vt:lpstr>-apple-system</vt:lpstr>
      <vt:lpstr>Arial Unicode MS</vt:lpstr>
      <vt:lpstr>方正粗倩简体</vt:lpstr>
      <vt:lpstr>仿宋</vt:lpstr>
      <vt:lpstr>黑体</vt:lpstr>
      <vt:lpstr>华文行楷</vt:lpstr>
      <vt:lpstr>宋体</vt:lpstr>
      <vt:lpstr>Microsoft YaHei</vt:lpstr>
      <vt:lpstr>Microsoft YaHei</vt:lpstr>
      <vt:lpstr>Arial</vt:lpstr>
      <vt:lpstr>Broadway</vt:lpstr>
      <vt:lpstr>Calibri</vt:lpstr>
      <vt:lpstr>Garamond</vt:lpstr>
      <vt:lpstr>Times New Roman</vt:lpstr>
      <vt:lpstr>Wingdings</vt:lpstr>
      <vt:lpstr>Office 主题</vt:lpstr>
      <vt:lpstr>CentOS-CH-PPT</vt:lpstr>
      <vt:lpstr>PowerPoint 演示文稿</vt:lpstr>
      <vt:lpstr>本章内容要点</vt:lpstr>
      <vt:lpstr>安装前的准备</vt:lpstr>
      <vt:lpstr>CentOS的多种安装方式</vt:lpstr>
      <vt:lpstr>CentOS的安装程序Anaconda</vt:lpstr>
      <vt:lpstr>安装程序的引导方式</vt:lpstr>
      <vt:lpstr>ISO文件校验与刻录</vt:lpstr>
      <vt:lpstr>安装CentOS</vt:lpstr>
      <vt:lpstr>本章内容要点</vt:lpstr>
      <vt:lpstr>在Vmware中安装CentOS</vt:lpstr>
      <vt:lpstr>在Vmware中安装CentOS</vt:lpstr>
      <vt:lpstr>在Vmware中安装CentOS</vt:lpstr>
      <vt:lpstr>在Vmware中安装CentOS</vt:lpstr>
      <vt:lpstr>在Vmware中安装CentOS</vt:lpstr>
      <vt:lpstr>在Vmware中安装CentOS</vt:lpstr>
      <vt:lpstr>在Vmware中安装CentOS</vt:lpstr>
      <vt:lpstr>在Vmware中安装CentOS</vt:lpstr>
      <vt:lpstr>在Vmware中安装CentOS</vt:lpstr>
      <vt:lpstr>在Vmware中安装CentOS</vt:lpstr>
      <vt:lpstr>在Vmware中安装CentOS</vt:lpstr>
      <vt:lpstr>在Vmware中安装CentOS</vt:lpstr>
      <vt:lpstr>在Vmware中安装CentOS</vt:lpstr>
      <vt:lpstr>在Vmware中安装CentOS</vt:lpstr>
      <vt:lpstr>在Vmware中安装CentOS</vt:lpstr>
      <vt:lpstr>在Vmware中安装CentOS</vt:lpstr>
      <vt:lpstr>在Vmware中安装CentOS</vt:lpstr>
      <vt:lpstr>在Vmware中安装CentOS</vt:lpstr>
      <vt:lpstr>本章内容要点</vt:lpstr>
      <vt:lpstr>字符界面和图形界面</vt:lpstr>
      <vt:lpstr>为什么使用字符工作方式</vt:lpstr>
      <vt:lpstr>进入字符工作方式的方法</vt:lpstr>
      <vt:lpstr>字符界面登录与注销</vt:lpstr>
      <vt:lpstr>Linux环境下远程登录</vt:lpstr>
      <vt:lpstr>Windows环境下远程登录</vt:lpstr>
      <vt:lpstr>获得帮助</vt:lpstr>
      <vt:lpstr>获得Linux的帮助</vt:lpstr>
      <vt:lpstr>字符界面下的帮助</vt:lpstr>
      <vt:lpstr>命令的语法格式说明</vt:lpstr>
      <vt:lpstr>获得在线帮助文档</vt:lpstr>
      <vt:lpstr>获取系统信息</vt:lpstr>
      <vt:lpstr>获取硬件信息</vt:lpstr>
      <vt:lpstr>获取系统信息</vt:lpstr>
      <vt:lpstr>获取存储信息</vt:lpstr>
      <vt:lpstr>获取网络信息</vt:lpstr>
      <vt:lpstr>安装后的基本配置</vt:lpstr>
      <vt:lpstr>设置语言环境</vt:lpstr>
      <vt:lpstr>配置日期、时间和时区</vt:lpstr>
      <vt:lpstr>安装防火墙</vt:lpstr>
      <vt:lpstr>配置SELinux</vt:lpstr>
      <vt:lpstr>安装必要的软件</vt:lpstr>
      <vt:lpstr>更新并重启系统</vt:lpstr>
      <vt:lpstr>关机与重新启动</vt:lpstr>
      <vt:lpstr>关机与重启（shutdown）</vt:lpstr>
      <vt:lpstr>本章实验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zheng wen</cp:lastModifiedBy>
  <cp:revision>234</cp:revision>
  <dcterms:created xsi:type="dcterms:W3CDTF">2011-08-02T00:17:59Z</dcterms:created>
  <dcterms:modified xsi:type="dcterms:W3CDTF">2019-11-04T11:59:33Z</dcterms:modified>
</cp:coreProperties>
</file>