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62" r:id="rId2"/>
  </p:sldMasterIdLst>
  <p:notesMasterIdLst>
    <p:notesMasterId r:id="rId78"/>
  </p:notesMasterIdLst>
  <p:sldIdLst>
    <p:sldId id="461" r:id="rId3"/>
    <p:sldId id="460" r:id="rId4"/>
    <p:sldId id="389" r:id="rId5"/>
    <p:sldId id="390" r:id="rId6"/>
    <p:sldId id="391" r:id="rId7"/>
    <p:sldId id="395" r:id="rId8"/>
    <p:sldId id="396" r:id="rId9"/>
    <p:sldId id="397" r:id="rId10"/>
    <p:sldId id="399" r:id="rId11"/>
    <p:sldId id="398" r:id="rId12"/>
    <p:sldId id="462" r:id="rId13"/>
    <p:sldId id="400" r:id="rId14"/>
    <p:sldId id="401" r:id="rId15"/>
    <p:sldId id="402" r:id="rId16"/>
    <p:sldId id="446" r:id="rId17"/>
    <p:sldId id="403" r:id="rId18"/>
    <p:sldId id="404" r:id="rId19"/>
    <p:sldId id="405" r:id="rId20"/>
    <p:sldId id="406" r:id="rId21"/>
    <p:sldId id="410" r:id="rId22"/>
    <p:sldId id="412" r:id="rId23"/>
    <p:sldId id="413" r:id="rId24"/>
    <p:sldId id="414" r:id="rId25"/>
    <p:sldId id="415" r:id="rId26"/>
    <p:sldId id="416" r:id="rId27"/>
    <p:sldId id="417" r:id="rId28"/>
    <p:sldId id="418" r:id="rId29"/>
    <p:sldId id="419" r:id="rId30"/>
    <p:sldId id="420" r:id="rId31"/>
    <p:sldId id="463" r:id="rId32"/>
    <p:sldId id="307" r:id="rId33"/>
    <p:sldId id="337" r:id="rId34"/>
    <p:sldId id="338" r:id="rId35"/>
    <p:sldId id="339" r:id="rId36"/>
    <p:sldId id="340" r:id="rId37"/>
    <p:sldId id="341" r:id="rId38"/>
    <p:sldId id="342" r:id="rId39"/>
    <p:sldId id="344" r:id="rId40"/>
    <p:sldId id="343" r:id="rId41"/>
    <p:sldId id="345" r:id="rId42"/>
    <p:sldId id="346" r:id="rId43"/>
    <p:sldId id="347" r:id="rId44"/>
    <p:sldId id="348" r:id="rId45"/>
    <p:sldId id="381" r:id="rId46"/>
    <p:sldId id="350" r:id="rId47"/>
    <p:sldId id="366" r:id="rId48"/>
    <p:sldId id="378" r:id="rId49"/>
    <p:sldId id="365" r:id="rId50"/>
    <p:sldId id="367" r:id="rId51"/>
    <p:sldId id="368" r:id="rId52"/>
    <p:sldId id="357" r:id="rId53"/>
    <p:sldId id="351" r:id="rId54"/>
    <p:sldId id="352" r:id="rId55"/>
    <p:sldId id="353" r:id="rId56"/>
    <p:sldId id="354" r:id="rId57"/>
    <p:sldId id="355" r:id="rId58"/>
    <p:sldId id="369" r:id="rId59"/>
    <p:sldId id="370" r:id="rId60"/>
    <p:sldId id="387" r:id="rId61"/>
    <p:sldId id="388" r:id="rId62"/>
    <p:sldId id="448" r:id="rId63"/>
    <p:sldId id="449" r:id="rId64"/>
    <p:sldId id="450" r:id="rId65"/>
    <p:sldId id="451" r:id="rId66"/>
    <p:sldId id="452" r:id="rId67"/>
    <p:sldId id="453" r:id="rId68"/>
    <p:sldId id="454" r:id="rId69"/>
    <p:sldId id="455" r:id="rId70"/>
    <p:sldId id="456" r:id="rId71"/>
    <p:sldId id="457" r:id="rId72"/>
    <p:sldId id="458" r:id="rId73"/>
    <p:sldId id="421" r:id="rId74"/>
    <p:sldId id="270" r:id="rId75"/>
    <p:sldId id="269" r:id="rId76"/>
    <p:sldId id="464" r:id="rId7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739" autoAdjust="0"/>
    <p:restoredTop sz="88399" autoAdjust="0"/>
  </p:normalViewPr>
  <p:slideViewPr>
    <p:cSldViewPr>
      <p:cViewPr varScale="1">
        <p:scale>
          <a:sx n="102" d="100"/>
          <a:sy n="102" d="100"/>
        </p:scale>
        <p:origin x="1734" y="11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12882"/>
    </p:cViewPr>
  </p:sorterViewPr>
  <p:notesViewPr>
    <p:cSldViewPr>
      <p:cViewPr varScale="1">
        <p:scale>
          <a:sx n="58" d="100"/>
          <a:sy n="58" d="100"/>
        </p:scale>
        <p:origin x="-253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16" Type="http://schemas.openxmlformats.org/officeDocument/2006/relationships/slide" Target="slides/slide14.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6D6CB1-C28C-4AC0-9E57-7AED4F13BECC}" type="datetimeFigureOut">
              <a:rPr lang="zh-CN" altLang="en-US" smtClean="0"/>
              <a:pPr/>
              <a:t>2019/11/7</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E67A7B-7D8A-4E03-B174-B3300045038D}" type="slidenum">
              <a:rPr lang="zh-CN" altLang="en-US" smtClean="0"/>
              <a:pPr/>
              <a:t>‹#›</a:t>
            </a:fld>
            <a:endParaRPr lang="zh-CN" altLang="en-US"/>
          </a:p>
        </p:txBody>
      </p:sp>
    </p:spTree>
    <p:extLst>
      <p:ext uri="{BB962C8B-B14F-4D97-AF65-F5344CB8AC3E}">
        <p14:creationId xmlns:p14="http://schemas.microsoft.com/office/powerpoint/2010/main" val="18258072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1B142D-FD11-4FE5-AD41-B1E067D740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3852405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sz="1200" b="0" i="0" kern="1200" dirty="0" err="1" smtClean="0">
                <a:solidFill>
                  <a:schemeClr val="tx1"/>
                </a:solidFill>
                <a:effectLst/>
                <a:latin typeface="+mn-lt"/>
                <a:ea typeface="+mn-ea"/>
                <a:cs typeface="+mn-cs"/>
              </a:rPr>
              <a:t>FIBRE</a:t>
            </a:r>
            <a:r>
              <a:rPr lang="en-US" altLang="zh-CN" sz="1200" b="0" i="0" kern="1200" dirty="0" smtClean="0">
                <a:solidFill>
                  <a:schemeClr val="tx1"/>
                </a:solidFill>
                <a:effectLst/>
                <a:latin typeface="+mn-lt"/>
                <a:ea typeface="+mn-ea"/>
                <a:cs typeface="+mn-cs"/>
              </a:rPr>
              <a:t> CHANNEL ARBITRATED LOOP (FC-AL)</a:t>
            </a:r>
          </a:p>
          <a:p>
            <a:r>
              <a:rPr lang="en-US" altLang="zh-CN" sz="1200" b="0" i="0" kern="1200" dirty="0" smtClean="0">
                <a:solidFill>
                  <a:schemeClr val="tx1"/>
                </a:solidFill>
                <a:effectLst/>
                <a:latin typeface="+mn-lt"/>
                <a:ea typeface="+mn-ea"/>
                <a:cs typeface="+mn-cs"/>
              </a:rPr>
              <a:t>SCSI</a:t>
            </a:r>
            <a:r>
              <a:rPr lang="zh-CN" altLang="en-US" sz="1200" b="0" i="0" kern="1200" dirty="0" smtClean="0">
                <a:solidFill>
                  <a:schemeClr val="tx1"/>
                </a:solidFill>
                <a:effectLst/>
                <a:latin typeface="+mn-lt"/>
                <a:ea typeface="+mn-ea"/>
                <a:cs typeface="+mn-cs"/>
              </a:rPr>
              <a:t>是</a:t>
            </a:r>
            <a:r>
              <a:rPr lang="en-US" altLang="zh-CN" sz="1200" b="0" i="0" kern="1200" dirty="0" smtClean="0">
                <a:solidFill>
                  <a:schemeClr val="tx1"/>
                </a:solidFill>
                <a:effectLst/>
                <a:latin typeface="+mn-lt"/>
                <a:ea typeface="+mn-ea"/>
                <a:cs typeface="+mn-cs"/>
              </a:rPr>
              <a:t>Small Computer System Interface(</a:t>
            </a:r>
            <a:r>
              <a:rPr lang="zh-CN" altLang="en-US" sz="1200" b="0" i="0" kern="1200" dirty="0" smtClean="0">
                <a:solidFill>
                  <a:schemeClr val="tx1"/>
                </a:solidFill>
                <a:effectLst/>
                <a:latin typeface="+mn-lt"/>
                <a:ea typeface="+mn-ea"/>
                <a:cs typeface="+mn-cs"/>
              </a:rPr>
              <a:t>小型计算机系统接口</a:t>
            </a:r>
            <a:r>
              <a:rPr lang="en-US" altLang="zh-CN" sz="1200" b="0" i="0" kern="1200" dirty="0" smtClean="0">
                <a:solidFill>
                  <a:schemeClr val="tx1"/>
                </a:solidFill>
                <a:effectLst/>
                <a:latin typeface="+mn-lt"/>
                <a:ea typeface="+mn-ea"/>
                <a:cs typeface="+mn-cs"/>
              </a:rPr>
              <a:t>)</a:t>
            </a:r>
          </a:p>
          <a:p>
            <a:r>
              <a:rPr lang="zh-CN" altLang="en-US" sz="1200" b="0" i="0" kern="1200" dirty="0" smtClean="0">
                <a:solidFill>
                  <a:schemeClr val="tx1"/>
                </a:solidFill>
                <a:effectLst/>
                <a:latin typeface="+mn-lt"/>
                <a:ea typeface="+mn-ea"/>
                <a:cs typeface="+mn-cs"/>
              </a:rPr>
              <a:t>串行</a:t>
            </a:r>
            <a:r>
              <a:rPr lang="en-US" altLang="zh-CN" sz="1200" b="0" i="0" kern="1200" dirty="0" smtClean="0">
                <a:solidFill>
                  <a:schemeClr val="tx1"/>
                </a:solidFill>
                <a:effectLst/>
                <a:latin typeface="+mn-lt"/>
                <a:ea typeface="+mn-ea"/>
                <a:cs typeface="+mn-cs"/>
              </a:rPr>
              <a:t>SCSI</a:t>
            </a:r>
            <a:r>
              <a:rPr lang="zh-CN" altLang="en-US" sz="1200" b="0" i="0" kern="1200" dirty="0" smtClean="0">
                <a:solidFill>
                  <a:schemeClr val="tx1"/>
                </a:solidFill>
                <a:effectLst/>
                <a:latin typeface="+mn-lt"/>
                <a:ea typeface="+mn-ea"/>
                <a:cs typeface="+mn-cs"/>
              </a:rPr>
              <a:t>（</a:t>
            </a:r>
            <a:r>
              <a:rPr lang="en-US" altLang="zh-CN" sz="1200" b="0" i="0" kern="1200" dirty="0" smtClean="0">
                <a:solidFill>
                  <a:schemeClr val="tx1"/>
                </a:solidFill>
                <a:effectLst/>
                <a:latin typeface="+mn-lt"/>
                <a:ea typeface="+mn-ea"/>
                <a:cs typeface="+mn-cs"/>
              </a:rPr>
              <a:t>SAS</a:t>
            </a:r>
            <a:r>
              <a:rPr lang="zh-CN" altLang="en-US" sz="1200" b="0" i="0" kern="1200" dirty="0" smtClean="0">
                <a:solidFill>
                  <a:schemeClr val="tx1"/>
                </a:solidFill>
                <a:effectLst/>
                <a:latin typeface="+mn-lt"/>
                <a:ea typeface="+mn-ea"/>
                <a:cs typeface="+mn-cs"/>
              </a:rPr>
              <a:t>：</a:t>
            </a:r>
            <a:r>
              <a:rPr lang="en-US" altLang="zh-CN" sz="1200" b="0" i="0" kern="1200" dirty="0" smtClean="0">
                <a:solidFill>
                  <a:schemeClr val="tx1"/>
                </a:solidFill>
                <a:effectLst/>
                <a:latin typeface="+mn-lt"/>
                <a:ea typeface="+mn-ea"/>
                <a:cs typeface="+mn-cs"/>
              </a:rPr>
              <a:t>Serial Attached SCSI</a:t>
            </a:r>
            <a:r>
              <a:rPr lang="zh-CN" altLang="en-US" sz="1200" b="0" i="0" kern="1200" dirty="0" smtClean="0">
                <a:solidFill>
                  <a:schemeClr val="tx1"/>
                </a:solidFill>
                <a:effectLst/>
                <a:latin typeface="+mn-lt"/>
                <a:ea typeface="+mn-ea"/>
                <a:cs typeface="+mn-cs"/>
              </a:rPr>
              <a:t>）</a:t>
            </a:r>
            <a:endParaRPr lang="en-US" altLang="zh-CN" sz="1200" b="0" i="0" kern="1200" dirty="0" smtClean="0">
              <a:solidFill>
                <a:schemeClr val="tx1"/>
              </a:solidFill>
              <a:effectLst/>
              <a:latin typeface="+mn-lt"/>
              <a:ea typeface="+mn-ea"/>
              <a:cs typeface="+mn-cs"/>
            </a:endParaRPr>
          </a:p>
          <a:p>
            <a:r>
              <a:rPr lang="en-US" altLang="zh-CN" sz="1200" b="0" i="0" kern="1200" dirty="0" err="1" smtClean="0">
                <a:solidFill>
                  <a:schemeClr val="tx1"/>
                </a:solidFill>
                <a:effectLst/>
                <a:latin typeface="+mn-lt"/>
                <a:ea typeface="+mn-ea"/>
                <a:cs typeface="+mn-cs"/>
              </a:rPr>
              <a:t>SATA</a:t>
            </a:r>
            <a:r>
              <a:rPr lang="zh-CN" altLang="en-US" sz="1200" b="0" i="0" kern="1200" dirty="0" smtClean="0">
                <a:solidFill>
                  <a:schemeClr val="tx1"/>
                </a:solidFill>
                <a:effectLst/>
                <a:latin typeface="+mn-lt"/>
                <a:ea typeface="+mn-ea"/>
                <a:cs typeface="+mn-cs"/>
              </a:rPr>
              <a:t>的全称是</a:t>
            </a:r>
            <a:r>
              <a:rPr lang="en-US" altLang="zh-CN" sz="1200" b="0" i="0" kern="1200" dirty="0" smtClean="0">
                <a:solidFill>
                  <a:schemeClr val="tx1"/>
                </a:solidFill>
                <a:effectLst/>
                <a:latin typeface="+mn-lt"/>
                <a:ea typeface="+mn-ea"/>
                <a:cs typeface="+mn-cs"/>
              </a:rPr>
              <a:t>Serial Advanced Technology Attachment </a:t>
            </a:r>
            <a:r>
              <a:rPr lang="zh-CN" altLang="en-US" sz="1200" b="0" i="0" kern="1200" dirty="0" smtClean="0">
                <a:solidFill>
                  <a:schemeClr val="tx1"/>
                </a:solidFill>
                <a:effectLst/>
                <a:latin typeface="+mn-lt"/>
                <a:ea typeface="+mn-ea"/>
                <a:cs typeface="+mn-cs"/>
              </a:rPr>
              <a:t>串口硬盘</a:t>
            </a:r>
            <a:endParaRPr lang="en-US" altLang="zh-CN" sz="1200" b="0" i="0" kern="1200" dirty="0" smtClean="0">
              <a:solidFill>
                <a:schemeClr val="tx1"/>
              </a:solidFill>
              <a:effectLst/>
              <a:latin typeface="+mn-lt"/>
              <a:ea typeface="+mn-ea"/>
              <a:cs typeface="+mn-cs"/>
            </a:endParaRPr>
          </a:p>
          <a:p>
            <a:r>
              <a:rPr lang="en-US" altLang="zh-CN" sz="1200" b="0" i="0" kern="1200" dirty="0" err="1" smtClean="0">
                <a:solidFill>
                  <a:schemeClr val="tx1"/>
                </a:solidFill>
                <a:effectLst/>
                <a:latin typeface="+mn-lt"/>
                <a:ea typeface="+mn-ea"/>
                <a:cs typeface="+mn-cs"/>
              </a:rPr>
              <a:t>PATA</a:t>
            </a:r>
            <a:r>
              <a:rPr lang="zh-CN" altLang="en-US" sz="1200" b="0" i="0" kern="1200" dirty="0" smtClean="0">
                <a:solidFill>
                  <a:schemeClr val="tx1"/>
                </a:solidFill>
                <a:effectLst/>
                <a:latin typeface="+mn-lt"/>
                <a:ea typeface="+mn-ea"/>
                <a:cs typeface="+mn-cs"/>
              </a:rPr>
              <a:t>的全称是</a:t>
            </a:r>
            <a:r>
              <a:rPr lang="en-US" altLang="zh-CN" sz="1200" b="0" i="0" kern="1200" dirty="0" smtClean="0">
                <a:solidFill>
                  <a:schemeClr val="tx1"/>
                </a:solidFill>
                <a:effectLst/>
                <a:latin typeface="+mn-lt"/>
                <a:ea typeface="+mn-ea"/>
                <a:cs typeface="+mn-cs"/>
              </a:rPr>
              <a:t>Parallel ATA</a:t>
            </a:r>
            <a:r>
              <a:rPr lang="zh-CN" altLang="en-US" sz="1200" b="0" i="0" kern="1200" dirty="0" smtClean="0">
                <a:solidFill>
                  <a:schemeClr val="tx1"/>
                </a:solidFill>
                <a:effectLst/>
                <a:latin typeface="+mn-lt"/>
                <a:ea typeface="+mn-ea"/>
                <a:cs typeface="+mn-cs"/>
              </a:rPr>
              <a:t>，就是并行</a:t>
            </a:r>
            <a:r>
              <a:rPr lang="en-US" altLang="zh-CN" sz="1200" b="0" i="0" kern="1200" dirty="0" smtClean="0">
                <a:solidFill>
                  <a:schemeClr val="tx1"/>
                </a:solidFill>
                <a:effectLst/>
                <a:latin typeface="+mn-lt"/>
                <a:ea typeface="+mn-ea"/>
                <a:cs typeface="+mn-cs"/>
              </a:rPr>
              <a:t>ATA</a:t>
            </a:r>
            <a:r>
              <a:rPr lang="zh-CN" altLang="en-US" sz="1200" b="0" i="0" kern="1200" dirty="0" smtClean="0">
                <a:solidFill>
                  <a:schemeClr val="tx1"/>
                </a:solidFill>
                <a:effectLst/>
                <a:latin typeface="+mn-lt"/>
                <a:ea typeface="+mn-ea"/>
                <a:cs typeface="+mn-cs"/>
              </a:rPr>
              <a:t>硬盘接口，</a:t>
            </a:r>
            <a:r>
              <a:rPr lang="en-US" altLang="zh-CN" sz="1200" b="0" i="0" kern="1200" dirty="0" err="1" smtClean="0">
                <a:solidFill>
                  <a:schemeClr val="tx1"/>
                </a:solidFill>
                <a:effectLst/>
                <a:latin typeface="+mn-lt"/>
                <a:ea typeface="+mn-ea"/>
                <a:cs typeface="+mn-cs"/>
              </a:rPr>
              <a:t>PATA</a:t>
            </a:r>
            <a:r>
              <a:rPr lang="zh-CN" altLang="en-US" sz="1200" b="0" i="0" kern="1200" dirty="0" smtClean="0">
                <a:solidFill>
                  <a:schemeClr val="tx1"/>
                </a:solidFill>
                <a:effectLst/>
                <a:latin typeface="+mn-lt"/>
                <a:ea typeface="+mn-ea"/>
                <a:cs typeface="+mn-cs"/>
              </a:rPr>
              <a:t>必须在数据线中一次传输</a:t>
            </a:r>
            <a:r>
              <a:rPr lang="en-US" altLang="zh-CN" sz="1200" b="0" i="0" kern="1200" dirty="0" smtClean="0">
                <a:solidFill>
                  <a:schemeClr val="tx1"/>
                </a:solidFill>
                <a:effectLst/>
                <a:latin typeface="+mn-lt"/>
                <a:ea typeface="+mn-ea"/>
                <a:cs typeface="+mn-cs"/>
              </a:rPr>
              <a:t>16</a:t>
            </a:r>
            <a:r>
              <a:rPr lang="zh-CN" altLang="en-US" sz="1200" b="0" i="0" kern="1200" dirty="0" smtClean="0">
                <a:solidFill>
                  <a:schemeClr val="tx1"/>
                </a:solidFill>
                <a:effectLst/>
                <a:latin typeface="+mn-lt"/>
                <a:ea typeface="+mn-ea"/>
                <a:cs typeface="+mn-cs"/>
              </a:rPr>
              <a:t>个信号，如果信号没有及时到达或是发生延迟，错误数据就会产生。</a:t>
            </a:r>
            <a:endParaRPr lang="zh-CN" altLang="en-US" dirty="0"/>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5</a:t>
            </a:fld>
            <a:endParaRPr lang="zh-CN" altLang="en-US"/>
          </a:p>
        </p:txBody>
      </p:sp>
    </p:spTree>
    <p:extLst>
      <p:ext uri="{BB962C8B-B14F-4D97-AF65-F5344CB8AC3E}">
        <p14:creationId xmlns:p14="http://schemas.microsoft.com/office/powerpoint/2010/main" val="2868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r>
              <a:rPr lang="en-US" altLang="zh-CN" dirty="0" smtClean="0"/>
              <a:t>parted</a:t>
            </a:r>
            <a:r>
              <a:rPr lang="zh-CN" altLang="en-US" dirty="0" smtClean="0"/>
              <a:t>创建</a:t>
            </a:r>
            <a:r>
              <a:rPr lang="en-US" altLang="zh-CN" dirty="0" smtClean="0"/>
              <a:t>GPT</a:t>
            </a:r>
            <a:r>
              <a:rPr lang="zh-CN" altLang="en-US" dirty="0" smtClean="0"/>
              <a:t>分区 </a:t>
            </a:r>
            <a:r>
              <a:rPr lang="en-US" altLang="zh-CN" smtClean="0"/>
              <a:t>:</a:t>
            </a:r>
            <a:r>
              <a:rPr lang="en-US" altLang="zh-CN" baseline="0" smtClean="0"/>
              <a:t> http://apps.hi.baidu.com/share/detail/44476376</a:t>
            </a:r>
            <a:endParaRPr lang="zh-CN" altLang="en-US"/>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7</a:t>
            </a:fld>
            <a:endParaRPr lang="zh-CN" altLang="en-US"/>
          </a:p>
        </p:txBody>
      </p:sp>
    </p:spTree>
    <p:extLst>
      <p:ext uri="{BB962C8B-B14F-4D97-AF65-F5344CB8AC3E}">
        <p14:creationId xmlns:p14="http://schemas.microsoft.com/office/powerpoint/2010/main" val="2808695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5E67A7B-7D8A-4E03-B174-B3300045038D}" type="slidenum">
              <a:rPr lang="zh-CN" altLang="en-US" smtClean="0"/>
              <a:pPr/>
              <a:t>73</a:t>
            </a:fld>
            <a:endParaRPr lang="zh-CN" altLang="en-US"/>
          </a:p>
        </p:txBody>
      </p:sp>
    </p:spTree>
    <p:extLst>
      <p:ext uri="{BB962C8B-B14F-4D97-AF65-F5344CB8AC3E}">
        <p14:creationId xmlns:p14="http://schemas.microsoft.com/office/powerpoint/2010/main" val="1525245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1B142D-FD11-4FE5-AD41-B1E067D740FF}"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75</a:t>
            </a:fld>
            <a:endParaRPr kumimoji="0" lang="zh-CN" altLang="en-US" sz="1200" b="0" i="0" u="none" strike="noStrike" kern="1200" cap="none" spc="0" normalizeH="0" baseline="0" noProof="0">
              <a:ln>
                <a:noFill/>
              </a:ln>
              <a:solidFill>
                <a:prstClr val="black"/>
              </a:solidFill>
              <a:effectLst/>
              <a:uLnTx/>
              <a:uFillTx/>
              <a:latin typeface="Calibri" panose="020F0502020204030204"/>
              <a:ea typeface="宋体" panose="02010600030101010101" pitchFamily="2" charset="-122"/>
              <a:cs typeface="+mn-cs"/>
            </a:endParaRPr>
          </a:p>
        </p:txBody>
      </p:sp>
    </p:spTree>
    <p:extLst>
      <p:ext uri="{BB962C8B-B14F-4D97-AF65-F5344CB8AC3E}">
        <p14:creationId xmlns:p14="http://schemas.microsoft.com/office/powerpoint/2010/main" val="1124997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914400" y="1524000"/>
            <a:ext cx="7623175" cy="1752600"/>
          </a:xfrm>
        </p:spPr>
        <p:txBody>
          <a:bodyPr/>
          <a:lstStyle>
            <a:lvl1pPr>
              <a:defRPr sz="5000"/>
            </a:lvl1pPr>
          </a:lstStyle>
          <a:p>
            <a:r>
              <a:rPr lang="zh-CN" altLang="en-US" smtClean="0"/>
              <a:t>单击此处编辑母版标题样式</a:t>
            </a:r>
            <a:endParaRPr lang="zh-CN" altLang="en-US"/>
          </a:p>
        </p:txBody>
      </p:sp>
      <p:sp>
        <p:nvSpPr>
          <p:cNvPr id="29699"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zh-CN" altLang="en-US" smtClean="0"/>
              <a:t>单击此处编辑母版副标题样式</a:t>
            </a:r>
            <a:endParaRPr lang="zh-CN" altLang="en-US"/>
          </a:p>
        </p:txBody>
      </p:sp>
      <p:sp>
        <p:nvSpPr>
          <p:cNvPr id="29700" name="Rectangle 4"/>
          <p:cNvSpPr>
            <a:spLocks noGrp="1" noChangeArrowheads="1"/>
          </p:cNvSpPr>
          <p:nvPr>
            <p:ph type="dt" sz="half" idx="2"/>
          </p:nvPr>
        </p:nvSpPr>
        <p:spPr/>
        <p:txBody>
          <a:bodyPr/>
          <a:lstStyle>
            <a:lvl1pPr>
              <a:defRPr/>
            </a:lvl1pPr>
          </a:lstStyle>
          <a:p>
            <a:fld id="{37690CB0-3BA7-4B7A-9A43-3904F46241E2}" type="datetime2">
              <a:rPr lang="zh-CN" altLang="en-US" smtClean="0"/>
              <a:pPr/>
              <a:t>2019年11月7日</a:t>
            </a:fld>
            <a:endParaRPr lang="en-US" altLang="zh-CN" dirty="0"/>
          </a:p>
        </p:txBody>
      </p:sp>
      <p:sp>
        <p:nvSpPr>
          <p:cNvPr id="29701" name="Rectangle 5"/>
          <p:cNvSpPr>
            <a:spLocks noGrp="1" noChangeArrowheads="1"/>
          </p:cNvSpPr>
          <p:nvPr>
            <p:ph type="ftr" sz="quarter" idx="3"/>
          </p:nvPr>
        </p:nvSpPr>
        <p:spPr>
          <a:xfrm>
            <a:off x="1979712" y="6243638"/>
            <a:ext cx="5760640" cy="457200"/>
          </a:xfrm>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29702" name="Rectangle 6"/>
          <p:cNvSpPr>
            <a:spLocks noGrp="1" noChangeArrowheads="1"/>
          </p:cNvSpPr>
          <p:nvPr>
            <p:ph type="sldNum" sz="quarter" idx="4"/>
          </p:nvPr>
        </p:nvSpPr>
        <p:spPr/>
        <p:txBody>
          <a:bodyPr/>
          <a:lstStyle>
            <a:lvl1pPr>
              <a:defRPr/>
            </a:lvl1pPr>
          </a:lstStyle>
          <a:p>
            <a:fld id="{80084447-99C3-406B-8252-0DE4F691B7B8}" type="slidenum">
              <a:rPr lang="en-US" altLang="zh-CN" smtClean="0"/>
              <a:pPr/>
              <a:t>‹#›</a:t>
            </a:fld>
            <a:endParaRPr lang="en-US" altLang="zh-CN" dirty="0"/>
          </a:p>
        </p:txBody>
      </p:sp>
      <p:sp>
        <p:nvSpPr>
          <p:cNvPr id="29703"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zh-CN" altLang="en-US"/>
          </a:p>
        </p:txBody>
      </p:sp>
      <p:sp>
        <p:nvSpPr>
          <p:cNvPr id="29704"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zh-CN" altLang="en-US"/>
          </a:p>
        </p:txBody>
      </p:sp>
      <p:pic>
        <p:nvPicPr>
          <p:cNvPr id="29706" name="Picture 10" descr="C:\Users\osmond\Desktop\centos5-fig\centos-logo.png"/>
          <p:cNvPicPr>
            <a:picLocks noChangeAspect="1" noChangeArrowheads="1"/>
          </p:cNvPicPr>
          <p:nvPr userDrawn="1"/>
        </p:nvPicPr>
        <p:blipFill>
          <a:blip r:embed="rId2" cstate="print"/>
          <a:srcRect/>
          <a:stretch>
            <a:fillRect/>
          </a:stretch>
        </p:blipFill>
        <p:spPr bwMode="auto">
          <a:xfrm>
            <a:off x="6948264" y="404664"/>
            <a:ext cx="1584175" cy="520264"/>
          </a:xfrm>
          <a:prstGeom prst="rect">
            <a:avLst/>
          </a:prstGeom>
          <a:noFill/>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CD04E7F7-D801-453F-A1BE-C13983D86E0A}" type="datetime2">
              <a:rPr lang="zh-CN" altLang="en-US" smtClean="0"/>
              <a:pPr/>
              <a:t>2019年11月7日</a:t>
            </a:fld>
            <a:endParaRPr lang="en-US" altLang="zh-CN"/>
          </a:p>
        </p:txBody>
      </p:sp>
      <p:sp>
        <p:nvSpPr>
          <p:cNvPr id="5" name="页脚占位符 4"/>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6F9EA958-CD70-4A2C-BFA8-AED3B8799EE9}"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7813"/>
            <a:ext cx="2057400" cy="5853112"/>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7813"/>
            <a:ext cx="6019800" cy="5853112"/>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fld id="{ABBE81E9-8965-42B3-8D4D-CC79855E8E54}" type="datetime2">
              <a:rPr lang="zh-CN" altLang="en-US" smtClean="0"/>
              <a:pPr/>
              <a:t>2019年11月7日</a:t>
            </a:fld>
            <a:endParaRPr lang="en-US" altLang="zh-CN"/>
          </a:p>
        </p:txBody>
      </p:sp>
      <p:sp>
        <p:nvSpPr>
          <p:cNvPr id="5" name="页脚占位符 4"/>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D3B5142D-38AE-4EE8-8F37-3DA5582FC589}" type="slidenum">
              <a:rPr lang="en-US" altLang="zh-CN"/>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20" name="图片 19"/>
          <p:cNvPicPr>
            <a:picLocks noChangeAspect="1"/>
          </p:cNvPicPr>
          <p:nvPr userDrawn="1"/>
        </p:nvPicPr>
        <p:blipFill>
          <a:blip r:embed="rId2"/>
          <a:stretch>
            <a:fillRect/>
          </a:stretch>
        </p:blipFill>
        <p:spPr>
          <a:xfrm>
            <a:off x="288375" y="6101737"/>
            <a:ext cx="8604105" cy="247619"/>
          </a:xfrm>
          <a:prstGeom prst="rect">
            <a:avLst/>
          </a:prstGeom>
        </p:spPr>
      </p:pic>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21" name="灯片编号占位符 3"/>
          <p:cNvSpPr>
            <a:spLocks noGrp="1"/>
          </p:cNvSpPr>
          <p:nvPr userDrawn="1">
            <p:ph type="sldNum" sz="quarter" idx="12"/>
          </p:nvPr>
        </p:nvSpPr>
        <p:spPr>
          <a:xfrm>
            <a:off x="179512" y="6356350"/>
            <a:ext cx="79208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/119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
        <p:nvSpPr>
          <p:cNvPr id="22" name="矩形 21"/>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24" name="图片 23"/>
          <p:cNvPicPr>
            <a:picLocks noChangeAspect="1"/>
          </p:cNvPicPr>
          <p:nvPr userDrawn="1"/>
        </p:nvPicPr>
        <p:blipFill>
          <a:blip r:embed="rId2"/>
          <a:stretch>
            <a:fillRect/>
          </a:stretch>
        </p:blipFill>
        <p:spPr>
          <a:xfrm>
            <a:off x="108506" y="116632"/>
            <a:ext cx="8783974" cy="864096"/>
          </a:xfrm>
          <a:prstGeom prst="rect">
            <a:avLst/>
          </a:prstGeom>
        </p:spPr>
      </p:pic>
      <p:sp>
        <p:nvSpPr>
          <p:cNvPr id="25"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27" name="Picture 13"/>
          <p:cNvPicPr>
            <a:picLocks noChangeAspect="1" noChangeArrowheads="1"/>
          </p:cNvPicPr>
          <p:nvPr userDrawn="1"/>
        </p:nvPicPr>
        <p:blipFill>
          <a:blip r:embed="rId3"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28" name="Picture 14"/>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29" name="Group 10"/>
          <p:cNvGrpSpPr>
            <a:grpSpLocks/>
          </p:cNvGrpSpPr>
          <p:nvPr userDrawn="1"/>
        </p:nvGrpSpPr>
        <p:grpSpPr bwMode="auto">
          <a:xfrm>
            <a:off x="288375" y="153724"/>
            <a:ext cx="1096105" cy="1098757"/>
            <a:chOff x="-880" y="1122"/>
            <a:chExt cx="1760" cy="1766"/>
          </a:xfrm>
        </p:grpSpPr>
        <p:sp>
          <p:nvSpPr>
            <p:cNvPr id="30"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31" name="Picture 12"/>
            <p:cNvPicPr>
              <a:picLocks noChangeAspect="1" noChangeArrowheads="1"/>
            </p:cNvPicPr>
            <p:nvPr userDrawn="1"/>
          </p:nvPicPr>
          <p:blipFill>
            <a:blip r:embed="rId5"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32" name="副标题 2"/>
          <p:cNvSpPr>
            <a:spLocks noGrp="1"/>
          </p:cNvSpPr>
          <p:nvPr>
            <p:ph type="subTitle" idx="13"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pic>
        <p:nvPicPr>
          <p:cNvPr id="33" name="Picture 33"/>
          <p:cNvPicPr>
            <a:picLocks noChangeAspect="1" noChangeArrowheads="1"/>
          </p:cNvPicPr>
          <p:nvPr userDrawn="1"/>
        </p:nvPicPr>
        <p:blipFill>
          <a:blip r:embed="rId6"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34" name="文本框 33"/>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 name="标题 1"/>
          <p:cNvSpPr>
            <a:spLocks noGrp="1"/>
          </p:cNvSpPr>
          <p:nvPr>
            <p:ph type="title"/>
          </p:nvPr>
        </p:nvSpPr>
        <p:spPr>
          <a:xfrm>
            <a:off x="1548265" y="163783"/>
            <a:ext cx="6287169" cy="638745"/>
          </a:xfrm>
        </p:spPr>
        <p:txBody>
          <a:bodyPr/>
          <a:lstStyle>
            <a:lvl1pPr>
              <a:defRPr sz="4000">
                <a:solidFill>
                  <a:schemeClr val="tx1"/>
                </a:solidFill>
              </a:defRPr>
            </a:lvl1pPr>
          </a:lstStyle>
          <a:p>
            <a:r>
              <a:rPr lang="zh-CN" altLang="en-US" dirty="0" smtClean="0"/>
              <a:t>单击此处编辑母版标题</a:t>
            </a:r>
            <a:endParaRPr lang="zh-CN" altLang="en-US" dirty="0"/>
          </a:p>
        </p:txBody>
      </p:sp>
    </p:spTree>
    <p:extLst>
      <p:ext uri="{BB962C8B-B14F-4D97-AF65-F5344CB8AC3E}">
        <p14:creationId xmlns:p14="http://schemas.microsoft.com/office/powerpoint/2010/main" val="2971149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8298491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8495406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5875400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7401089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600323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6"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sp>
        <p:nvSpPr>
          <p:cNvPr id="2" name="标题 1"/>
          <p:cNvSpPr>
            <a:spLocks noGrp="1"/>
          </p:cNvSpPr>
          <p:nvPr>
            <p:ph type="title" hasCustomPrompt="1"/>
          </p:nvPr>
        </p:nvSpPr>
        <p:spPr>
          <a:xfrm>
            <a:off x="1644856" y="185111"/>
            <a:ext cx="3682221" cy="610980"/>
          </a:xfrm>
        </p:spPr>
        <p:txBody>
          <a:bodyPr>
            <a:noAutofit/>
          </a:bodyPr>
          <a:lstStyle>
            <a:lvl1pPr algn="l">
              <a:defRPr sz="4000" baseline="0">
                <a:latin typeface="Broadway" panose="04040905080B02020502" pitchFamily="82" charset="0"/>
              </a:defRPr>
            </a:lvl1pPr>
          </a:lstStyle>
          <a:p>
            <a:r>
              <a:rPr lang="en-US" altLang="zh-CN" dirty="0" smtClean="0"/>
              <a:t>Editor Title</a:t>
            </a:r>
            <a:endParaRPr lang="zh-CN" altLang="en-US" dirty="0"/>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pic>
        <p:nvPicPr>
          <p:cNvPr id="7" name="Picture 13"/>
          <p:cNvPicPr>
            <a:picLocks noChangeAspect="1" noChangeArrowheads="1"/>
          </p:cNvPicPr>
          <p:nvPr userDrawn="1"/>
        </p:nvPicPr>
        <p:blipFill>
          <a:blip r:embed="rId2"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8" name="Picture 14"/>
          <p:cNvPicPr>
            <a:picLocks noChangeAspect="1" noChangeArrowheads="1"/>
          </p:cNvPicPr>
          <p:nvPr userDrawn="1"/>
        </p:nvPicPr>
        <p:blipFill>
          <a:blip r:embed="rId3"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9" name="Group 10"/>
          <p:cNvGrpSpPr>
            <a:grpSpLocks/>
          </p:cNvGrpSpPr>
          <p:nvPr userDrawn="1"/>
        </p:nvGrpSpPr>
        <p:grpSpPr bwMode="auto">
          <a:xfrm>
            <a:off x="288375" y="153724"/>
            <a:ext cx="1096105" cy="1098757"/>
            <a:chOff x="-880" y="1122"/>
            <a:chExt cx="1760" cy="1766"/>
          </a:xfrm>
        </p:grpSpPr>
        <p:sp>
          <p:nvSpPr>
            <p:cNvPr id="12"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13" name="Picture 12"/>
            <p:cNvPicPr>
              <a:picLocks noChangeAspect="1" noChangeArrowheads="1"/>
            </p:cNvPicPr>
            <p:nvPr userDrawn="1"/>
          </p:nvPicPr>
          <p:blipFill>
            <a:blip r:embed="rId4"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15" name="副标题 2"/>
          <p:cNvSpPr>
            <a:spLocks noGrp="1"/>
          </p:cNvSpPr>
          <p:nvPr>
            <p:ph type="subTitle" idx="1"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sp>
        <p:nvSpPr>
          <p:cNvPr id="16" name="灯片编号占位符 3"/>
          <p:cNvSpPr>
            <a:spLocks noGrp="1"/>
          </p:cNvSpPr>
          <p:nvPr>
            <p:ph type="sldNum" sz="quarter" idx="12"/>
          </p:nvPr>
        </p:nvSpPr>
        <p:spPr>
          <a:xfrm>
            <a:off x="179512" y="6356350"/>
            <a:ext cx="658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/29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pic>
        <p:nvPicPr>
          <p:cNvPr id="17" name="Picture 33"/>
          <p:cNvPicPr>
            <a:picLocks noChangeAspect="1" noChangeArrowheads="1"/>
          </p:cNvPicPr>
          <p:nvPr/>
        </p:nvPicPr>
        <p:blipFill>
          <a:blip r:embed="rId5"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19" name="文本框 18"/>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3" name="矩形 2"/>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424573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4" name="灯片编号占位符 3"/>
          <p:cNvSpPr>
            <a:spLocks noGrp="1"/>
          </p:cNvSpPr>
          <p:nvPr>
            <p:ph type="sldNum" sz="quarter" idx="12"/>
          </p:nvPr>
        </p:nvSpPr>
        <p:spPr>
          <a:xfrm>
            <a:off x="179512" y="6356350"/>
            <a:ext cx="658416"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/12</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40538280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日期占位符 3"/>
          <p:cNvSpPr>
            <a:spLocks noGrp="1"/>
          </p:cNvSpPr>
          <p:nvPr>
            <p:ph type="dt" sz="half" idx="10"/>
          </p:nvPr>
        </p:nvSpPr>
        <p:spPr/>
        <p:txBody>
          <a:bodyPr/>
          <a:lstStyle>
            <a:lvl1pPr>
              <a:defRPr/>
            </a:lvl1pPr>
          </a:lstStyle>
          <a:p>
            <a:fld id="{0D3B9178-496E-49B4-BBFB-87BA11AA6CC7}" type="datetime2">
              <a:rPr lang="zh-CN" altLang="en-US" smtClean="0"/>
              <a:pPr/>
              <a:t>2019年11月7日</a:t>
            </a:fld>
            <a:endParaRPr lang="en-US" altLang="zh-CN" dirty="0"/>
          </a:p>
        </p:txBody>
      </p:sp>
      <p:sp>
        <p:nvSpPr>
          <p:cNvPr id="5" name="页脚占位符 4"/>
          <p:cNvSpPr>
            <a:spLocks noGrp="1"/>
          </p:cNvSpPr>
          <p:nvPr>
            <p:ph type="ftr" sz="quarter" idx="11"/>
          </p:nvPr>
        </p:nvSpPr>
        <p:spPr>
          <a:xfrm>
            <a:off x="2195736" y="6237312"/>
            <a:ext cx="5400600" cy="457200"/>
          </a:xfrm>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6" name="灯片编号占位符 5"/>
          <p:cNvSpPr>
            <a:spLocks noGrp="1"/>
          </p:cNvSpPr>
          <p:nvPr>
            <p:ph type="sldNum" sz="quarter" idx="12"/>
          </p:nvPr>
        </p:nvSpPr>
        <p:spPr/>
        <p:txBody>
          <a:bodyPr/>
          <a:lstStyle>
            <a:lvl1pPr>
              <a:defRPr/>
            </a:lvl1pPr>
          </a:lstStyle>
          <a:p>
            <a:fld id="{1D884F6B-D068-45E9-B250-41F0C46488DC}" type="slidenum">
              <a:rPr lang="en-US" altLang="zh-CN"/>
              <a:pPr/>
              <a:t>‹#›</a:t>
            </a:fld>
            <a:endParaRPr lang="en-US" altLang="zh-CN"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5146363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17374905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1691479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4067721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pic>
        <p:nvPicPr>
          <p:cNvPr id="20" name="图片 19"/>
          <p:cNvPicPr>
            <a:picLocks noChangeAspect="1"/>
          </p:cNvPicPr>
          <p:nvPr userDrawn="1"/>
        </p:nvPicPr>
        <p:blipFill>
          <a:blip r:embed="rId2"/>
          <a:stretch>
            <a:fillRect/>
          </a:stretch>
        </p:blipFill>
        <p:spPr>
          <a:xfrm>
            <a:off x="288375" y="6101737"/>
            <a:ext cx="8604105" cy="247619"/>
          </a:xfrm>
          <a:prstGeom prst="rect">
            <a:avLst/>
          </a:prstGeom>
        </p:spPr>
      </p:pic>
      <p:sp>
        <p:nvSpPr>
          <p:cNvPr id="3" name="内容占位符 2"/>
          <p:cNvSpPr>
            <a:spLocks noGrp="1"/>
          </p:cNvSpPr>
          <p:nvPr>
            <p:ph idx="1"/>
          </p:nvPr>
        </p:nvSpPr>
        <p:spPr/>
        <p:txBody>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21" name="灯片编号占位符 3"/>
          <p:cNvSpPr>
            <a:spLocks noGrp="1"/>
          </p:cNvSpPr>
          <p:nvPr userDrawn="1">
            <p:ph type="sldNum" sz="quarter" idx="12"/>
          </p:nvPr>
        </p:nvSpPr>
        <p:spPr>
          <a:xfrm>
            <a:off x="179512" y="6356350"/>
            <a:ext cx="792088"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r>
              <a:rPr kumimoji="0" lang="zh-CN" altLang="en-US"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 </a:t>
            </a:r>
            <a:r>
              <a:rPr kumimoji="0" lang="en-US" altLang="zh-CN" sz="1200" b="0" i="0" u="none" strike="noStrike" kern="1200" cap="none" spc="0" normalizeH="0" baseline="0" noProof="0" dirty="0" smtClean="0">
                <a:ln>
                  <a:noFill/>
                </a:ln>
                <a:solidFill>
                  <a:prstClr val="black">
                    <a:tint val="75000"/>
                  </a:prstClr>
                </a:solidFill>
                <a:effectLst/>
                <a:uLnTx/>
                <a:uFillTx/>
                <a:latin typeface="Calibri"/>
                <a:ea typeface="宋体" panose="02010600030101010101" pitchFamily="2" charset="-122"/>
                <a:cs typeface="+mn-cs"/>
              </a:rPr>
              <a:t>/119</a:t>
            </a:r>
            <a:endParaRPr kumimoji="0" lang="zh-CN" altLang="en-US" sz="1200" b="0" i="0" u="none" strike="noStrike" kern="1200" cap="none" spc="0" normalizeH="0" baseline="0" noProof="0" dirty="0">
              <a:ln>
                <a:noFill/>
              </a:ln>
              <a:solidFill>
                <a:prstClr val="black">
                  <a:tint val="75000"/>
                </a:prstClr>
              </a:solidFill>
              <a:effectLst/>
              <a:uLnTx/>
              <a:uFillTx/>
              <a:latin typeface="Calibri"/>
              <a:ea typeface="宋体" panose="02010600030101010101" pitchFamily="2" charset="-122"/>
              <a:cs typeface="+mn-cs"/>
            </a:endParaRPr>
          </a:p>
        </p:txBody>
      </p:sp>
      <p:sp>
        <p:nvSpPr>
          <p:cNvPr id="22" name="矩形 21"/>
          <p:cNvSpPr/>
          <p:nvPr userDrawn="1"/>
        </p:nvSpPr>
        <p:spPr>
          <a:xfrm>
            <a:off x="6024428" y="6581001"/>
            <a:ext cx="3119572" cy="276999"/>
          </a:xfrm>
          <a:prstGeom prst="rect">
            <a:avLst/>
          </a:prstGeom>
        </p:spPr>
        <p:txBody>
          <a:bodyPr wrap="non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http://</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staff.ustc.edu.cn</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wenzheng</a:t>
            </a:r>
            <a:r>
              <a:rPr kumimoji="0" lang="en-US" altLang="zh-CN" sz="1200" b="0" i="0" u="none" strike="noStrike" kern="1200" cap="none" spc="0" normalizeH="0" baseline="0" noProof="0" dirty="0" smtClean="0">
                <a:ln>
                  <a:noFill/>
                </a:ln>
                <a:solidFill>
                  <a:prstClr val="black"/>
                </a:solidFill>
                <a:effectLst/>
                <a:uLnTx/>
                <a:uFillTx/>
                <a:latin typeface="Calibri"/>
                <a:ea typeface="宋体" panose="02010600030101010101" pitchFamily="2" charset="-122"/>
                <a:cs typeface="+mn-cs"/>
              </a:rPr>
              <a:t>/</a:t>
            </a:r>
            <a:r>
              <a:rPr kumimoji="0" lang="en-US" altLang="zh-CN" sz="1200" b="0" i="0" u="none" strike="noStrike" kern="1200" cap="none" spc="0" normalizeH="0" baseline="0" noProof="0" dirty="0" err="1" smtClean="0">
                <a:ln>
                  <a:noFill/>
                </a:ln>
                <a:solidFill>
                  <a:prstClr val="black"/>
                </a:solidFill>
                <a:effectLst/>
                <a:uLnTx/>
                <a:uFillTx/>
                <a:latin typeface="Calibri"/>
                <a:ea typeface="宋体" panose="02010600030101010101" pitchFamily="2" charset="-122"/>
                <a:cs typeface="+mn-cs"/>
              </a:rPr>
              <a:t>index.html</a:t>
            </a:r>
            <a:endParaRPr kumimoji="0" lang="en-US" altLang="zh-CN" sz="1200" b="0" i="0" u="none" strike="noStrike" kern="1200" cap="none" spc="0" normalizeH="0" baseline="0" noProof="0" dirty="0">
              <a:ln>
                <a:noFill/>
              </a:ln>
              <a:solidFill>
                <a:prstClr val="black"/>
              </a:solidFill>
              <a:effectLst/>
              <a:uLnTx/>
              <a:uFillTx/>
              <a:latin typeface="Calibri"/>
              <a:ea typeface="宋体" panose="02010600030101010101" pitchFamily="2" charset="-122"/>
              <a:cs typeface="+mn-cs"/>
            </a:endParaRPr>
          </a:p>
        </p:txBody>
      </p:sp>
      <p:pic>
        <p:nvPicPr>
          <p:cNvPr id="24" name="图片 23"/>
          <p:cNvPicPr>
            <a:picLocks noChangeAspect="1"/>
          </p:cNvPicPr>
          <p:nvPr userDrawn="1"/>
        </p:nvPicPr>
        <p:blipFill>
          <a:blip r:embed="rId2"/>
          <a:stretch>
            <a:fillRect/>
          </a:stretch>
        </p:blipFill>
        <p:spPr>
          <a:xfrm>
            <a:off x="108506" y="116632"/>
            <a:ext cx="8783974" cy="864096"/>
          </a:xfrm>
          <a:prstGeom prst="rect">
            <a:avLst/>
          </a:prstGeom>
        </p:spPr>
      </p:pic>
      <p:sp>
        <p:nvSpPr>
          <p:cNvPr id="25" name="Rectangle 28"/>
          <p:cNvSpPr>
            <a:spLocks noChangeArrowheads="1"/>
          </p:cNvSpPr>
          <p:nvPr userDrawn="1"/>
        </p:nvSpPr>
        <p:spPr bwMode="auto">
          <a:xfrm rot="10800000">
            <a:off x="0" y="0"/>
            <a:ext cx="9324585" cy="916052"/>
          </a:xfrm>
          <a:prstGeom prst="rect">
            <a:avLst/>
          </a:prstGeom>
          <a:gradFill rotWithShape="1">
            <a:gsLst>
              <a:gs pos="0">
                <a:srgbClr val="FFFFFF">
                  <a:alpha val="0"/>
                </a:srgbClr>
              </a:gs>
              <a:gs pos="100000">
                <a:srgbClr val="A3C400"/>
              </a:gs>
            </a:gsLst>
            <a:lin ang="0" scaled="1"/>
          </a:gradFill>
          <a:ln w="9525">
            <a:noFill/>
            <a:miter lim="800000"/>
            <a:headEnd/>
            <a:tailEnd/>
          </a:ln>
        </p:spPr>
        <p:txBody>
          <a:bodyPr wrap="none" lIns="91433" tIns="45717" rIns="91433" bIns="45717"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27" name="Picture 13"/>
          <p:cNvPicPr>
            <a:picLocks noChangeAspect="1" noChangeArrowheads="1"/>
          </p:cNvPicPr>
          <p:nvPr userDrawn="1"/>
        </p:nvPicPr>
        <p:blipFill>
          <a:blip r:embed="rId3" cstate="print">
            <a:clrChange>
              <a:clrFrom>
                <a:srgbClr val="FFFFFF"/>
              </a:clrFrom>
              <a:clrTo>
                <a:srgbClr val="FFFFFF">
                  <a:alpha val="0"/>
                </a:srgbClr>
              </a:clrTo>
            </a:clrChange>
            <a:lum bright="-12000"/>
          </a:blip>
          <a:srcRect/>
          <a:stretch>
            <a:fillRect/>
          </a:stretch>
        </p:blipFill>
        <p:spPr bwMode="auto">
          <a:xfrm>
            <a:off x="191784" y="-1"/>
            <a:ext cx="1356481" cy="1355807"/>
          </a:xfrm>
          <a:prstGeom prst="rect">
            <a:avLst/>
          </a:prstGeom>
          <a:noFill/>
          <a:ln w="9525">
            <a:noFill/>
            <a:miter lim="800000"/>
            <a:headEnd/>
            <a:tailEnd/>
          </a:ln>
        </p:spPr>
      </p:pic>
      <p:pic>
        <p:nvPicPr>
          <p:cNvPr id="28" name="Picture 14"/>
          <p:cNvPicPr>
            <a:picLocks noChangeAspect="1" noChangeArrowheads="1"/>
          </p:cNvPicPr>
          <p:nvPr userDrawn="1"/>
        </p:nvPicPr>
        <p:blipFill>
          <a:blip r:embed="rId4" cstate="print">
            <a:clrChange>
              <a:clrFrom>
                <a:srgbClr val="FFFFFF"/>
              </a:clrFrom>
              <a:clrTo>
                <a:srgbClr val="FFFFFF">
                  <a:alpha val="0"/>
                </a:srgbClr>
              </a:clrTo>
            </a:clrChange>
          </a:blip>
          <a:srcRect/>
          <a:stretch>
            <a:fillRect/>
          </a:stretch>
        </p:blipFill>
        <p:spPr bwMode="auto">
          <a:xfrm>
            <a:off x="191784" y="31501"/>
            <a:ext cx="1321484" cy="1320526"/>
          </a:xfrm>
          <a:prstGeom prst="rect">
            <a:avLst/>
          </a:prstGeom>
          <a:noFill/>
          <a:ln w="9525">
            <a:noFill/>
            <a:miter lim="800000"/>
            <a:headEnd/>
            <a:tailEnd/>
          </a:ln>
        </p:spPr>
      </p:pic>
      <p:grpSp>
        <p:nvGrpSpPr>
          <p:cNvPr id="29" name="Group 10"/>
          <p:cNvGrpSpPr>
            <a:grpSpLocks/>
          </p:cNvGrpSpPr>
          <p:nvPr userDrawn="1"/>
        </p:nvGrpSpPr>
        <p:grpSpPr bwMode="auto">
          <a:xfrm>
            <a:off x="288375" y="153724"/>
            <a:ext cx="1096105" cy="1098757"/>
            <a:chOff x="-880" y="1122"/>
            <a:chExt cx="1760" cy="1766"/>
          </a:xfrm>
        </p:grpSpPr>
        <p:sp>
          <p:nvSpPr>
            <p:cNvPr id="30" name="Rectangle 11"/>
            <p:cNvSpPr>
              <a:spLocks noChangeArrowheads="1"/>
            </p:cNvSpPr>
            <p:nvPr userDrawn="1"/>
          </p:nvSpPr>
          <p:spPr bwMode="auto">
            <a:xfrm rot="-2711895">
              <a:off x="-551" y="1387"/>
              <a:ext cx="1134" cy="1179"/>
            </a:xfrm>
            <a:prstGeom prst="rect">
              <a:avLst/>
            </a:prstGeom>
            <a:solidFill>
              <a:srgbClr val="FFFFFF"/>
            </a:solidFill>
            <a:ln w="9525">
              <a:noFill/>
              <a:miter lim="800000"/>
              <a:headEnd/>
              <a:tailEnd/>
            </a:ln>
          </p:spPr>
          <p:txBody>
            <a:bodyPr wrap="none"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a:ln>
                  <a:noFill/>
                </a:ln>
                <a:solidFill>
                  <a:sysClr val="windowText" lastClr="000000"/>
                </a:solidFill>
                <a:effectLst/>
                <a:uLnTx/>
                <a:uFillTx/>
                <a:latin typeface="Calibri"/>
                <a:ea typeface="宋体" panose="02010600030101010101" pitchFamily="2" charset="-122"/>
                <a:cs typeface="+mn-cs"/>
              </a:endParaRPr>
            </a:p>
          </p:txBody>
        </p:sp>
        <p:pic>
          <p:nvPicPr>
            <p:cNvPr id="31" name="Picture 12"/>
            <p:cNvPicPr>
              <a:picLocks noChangeAspect="1" noChangeArrowheads="1"/>
            </p:cNvPicPr>
            <p:nvPr userDrawn="1"/>
          </p:nvPicPr>
          <p:blipFill>
            <a:blip r:embed="rId5" cstate="print">
              <a:clrChange>
                <a:clrFrom>
                  <a:srgbClr val="FFFFFF"/>
                </a:clrFrom>
                <a:clrTo>
                  <a:srgbClr val="FFFFFF">
                    <a:alpha val="0"/>
                  </a:srgbClr>
                </a:clrTo>
              </a:clrChange>
              <a:lum bright="-36000" contrast="30000"/>
            </a:blip>
            <a:srcRect/>
            <a:stretch>
              <a:fillRect/>
            </a:stretch>
          </p:blipFill>
          <p:spPr bwMode="auto">
            <a:xfrm>
              <a:off x="-880" y="1122"/>
              <a:ext cx="1760" cy="1766"/>
            </a:xfrm>
            <a:prstGeom prst="rect">
              <a:avLst/>
            </a:prstGeom>
            <a:noFill/>
            <a:ln w="9525">
              <a:noFill/>
              <a:miter lim="800000"/>
              <a:headEnd/>
              <a:tailEnd/>
            </a:ln>
          </p:spPr>
        </p:pic>
      </p:grpSp>
      <p:sp>
        <p:nvSpPr>
          <p:cNvPr id="32" name="副标题 2"/>
          <p:cNvSpPr>
            <a:spLocks noGrp="1"/>
          </p:cNvSpPr>
          <p:nvPr>
            <p:ph type="subTitle" idx="13" hasCustomPrompt="1"/>
          </p:nvPr>
        </p:nvSpPr>
        <p:spPr>
          <a:xfrm>
            <a:off x="363488" y="545340"/>
            <a:ext cx="896144" cy="334888"/>
          </a:xfrm>
        </p:spPr>
        <p:txBody>
          <a:bodyPr>
            <a:normAutofit/>
          </a:bodyPr>
          <a:lstStyle>
            <a:lvl1pPr marL="0" indent="0" algn="ctr">
              <a:buNone/>
              <a:defRPr sz="2000">
                <a:solidFill>
                  <a:schemeClr val="tx1">
                    <a:tint val="75000"/>
                  </a:schemeClr>
                </a:solidFill>
                <a:latin typeface="Broadway" panose="04040905080B02020502" pitchFamily="8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dirty="0" smtClean="0"/>
              <a:t>NO.1</a:t>
            </a:r>
            <a:endParaRPr lang="zh-CN" altLang="en-US" dirty="0"/>
          </a:p>
        </p:txBody>
      </p:sp>
      <p:pic>
        <p:nvPicPr>
          <p:cNvPr id="33" name="Picture 33"/>
          <p:cNvPicPr>
            <a:picLocks noChangeAspect="1" noChangeArrowheads="1"/>
          </p:cNvPicPr>
          <p:nvPr userDrawn="1"/>
        </p:nvPicPr>
        <p:blipFill>
          <a:blip r:embed="rId6"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34" name="文本框 33"/>
          <p:cNvSpPr txBox="1"/>
          <p:nvPr userDrawn="1"/>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2" name="标题 1"/>
          <p:cNvSpPr>
            <a:spLocks noGrp="1"/>
          </p:cNvSpPr>
          <p:nvPr>
            <p:ph type="title"/>
          </p:nvPr>
        </p:nvSpPr>
        <p:spPr>
          <a:xfrm>
            <a:off x="1548265" y="163783"/>
            <a:ext cx="6287169" cy="638745"/>
          </a:xfrm>
        </p:spPr>
        <p:txBody>
          <a:bodyPr/>
          <a:lstStyle>
            <a:lvl1pPr>
              <a:defRPr sz="4000">
                <a:solidFill>
                  <a:schemeClr val="tx1"/>
                </a:solidFill>
              </a:defRPr>
            </a:lvl1pPr>
          </a:lstStyle>
          <a:p>
            <a:r>
              <a:rPr lang="zh-CN" altLang="en-US" dirty="0" smtClean="0"/>
              <a:t>单击此处编辑母版标题</a:t>
            </a:r>
            <a:endParaRPr lang="zh-CN" altLang="en-US" dirty="0"/>
          </a:p>
        </p:txBody>
      </p:sp>
    </p:spTree>
    <p:extLst>
      <p:ext uri="{BB962C8B-B14F-4D97-AF65-F5344CB8AC3E}">
        <p14:creationId xmlns:p14="http://schemas.microsoft.com/office/powerpoint/2010/main" val="4072156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1"/>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7" name="日期占位符 6"/>
          <p:cNvSpPr>
            <a:spLocks noGrp="1"/>
          </p:cNvSpPr>
          <p:nvPr>
            <p:ph type="dt" sz="half" idx="10"/>
          </p:nvPr>
        </p:nvSpPr>
        <p:spPr/>
        <p:txBody>
          <a:bodyPr/>
          <a:lstStyle/>
          <a:p>
            <a:fld id="{B8C40DAD-E20B-41EC-B788-3EAE527B1E0B}" type="datetime2">
              <a:rPr lang="zh-CN" altLang="en-US" smtClean="0"/>
              <a:pPr/>
              <a:t>2019年11月7日</a:t>
            </a:fld>
            <a:endParaRPr lang="en-US" altLang="zh-CN" dirty="0"/>
          </a:p>
        </p:txBody>
      </p:sp>
      <p:sp>
        <p:nvSpPr>
          <p:cNvPr id="8" name="灯片编号占位符 7"/>
          <p:cNvSpPr>
            <a:spLocks noGrp="1"/>
          </p:cNvSpPr>
          <p:nvPr>
            <p:ph type="sldNum" sz="quarter" idx="11"/>
          </p:nvPr>
        </p:nvSpPr>
        <p:spPr/>
        <p:txBody>
          <a:bodyPr/>
          <a:lstStyle/>
          <a:p>
            <a:fld id="{947CB985-09D2-4724-917F-80B7A7E07E02}" type="slidenum">
              <a:rPr lang="en-US" altLang="zh-CN" smtClean="0"/>
              <a:pPr/>
              <a:t>‹#›</a:t>
            </a:fld>
            <a:endParaRPr lang="en-US" altLang="zh-CN"/>
          </a:p>
        </p:txBody>
      </p:sp>
      <p:sp>
        <p:nvSpPr>
          <p:cNvPr id="9" name="页脚占位符 8"/>
          <p:cNvSpPr>
            <a:spLocks noGrp="1"/>
          </p:cNvSpPr>
          <p:nvPr>
            <p:ph type="ftr" sz="quarter" idx="12"/>
          </p:nvPr>
        </p:nvSpPr>
        <p:spPr/>
        <p:txBody>
          <a:body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fld id="{1DD04BF8-6477-4AD8-AE76-E862F9A9539D}" type="datetime2">
              <a:rPr lang="zh-CN" altLang="en-US" smtClean="0"/>
              <a:pPr/>
              <a:t>2019年11月7日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68BC4EA2-A6CE-4637-87A2-EC07E3DEA922}"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fld id="{63398933-8963-4CC0-A2A0-8E94422432E5}" type="datetime2">
              <a:rPr lang="zh-CN" altLang="en-US" smtClean="0"/>
              <a:pPr/>
              <a:t>2019年11月7日</a:t>
            </a:fld>
            <a:endParaRPr lang="en-US" altLang="zh-CN" dirty="0"/>
          </a:p>
        </p:txBody>
      </p:sp>
      <p:sp>
        <p:nvSpPr>
          <p:cNvPr id="8" name="页脚占位符 7"/>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9" name="灯片编号占位符 8"/>
          <p:cNvSpPr>
            <a:spLocks noGrp="1"/>
          </p:cNvSpPr>
          <p:nvPr>
            <p:ph type="sldNum" sz="quarter" idx="12"/>
          </p:nvPr>
        </p:nvSpPr>
        <p:spPr/>
        <p:txBody>
          <a:bodyPr/>
          <a:lstStyle>
            <a:lvl1pPr>
              <a:defRPr/>
            </a:lvl1pPr>
          </a:lstStyle>
          <a:p>
            <a:fld id="{0ABF38D9-BAD1-45FB-9FDB-0A91F1583886}"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fld id="{D8EFEF0A-1B79-46C8-B089-391695B7BF35}" type="datetime2">
              <a:rPr lang="zh-CN" altLang="en-US" smtClean="0"/>
              <a:pPr/>
              <a:t>2019年11月7日</a:t>
            </a:fld>
            <a:endParaRPr lang="en-US" altLang="zh-CN" dirty="0"/>
          </a:p>
        </p:txBody>
      </p:sp>
      <p:sp>
        <p:nvSpPr>
          <p:cNvPr id="4" name="页脚占位符 3"/>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5" name="灯片编号占位符 4"/>
          <p:cNvSpPr>
            <a:spLocks noGrp="1"/>
          </p:cNvSpPr>
          <p:nvPr>
            <p:ph type="sldNum" sz="quarter" idx="12"/>
          </p:nvPr>
        </p:nvSpPr>
        <p:spPr/>
        <p:txBody>
          <a:bodyPr/>
          <a:lstStyle>
            <a:lvl1pPr>
              <a:defRPr/>
            </a:lvl1pPr>
          </a:lstStyle>
          <a:p>
            <a:fld id="{591CC6B2-47BC-4937-A433-8DD3C9320D93}"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fld id="{32F955AF-1AF1-446A-8FF6-6D4573D0F8BE}" type="datetime2">
              <a:rPr lang="zh-CN" altLang="en-US" smtClean="0"/>
              <a:pPr/>
              <a:t>2019年11月7日</a:t>
            </a:fld>
            <a:endParaRPr lang="en-US" altLang="zh-CN" dirty="0"/>
          </a:p>
        </p:txBody>
      </p:sp>
      <p:sp>
        <p:nvSpPr>
          <p:cNvPr id="3" name="页脚占位符 2"/>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4" name="灯片编号占位符 3"/>
          <p:cNvSpPr>
            <a:spLocks noGrp="1"/>
          </p:cNvSpPr>
          <p:nvPr>
            <p:ph type="sldNum" sz="quarter" idx="12"/>
          </p:nvPr>
        </p:nvSpPr>
        <p:spPr/>
        <p:txBody>
          <a:bodyPr/>
          <a:lstStyle>
            <a:lvl1pPr>
              <a:defRPr/>
            </a:lvl1pPr>
          </a:lstStyle>
          <a:p>
            <a:fld id="{2598B621-1CDB-4F7E-B259-2916F1F1F3B3}"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34504450-0474-4DD3-B169-507782F5A0E4}" type="datetime2">
              <a:rPr lang="zh-CN" altLang="en-US" smtClean="0"/>
              <a:pPr/>
              <a:t>2019年11月7日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1362CF37-0CC3-4895-B3BD-2DC3B191FCB6}" type="slidenum">
              <a:rPr lang="en-US" altLang="zh-CN"/>
              <a:pPr/>
              <a:t>‹#›</a:t>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fld id="{960CA695-0C41-4294-A398-BA94AD508846}" type="datetime2">
              <a:rPr lang="zh-CN" altLang="en-US" smtClean="0"/>
              <a:pPr/>
              <a:t>2019年11月7日</a:t>
            </a:fld>
            <a:endParaRPr lang="en-US" altLang="zh-CN" dirty="0"/>
          </a:p>
        </p:txBody>
      </p:sp>
      <p:sp>
        <p:nvSpPr>
          <p:cNvPr id="6" name="页脚占位符 5"/>
          <p:cNvSpPr>
            <a:spLocks noGrp="1"/>
          </p:cNvSpPr>
          <p:nvPr>
            <p:ph type="ftr" sz="quarter" idx="11"/>
          </p:nvPr>
        </p:nvSpPr>
        <p:spPr/>
        <p:txBody>
          <a:bodyPr/>
          <a:lstStyle>
            <a:lvl1pPr>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7" name="灯片编号占位符 6"/>
          <p:cNvSpPr>
            <a:spLocks noGrp="1"/>
          </p:cNvSpPr>
          <p:nvPr>
            <p:ph type="sldNum" sz="quarter" idx="12"/>
          </p:nvPr>
        </p:nvSpPr>
        <p:spPr/>
        <p:txBody>
          <a:bodyPr/>
          <a:lstStyle>
            <a:lvl1pPr>
              <a:defRPr/>
            </a:lvl1pPr>
          </a:lstStyle>
          <a:p>
            <a:fld id="{79E32B07-D652-428D-A8EA-7239BD1CA35B}"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单击此处编辑母版标题样式</a:t>
            </a:r>
          </a:p>
        </p:txBody>
      </p:sp>
      <p:sp>
        <p:nvSpPr>
          <p:cNvPr id="2867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sp>
        <p:nvSpPr>
          <p:cNvPr id="28676"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j-lt"/>
              </a:defRPr>
            </a:lvl1pPr>
          </a:lstStyle>
          <a:p>
            <a:fld id="{B8C40DAD-E20B-41EC-B788-3EAE527B1E0B}" type="datetime2">
              <a:rPr lang="zh-CN" altLang="en-US" smtClean="0"/>
              <a:pPr/>
              <a:t>2019年11月7日</a:t>
            </a:fld>
            <a:endParaRPr lang="en-US" altLang="zh-CN" dirty="0"/>
          </a:p>
        </p:txBody>
      </p:sp>
      <p:sp>
        <p:nvSpPr>
          <p:cNvPr id="28677" name="Rectangle 5"/>
          <p:cNvSpPr>
            <a:spLocks noGrp="1" noChangeArrowheads="1"/>
          </p:cNvSpPr>
          <p:nvPr>
            <p:ph type="ftr" sz="quarter" idx="3"/>
          </p:nvPr>
        </p:nvSpPr>
        <p:spPr bwMode="auto">
          <a:xfrm>
            <a:off x="2411760" y="6248400"/>
            <a:ext cx="532859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defRPr>
            </a:lvl1pPr>
          </a:lstStyle>
          <a:p>
            <a:r>
              <a:rPr lang="zh-CN" altLang="en-US" dirty="0" smtClean="0"/>
              <a:t>梁如军（</a:t>
            </a:r>
            <a:r>
              <a:rPr lang="en-US" altLang="zh-CN" dirty="0" smtClean="0"/>
              <a:t>linuxbooks@126.com</a:t>
            </a:r>
            <a:r>
              <a:rPr lang="zh-CN" altLang="en-US" dirty="0" smtClean="0"/>
              <a:t>）</a:t>
            </a:r>
            <a:endParaRPr lang="en-US" altLang="zh-CN" dirty="0" smtClean="0"/>
          </a:p>
          <a:p>
            <a:r>
              <a:rPr lang="en-US" altLang="zh-CN" dirty="0" smtClean="0"/>
              <a:t>Creative Commons License</a:t>
            </a:r>
            <a:r>
              <a:rPr lang="zh-CN" altLang="en-US" dirty="0" smtClean="0"/>
              <a:t>（</a:t>
            </a:r>
            <a:r>
              <a:rPr lang="en-US" altLang="zh-CN" dirty="0" smtClean="0"/>
              <a:t>BY-NC-SA</a:t>
            </a:r>
            <a:r>
              <a:rPr lang="zh-CN" altLang="en-US" dirty="0" smtClean="0"/>
              <a:t>）</a:t>
            </a:r>
            <a:endParaRPr lang="en-US" altLang="zh-CN" dirty="0"/>
          </a:p>
        </p:txBody>
      </p:sp>
      <p:sp>
        <p:nvSpPr>
          <p:cNvPr id="28678"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defRPr>
            </a:lvl1pPr>
          </a:lstStyle>
          <a:p>
            <a:fld id="{947CB985-09D2-4724-917F-80B7A7E07E02}" type="slidenum">
              <a:rPr lang="en-US" altLang="zh-CN"/>
              <a:pPr/>
              <a:t>‹#›</a:t>
            </a:fld>
            <a:endParaRPr lang="en-US" altLang="zh-CN"/>
          </a:p>
        </p:txBody>
      </p:sp>
      <p:sp>
        <p:nvSpPr>
          <p:cNvPr id="28679"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zh-CN" altLang="en-US"/>
          </a:p>
        </p:txBody>
      </p:sp>
      <p:sp>
        <p:nvSpPr>
          <p:cNvPr id="28680"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zh-CN" altLang="en-US"/>
          </a:p>
        </p:txBody>
      </p:sp>
      <p:pic>
        <p:nvPicPr>
          <p:cNvPr id="10" name="Picture 10" descr="C:\Users\osmond\Desktop\centos5-fig\centos-logo.png"/>
          <p:cNvPicPr>
            <a:picLocks noChangeAspect="1" noChangeArrowheads="1"/>
          </p:cNvPicPr>
          <p:nvPr/>
        </p:nvPicPr>
        <p:blipFill>
          <a:blip r:embed="rId14" cstate="print"/>
          <a:srcRect/>
          <a:stretch>
            <a:fillRect/>
          </a:stretch>
        </p:blipFill>
        <p:spPr bwMode="auto">
          <a:xfrm>
            <a:off x="7020273" y="332656"/>
            <a:ext cx="1584175" cy="520264"/>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hf hdr="0"/>
  <p:txStyles>
    <p:titleStyle>
      <a:lvl1pPr algn="l" rtl="0" eaLnBrk="1" fontAlgn="base" hangingPunct="1">
        <a:spcBef>
          <a:spcPct val="0"/>
        </a:spcBef>
        <a:spcAft>
          <a:spcPct val="0"/>
        </a:spcAft>
        <a:defRPr sz="42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ea typeface="宋体" charset="-122"/>
        </a:defRPr>
      </a:lvl2pPr>
      <a:lvl3pPr algn="l" rtl="0" eaLnBrk="1" fontAlgn="base" hangingPunct="1">
        <a:spcBef>
          <a:spcPct val="0"/>
        </a:spcBef>
        <a:spcAft>
          <a:spcPct val="0"/>
        </a:spcAft>
        <a:defRPr sz="4200">
          <a:solidFill>
            <a:schemeClr val="tx2"/>
          </a:solidFill>
          <a:latin typeface="Garamond" pitchFamily="18" charset="0"/>
          <a:ea typeface="宋体" charset="-122"/>
        </a:defRPr>
      </a:lvl3pPr>
      <a:lvl4pPr algn="l" rtl="0" eaLnBrk="1" fontAlgn="base" hangingPunct="1">
        <a:spcBef>
          <a:spcPct val="0"/>
        </a:spcBef>
        <a:spcAft>
          <a:spcPct val="0"/>
        </a:spcAft>
        <a:defRPr sz="4200">
          <a:solidFill>
            <a:schemeClr val="tx2"/>
          </a:solidFill>
          <a:latin typeface="Garamond" pitchFamily="18" charset="0"/>
          <a:ea typeface="宋体" charset="-122"/>
        </a:defRPr>
      </a:lvl4pPr>
      <a:lvl5pPr algn="l" rtl="0" eaLnBrk="1" fontAlgn="base" hangingPunct="1">
        <a:spcBef>
          <a:spcPct val="0"/>
        </a:spcBef>
        <a:spcAft>
          <a:spcPct val="0"/>
        </a:spcAft>
        <a:defRPr sz="4200">
          <a:solidFill>
            <a:schemeClr val="tx2"/>
          </a:solidFill>
          <a:latin typeface="Garamond" pitchFamily="18" charset="0"/>
          <a:ea typeface="宋体" charset="-122"/>
        </a:defRPr>
      </a:lvl5pPr>
      <a:lvl6pPr marL="457200" algn="l" rtl="0" eaLnBrk="1" fontAlgn="base" hangingPunct="1">
        <a:spcBef>
          <a:spcPct val="0"/>
        </a:spcBef>
        <a:spcAft>
          <a:spcPct val="0"/>
        </a:spcAft>
        <a:defRPr sz="4200">
          <a:solidFill>
            <a:schemeClr val="tx2"/>
          </a:solidFill>
          <a:latin typeface="Garamond" pitchFamily="18" charset="0"/>
          <a:ea typeface="宋体" charset="-122"/>
        </a:defRPr>
      </a:lvl6pPr>
      <a:lvl7pPr marL="914400" algn="l" rtl="0" eaLnBrk="1" fontAlgn="base" hangingPunct="1">
        <a:spcBef>
          <a:spcPct val="0"/>
        </a:spcBef>
        <a:spcAft>
          <a:spcPct val="0"/>
        </a:spcAft>
        <a:defRPr sz="4200">
          <a:solidFill>
            <a:schemeClr val="tx2"/>
          </a:solidFill>
          <a:latin typeface="Garamond" pitchFamily="18" charset="0"/>
          <a:ea typeface="宋体" charset="-122"/>
        </a:defRPr>
      </a:lvl7pPr>
      <a:lvl8pPr marL="1371600" algn="l" rtl="0" eaLnBrk="1" fontAlgn="base" hangingPunct="1">
        <a:spcBef>
          <a:spcPct val="0"/>
        </a:spcBef>
        <a:spcAft>
          <a:spcPct val="0"/>
        </a:spcAft>
        <a:defRPr sz="4200">
          <a:solidFill>
            <a:schemeClr val="tx2"/>
          </a:solidFill>
          <a:latin typeface="Garamond" pitchFamily="18" charset="0"/>
          <a:ea typeface="宋体" charset="-122"/>
        </a:defRPr>
      </a:lvl8pPr>
      <a:lvl9pPr marL="1828800" algn="l" rtl="0" eaLnBrk="1" fontAlgn="base" hangingPunct="1">
        <a:spcBef>
          <a:spcPct val="0"/>
        </a:spcBef>
        <a:spcAft>
          <a:spcPct val="0"/>
        </a:spcAft>
        <a:defRPr sz="4200">
          <a:solidFill>
            <a:schemeClr val="tx2"/>
          </a:solidFill>
          <a:latin typeface="Garamond" pitchFamily="18" charset="0"/>
          <a:ea typeface="宋体" charset="-122"/>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F70A5D45-772D-467C-BE8D-4CDB2A1BAAB8}" type="slidenum">
              <a:rPr kumimoji="0" lang="zh-CN" altLang="en-US" sz="1200" b="0" i="0" u="none" strike="noStrike" kern="1200" cap="none" spc="0" normalizeH="0" baseline="0" noProof="0" smtClean="0">
                <a:ln>
                  <a:noFill/>
                </a:ln>
                <a:solidFill>
                  <a:prstClr val="black">
                    <a:tint val="75000"/>
                  </a:prstClr>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zh-CN" altLang="en-US" sz="1200" b="0" i="0" u="none" strike="noStrike" kern="1200" cap="none" spc="0" normalizeH="0" baseline="0" noProof="0">
              <a:ln>
                <a:noFill/>
              </a:ln>
              <a:solidFill>
                <a:prstClr val="black">
                  <a:tint val="75000"/>
                </a:prstClr>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667519011"/>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9.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9.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rot="10800000">
            <a:off x="0" y="1255079"/>
            <a:ext cx="9144000" cy="4456607"/>
          </a:xfrm>
          <a:prstGeom prst="rect">
            <a:avLst/>
          </a:prstGeom>
          <a:gradFill rotWithShape="1">
            <a:gsLst>
              <a:gs pos="0">
                <a:schemeClr val="bg1">
                  <a:alpha val="0"/>
                </a:schemeClr>
              </a:gs>
              <a:gs pos="100000">
                <a:srgbClr val="A3C400"/>
              </a:gs>
            </a:gsLst>
            <a:lin ang="0" scaled="1"/>
          </a:gradFill>
          <a:ln w="9525">
            <a:noFill/>
            <a:miter lim="800000"/>
            <a:headEnd/>
            <a:tailEnd/>
          </a:ln>
        </p:spPr>
        <p:txBody>
          <a:bodyPr wrap="none" lIns="91433" tIns="45717" rIns="91433" bIns="45717"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5" name="Picture 27"/>
          <p:cNvPicPr>
            <a:picLocks noChangeAspect="1" noChangeArrowheads="1"/>
          </p:cNvPicPr>
          <p:nvPr/>
        </p:nvPicPr>
        <p:blipFill>
          <a:blip r:embed="rId3" cstate="print"/>
          <a:srcRect t="26886" r="43958"/>
          <a:stretch>
            <a:fillRect/>
          </a:stretch>
        </p:blipFill>
        <p:spPr bwMode="auto">
          <a:xfrm>
            <a:off x="-615946" y="2046388"/>
            <a:ext cx="5476321" cy="3651608"/>
          </a:xfrm>
          <a:prstGeom prst="rect">
            <a:avLst/>
          </a:prstGeom>
          <a:noFill/>
          <a:ln w="9525">
            <a:noFill/>
            <a:miter lim="800000"/>
            <a:headEnd/>
            <a:tailEnd/>
          </a:ln>
        </p:spPr>
      </p:pic>
      <p:sp>
        <p:nvSpPr>
          <p:cNvPr id="6" name="Text Box 9"/>
          <p:cNvSpPr txBox="1">
            <a:spLocks noChangeArrowheads="1"/>
          </p:cNvSpPr>
          <p:nvPr/>
        </p:nvSpPr>
        <p:spPr bwMode="auto">
          <a:xfrm>
            <a:off x="64395" y="3269891"/>
            <a:ext cx="2130614" cy="104643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3200" b="0" i="0" u="none" strike="noStrike" kern="1200" cap="none" spc="0" normalizeH="0" baseline="0" noProof="0" dirty="0">
                <a:ln>
                  <a:noFill/>
                </a:ln>
                <a:solidFill>
                  <a:srgbClr val="009900"/>
                </a:solidFill>
                <a:effectLst/>
                <a:uLnTx/>
                <a:uFillTx/>
                <a:latin typeface="Broadway" pitchFamily="82" charset="0"/>
                <a:ea typeface="方正粗倩简体" pitchFamily="65" charset="-122"/>
                <a:cs typeface="+mn-cs"/>
              </a:rPr>
              <a:t>NO.1</a:t>
            </a:r>
            <a:r>
              <a:rPr kumimoji="0" lang="en-US" altLang="zh-CN" sz="3200" b="0" i="0" u="none" strike="noStrike" kern="1200" cap="none" spc="0" normalizeH="0" baseline="0" noProof="0" dirty="0">
                <a:ln>
                  <a:noFill/>
                </a:ln>
                <a:solidFill>
                  <a:prstClr val="black"/>
                </a:solidFill>
                <a:effectLst/>
                <a:uLnTx/>
                <a:uFillTx/>
                <a:latin typeface="Broadway" pitchFamily="82" charset="0"/>
                <a:ea typeface="方正粗倩简体" pitchFamily="65" charset="-122"/>
                <a:cs typeface="+mn-cs"/>
              </a:rPr>
              <a:t> </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rPr>
              <a:t>操作基础</a:t>
            </a:r>
            <a:endParaRPr kumimoji="0" lang="zh-CN" altLang="en-US" sz="2000" b="0" i="0" u="none" strike="noStrike" kern="1200" cap="none" spc="0" normalizeH="0" baseline="0" noProof="0" dirty="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endParaRPr>
          </a:p>
        </p:txBody>
      </p:sp>
      <p:sp>
        <p:nvSpPr>
          <p:cNvPr id="7" name="Text Box 10"/>
          <p:cNvSpPr txBox="1">
            <a:spLocks noChangeArrowheads="1"/>
          </p:cNvSpPr>
          <p:nvPr/>
        </p:nvSpPr>
        <p:spPr bwMode="auto">
          <a:xfrm>
            <a:off x="2590504" y="2864087"/>
            <a:ext cx="2130614" cy="861768"/>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NO.2</a:t>
            </a:r>
            <a:endParaRPr kumimoji="0" lang="en-US" altLang="zh-CN" sz="2000" b="0" i="0" u="none" strike="noStrike" kern="1200" cap="none" spc="0" normalizeH="0" baseline="0" noProof="0" dirty="0">
              <a:ln>
                <a:noFill/>
              </a:ln>
              <a:solidFill>
                <a:srgbClr val="0066FF"/>
              </a:solidFill>
              <a:effectLst/>
              <a:uLnTx/>
              <a:uFillTx/>
              <a:latin typeface="Broadway" pitchFamily="82" charset="0"/>
              <a:ea typeface="方正粗倩简体" pitchFamily="65"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系统与安全</a:t>
            </a:r>
            <a:endParaRPr kumimoji="0" lang="en-US" altLang="zh-CN" sz="14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8" name="Text Box 12"/>
          <p:cNvSpPr txBox="1">
            <a:spLocks noChangeArrowheads="1"/>
          </p:cNvSpPr>
          <p:nvPr/>
        </p:nvSpPr>
        <p:spPr bwMode="auto">
          <a:xfrm>
            <a:off x="250579" y="293173"/>
            <a:ext cx="1464031" cy="615547"/>
          </a:xfrm>
          <a:prstGeom prst="rect">
            <a:avLst/>
          </a:prstGeom>
          <a:noFill/>
          <a:ln w="9525">
            <a:noFill/>
            <a:miter lim="800000"/>
            <a:headEnd/>
            <a:tailEnd/>
          </a:ln>
        </p:spPr>
        <p:txBody>
          <a:bodyPr wrap="square" lIns="91433" tIns="45717" rIns="91433" bIns="45717">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zh-CN" sz="3400" b="1" i="0" u="none" strike="noStrike" kern="1200" cap="none" spc="0" normalizeH="0" baseline="0" noProof="0" dirty="0" err="1" smtClean="0">
                <a:ln>
                  <a:noFill/>
                </a:ln>
                <a:solidFill>
                  <a:srgbClr val="A3C400"/>
                </a:solidFill>
                <a:effectLst/>
                <a:uLnTx/>
                <a:uFillTx/>
                <a:latin typeface="Broadway" pitchFamily="82" charset="0"/>
                <a:ea typeface="宋体" panose="02010600030101010101" pitchFamily="2" charset="-122"/>
                <a:cs typeface="+mn-cs"/>
              </a:rPr>
              <a:t>TYUT</a:t>
            </a:r>
            <a:endParaRPr kumimoji="0" lang="en-US" altLang="zh-CN" sz="3400" b="1" i="0" u="none" strike="noStrike" kern="1200" cap="none" spc="0" normalizeH="0" baseline="0" noProof="0" dirty="0">
              <a:ln>
                <a:noFill/>
              </a:ln>
              <a:solidFill>
                <a:srgbClr val="A3C400"/>
              </a:solidFill>
              <a:effectLst/>
              <a:uLnTx/>
              <a:uFillTx/>
              <a:latin typeface="Broadway" pitchFamily="82" charset="0"/>
              <a:ea typeface="宋体" panose="02010600030101010101" pitchFamily="2" charset="-122"/>
              <a:cs typeface="+mn-cs"/>
            </a:endParaRPr>
          </a:p>
        </p:txBody>
      </p:sp>
      <p:sp>
        <p:nvSpPr>
          <p:cNvPr id="11" name="Text Box 11"/>
          <p:cNvSpPr txBox="1">
            <a:spLocks noChangeArrowheads="1"/>
          </p:cNvSpPr>
          <p:nvPr/>
        </p:nvSpPr>
        <p:spPr bwMode="auto">
          <a:xfrm>
            <a:off x="1403648" y="4650528"/>
            <a:ext cx="2130614" cy="938712"/>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NO.3</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网络服务</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12" name="Text Box 11"/>
          <p:cNvSpPr txBox="1">
            <a:spLocks noChangeArrowheads="1"/>
          </p:cNvSpPr>
          <p:nvPr/>
        </p:nvSpPr>
        <p:spPr bwMode="auto">
          <a:xfrm>
            <a:off x="5177608" y="4221088"/>
            <a:ext cx="3671878" cy="78482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rPr>
              <a:t>主讲人：郑文 研究员</a:t>
            </a:r>
            <a:endParaRPr kumimoji="0" lang="en-US" altLang="zh-CN"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1800" b="0" i="0" u="none" strike="noStrike" kern="1200" cap="none" spc="0" normalizeH="0" baseline="0" noProof="0" dirty="0" smtClean="0">
                <a:ln>
                  <a:noFill/>
                </a:ln>
                <a:solidFill>
                  <a:prstClr val="black"/>
                </a:solidFill>
                <a:effectLst/>
                <a:uLnTx/>
                <a:uFillTx/>
                <a:latin typeface="微软雅黑" pitchFamily="34" charset="-122"/>
                <a:ea typeface="微软雅黑" pitchFamily="34" charset="-122"/>
                <a:cs typeface="+mn-cs"/>
              </a:rPr>
              <a:t>2019-11-07</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pic>
        <p:nvPicPr>
          <p:cNvPr id="9" name="Picture 33"/>
          <p:cNvPicPr>
            <a:picLocks noChangeAspect="1" noChangeArrowheads="1"/>
          </p:cNvPicPr>
          <p:nvPr/>
        </p:nvPicPr>
        <p:blipFill>
          <a:blip r:embed="rId4"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2" name="文本框 1"/>
          <p:cNvSpPr txBox="1"/>
          <p:nvPr/>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5" name="TextBox 12"/>
          <p:cNvSpPr txBox="1"/>
          <p:nvPr/>
        </p:nvSpPr>
        <p:spPr>
          <a:xfrm>
            <a:off x="257814" y="817058"/>
            <a:ext cx="2332690" cy="369332"/>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http://</a:t>
            </a:r>
            <a:r>
              <a:rPr kumimoji="0" lang="en-US" altLang="zh-CN" sz="1800" b="1" i="0" u="none" strike="noStrike" kern="1200" cap="none" spc="0" normalizeH="0" baseline="0" noProof="0" dirty="0" err="1"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cds.tyut.edu.cn</a:t>
            </a:r>
            <a:endParaRPr kumimoji="0" lang="en-US" altLang="zh-CN" sz="1800" b="1" i="0" u="none" strike="noStrike" kern="1200" cap="none" spc="0" normalizeH="0" baseline="0" noProof="0" dirty="0">
              <a:ln>
                <a:noFill/>
              </a:ln>
              <a:solidFill>
                <a:srgbClr val="C0504D">
                  <a:lumMod val="75000"/>
                </a:srgbClr>
              </a:solidFill>
              <a:effectLst/>
              <a:uLnTx/>
              <a:uFillTx/>
              <a:latin typeface="Arial Unicode MS" pitchFamily="34" charset="-122"/>
              <a:ea typeface="Arial Unicode MS" pitchFamily="34" charset="-122"/>
              <a:cs typeface="Arial Unicode MS" pitchFamily="34" charset="-122"/>
            </a:endParaRPr>
          </a:p>
        </p:txBody>
      </p:sp>
      <p:sp>
        <p:nvSpPr>
          <p:cNvPr id="13" name="Text Box 9"/>
          <p:cNvSpPr txBox="1">
            <a:spLocks noChangeArrowheads="1"/>
          </p:cNvSpPr>
          <p:nvPr/>
        </p:nvSpPr>
        <p:spPr bwMode="auto">
          <a:xfrm>
            <a:off x="4304717" y="2588458"/>
            <a:ext cx="4536832" cy="707880"/>
          </a:xfrm>
          <a:prstGeom prst="rect">
            <a:avLst/>
          </a:prstGeom>
          <a:noFill/>
          <a:ln w="9525">
            <a:noFill/>
            <a:miter lim="800000"/>
            <a:headEnd/>
            <a:tailEnd/>
          </a:ln>
        </p:spPr>
        <p:txBody>
          <a:bodyPr wrap="square" lIns="91433" tIns="45717" rIns="91433" bIns="45717">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kumimoji="0" lang="en-US" altLang="zh-CN"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Linux</a:t>
            </a:r>
            <a:r>
              <a:rPr kumimoji="0" lang="zh-CN" altLang="en-US"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操作系统</a:t>
            </a:r>
            <a:endParaRPr kumimoji="0" lang="en-US" altLang="zh-CN" sz="40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endParaRPr>
          </a:p>
        </p:txBody>
      </p:sp>
      <p:sp>
        <p:nvSpPr>
          <p:cNvPr id="14" name="Text Box 9"/>
          <p:cNvSpPr txBox="1">
            <a:spLocks noChangeArrowheads="1"/>
          </p:cNvSpPr>
          <p:nvPr/>
        </p:nvSpPr>
        <p:spPr bwMode="auto">
          <a:xfrm>
            <a:off x="4312654" y="3434878"/>
            <a:ext cx="4536832" cy="461659"/>
          </a:xfrm>
          <a:prstGeom prst="rect">
            <a:avLst/>
          </a:prstGeom>
          <a:noFill/>
          <a:ln w="9525">
            <a:noFill/>
            <a:miter lim="800000"/>
            <a:headEnd/>
            <a:tailEnd/>
          </a:ln>
        </p:spPr>
        <p:txBody>
          <a:bodyPr wrap="square" lIns="91433" tIns="45717" rIns="91433" bIns="45717">
            <a:spAutoFit/>
          </a:bodyPr>
          <a:lstStyle/>
          <a:p>
            <a:pPr marL="0" marR="0" lvl="0" indent="0" algn="r" defTabSz="914400" rtl="0" eaLnBrk="1" fontAlgn="base" latinLnBrk="0" hangingPunct="1">
              <a:lnSpc>
                <a:spcPct val="100000"/>
              </a:lnSpc>
              <a:spcBef>
                <a:spcPct val="50000"/>
              </a:spcBef>
              <a:spcAft>
                <a:spcPct val="0"/>
              </a:spcAft>
              <a:buClrTx/>
              <a:buSzTx/>
              <a:buFontTx/>
              <a:buNone/>
              <a:tabLst/>
              <a:defRPr/>
            </a:pPr>
            <a:r>
              <a:rPr kumimoji="0" lang="zh-CN" alt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第</a:t>
            </a:r>
            <a:r>
              <a:rPr lang="en-US" altLang="zh-CN" sz="2400" dirty="0">
                <a:solidFill>
                  <a:prstClr val="black"/>
                </a:solidFill>
                <a:latin typeface="Times New Roman" panose="02020603050405020304" pitchFamily="18" charset="0"/>
                <a:ea typeface="黑体" pitchFamily="2" charset="-122"/>
                <a:cs typeface="Times New Roman" panose="02020603050405020304" pitchFamily="18" charset="0"/>
              </a:rPr>
              <a:t>4</a:t>
            </a:r>
            <a:r>
              <a:rPr kumimoji="0" lang="zh-CN" altLang="en-US"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rPr>
              <a:t>章 本地存储管理</a:t>
            </a:r>
            <a:endParaRPr kumimoji="0" lang="en-US" altLang="zh-CN" sz="2400" b="0" i="0" u="none" strike="noStrike" kern="1200" cap="none" spc="0" normalizeH="0" baseline="0" noProof="0" dirty="0" smtClean="0">
              <a:ln>
                <a:noFill/>
              </a:ln>
              <a:solidFill>
                <a:prstClr val="black"/>
              </a:solidFill>
              <a:effectLst/>
              <a:uLnTx/>
              <a:uFillTx/>
              <a:latin typeface="Times New Roman" panose="02020603050405020304" pitchFamily="18" charset="0"/>
              <a:ea typeface="黑体" pitchFamily="2" charset="-122"/>
              <a:cs typeface="Times New Roman" panose="02020603050405020304" pitchFamily="18" charset="0"/>
            </a:endParaRPr>
          </a:p>
        </p:txBody>
      </p:sp>
    </p:spTree>
    <p:extLst>
      <p:ext uri="{BB962C8B-B14F-4D97-AF65-F5344CB8AC3E}">
        <p14:creationId xmlns:p14="http://schemas.microsoft.com/office/powerpoint/2010/main" val="20846566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交互模式</a:t>
            </a:r>
            <a:endParaRPr lang="en-US" altLang="zh-CN" sz="2800" dirty="0" smtClean="0"/>
          </a:p>
          <a:p>
            <a:pPr lvl="1">
              <a:buNone/>
            </a:pPr>
            <a:r>
              <a:rPr lang="en-US" altLang="zh-CN" sz="2400" dirty="0" smtClean="0">
                <a:solidFill>
                  <a:schemeClr val="accent6">
                    <a:lumMod val="75000"/>
                  </a:schemeClr>
                </a:solidFill>
              </a:rPr>
              <a:t># parted [</a:t>
            </a:r>
            <a:r>
              <a:rPr lang="zh-CN" altLang="en-US" sz="2400" dirty="0" smtClean="0">
                <a:solidFill>
                  <a:schemeClr val="accent6">
                    <a:lumMod val="75000"/>
                  </a:schemeClr>
                </a:solidFill>
              </a:rPr>
              <a:t>选项</a:t>
            </a:r>
            <a:r>
              <a:rPr lang="en-US" altLang="zh-CN" sz="2400" dirty="0" smtClean="0">
                <a:solidFill>
                  <a:schemeClr val="accent6">
                    <a:lumMod val="75000"/>
                  </a:schemeClr>
                </a:solidFill>
              </a:rPr>
              <a:t>] &lt;</a:t>
            </a:r>
            <a:r>
              <a:rPr lang="zh-CN" altLang="en-US" sz="2400" dirty="0" smtClean="0">
                <a:solidFill>
                  <a:schemeClr val="accent6">
                    <a:lumMod val="75000"/>
                  </a:schemeClr>
                </a:solidFill>
              </a:rPr>
              <a:t>硬盘设备名</a:t>
            </a:r>
            <a:r>
              <a:rPr lang="en-US" altLang="zh-CN" sz="2400" dirty="0" smtClean="0">
                <a:solidFill>
                  <a:schemeClr val="accent6">
                    <a:lumMod val="75000"/>
                  </a:schemeClr>
                </a:solidFill>
              </a:rPr>
              <a:t>&gt; </a:t>
            </a:r>
          </a:p>
          <a:p>
            <a:r>
              <a:rPr lang="zh-CN" altLang="en-US" sz="2800" dirty="0" smtClean="0"/>
              <a:t>命令行模式</a:t>
            </a:r>
            <a:endParaRPr lang="en-US" altLang="zh-CN" sz="2800" dirty="0" smtClean="0"/>
          </a:p>
          <a:p>
            <a:pPr lvl="1">
              <a:buNone/>
            </a:pPr>
            <a:r>
              <a:rPr lang="en-US" altLang="zh-CN" sz="2400" dirty="0" smtClean="0">
                <a:solidFill>
                  <a:schemeClr val="accent6">
                    <a:lumMod val="75000"/>
                  </a:schemeClr>
                </a:solidFill>
              </a:rPr>
              <a:t># parted [</a:t>
            </a:r>
            <a:r>
              <a:rPr lang="zh-CN" altLang="en-US" sz="2400" dirty="0" smtClean="0">
                <a:solidFill>
                  <a:schemeClr val="accent6">
                    <a:lumMod val="75000"/>
                  </a:schemeClr>
                </a:solidFill>
              </a:rPr>
              <a:t>选项</a:t>
            </a:r>
            <a:r>
              <a:rPr lang="en-US" altLang="zh-CN" sz="2400" dirty="0" smtClean="0">
                <a:solidFill>
                  <a:schemeClr val="accent6">
                    <a:lumMod val="75000"/>
                  </a:schemeClr>
                </a:solidFill>
              </a:rPr>
              <a:t>] &lt;</a:t>
            </a:r>
            <a:r>
              <a:rPr lang="zh-CN" altLang="en-US" sz="2400" dirty="0" smtClean="0">
                <a:solidFill>
                  <a:schemeClr val="accent6">
                    <a:lumMod val="75000"/>
                  </a:schemeClr>
                </a:solidFill>
              </a:rPr>
              <a:t>硬盘设备名</a:t>
            </a:r>
            <a:r>
              <a:rPr lang="en-US" altLang="zh-CN" sz="2400" dirty="0" smtClean="0">
                <a:solidFill>
                  <a:schemeClr val="accent6">
                    <a:lumMod val="75000"/>
                  </a:schemeClr>
                </a:solidFill>
              </a:rPr>
              <a:t>&gt; &lt;</a:t>
            </a:r>
            <a:r>
              <a:rPr lang="zh-CN" altLang="en-US" sz="2400" dirty="0" smtClean="0">
                <a:solidFill>
                  <a:schemeClr val="accent6">
                    <a:lumMod val="75000"/>
                  </a:schemeClr>
                </a:solidFill>
              </a:rPr>
              <a:t>子命令</a:t>
            </a:r>
            <a:r>
              <a:rPr lang="en-US" altLang="zh-CN" sz="2400" dirty="0" smtClean="0">
                <a:solidFill>
                  <a:schemeClr val="accent6">
                    <a:lumMod val="75000"/>
                  </a:schemeClr>
                </a:solidFill>
              </a:rPr>
              <a:t>&gt; [&lt;</a:t>
            </a:r>
            <a:r>
              <a:rPr lang="zh-CN" altLang="en-US" sz="2400" dirty="0" smtClean="0">
                <a:solidFill>
                  <a:schemeClr val="accent6">
                    <a:lumMod val="75000"/>
                  </a:schemeClr>
                </a:solidFill>
              </a:rPr>
              <a:t>子命令参数</a:t>
            </a:r>
            <a:r>
              <a:rPr lang="en-US" altLang="zh-CN" sz="2400" dirty="0" smtClean="0">
                <a:solidFill>
                  <a:schemeClr val="accent6">
                    <a:lumMod val="75000"/>
                  </a:schemeClr>
                </a:solidFill>
              </a:rPr>
              <a:t>&gt;]</a:t>
            </a:r>
          </a:p>
          <a:p>
            <a:pPr lvl="1"/>
            <a:r>
              <a:rPr lang="zh-CN" altLang="en-US" sz="2400" dirty="0" smtClean="0">
                <a:solidFill>
                  <a:schemeClr val="accent6">
                    <a:lumMod val="75000"/>
                  </a:schemeClr>
                </a:solidFill>
              </a:rPr>
              <a:t>子命令</a:t>
            </a:r>
            <a:endParaRPr lang="en-US" altLang="zh-CN" sz="2400" dirty="0" smtClean="0">
              <a:solidFill>
                <a:schemeClr val="accent6">
                  <a:lumMod val="75000"/>
                </a:schemeClr>
              </a:solidFill>
            </a:endParaRPr>
          </a:p>
          <a:p>
            <a:pPr lvl="2"/>
            <a:r>
              <a:rPr lang="zh-CN" altLang="en-US" sz="2000" dirty="0" smtClean="0">
                <a:solidFill>
                  <a:schemeClr val="accent6">
                    <a:lumMod val="75000"/>
                  </a:schemeClr>
                </a:solidFill>
              </a:rPr>
              <a:t>打印帮助信息：</a:t>
            </a:r>
            <a:r>
              <a:rPr lang="en-US" altLang="zh-CN" sz="2000" dirty="0" smtClean="0">
                <a:solidFill>
                  <a:schemeClr val="accent6">
                    <a:lumMod val="75000"/>
                  </a:schemeClr>
                </a:solidFill>
              </a:rPr>
              <a:t>help [COMMAND] </a:t>
            </a:r>
          </a:p>
          <a:p>
            <a:pPr lvl="2"/>
            <a:r>
              <a:rPr lang="zh-CN" altLang="en-US" sz="2000" dirty="0" smtClean="0">
                <a:solidFill>
                  <a:schemeClr val="accent6">
                    <a:lumMod val="75000"/>
                  </a:schemeClr>
                </a:solidFill>
              </a:rPr>
              <a:t>显示分区表： </a:t>
            </a:r>
            <a:r>
              <a:rPr lang="en-US" altLang="zh-CN" sz="2000" dirty="0" smtClean="0">
                <a:solidFill>
                  <a:schemeClr val="accent6">
                    <a:lumMod val="75000"/>
                  </a:schemeClr>
                </a:solidFill>
              </a:rPr>
              <a:t>print [</a:t>
            </a:r>
            <a:r>
              <a:rPr lang="en-US" altLang="zh-CN" sz="2000" dirty="0" err="1" smtClean="0">
                <a:solidFill>
                  <a:schemeClr val="accent6">
                    <a:lumMod val="75000"/>
                  </a:schemeClr>
                </a:solidFill>
              </a:rPr>
              <a:t>free|NUMBER|all</a:t>
            </a:r>
            <a:r>
              <a:rPr lang="en-US" altLang="zh-CN" sz="2000" dirty="0" smtClean="0">
                <a:solidFill>
                  <a:schemeClr val="accent6">
                    <a:lumMod val="75000"/>
                  </a:schemeClr>
                </a:solidFill>
              </a:rPr>
              <a:t>]</a:t>
            </a:r>
          </a:p>
          <a:p>
            <a:pPr lvl="2"/>
            <a:r>
              <a:rPr lang="zh-CN" altLang="en-US" sz="2000" dirty="0" smtClean="0">
                <a:solidFill>
                  <a:schemeClr val="accent6">
                    <a:lumMod val="75000"/>
                  </a:schemeClr>
                </a:solidFill>
              </a:rPr>
              <a:t>创建新分区：</a:t>
            </a:r>
            <a:r>
              <a:rPr lang="en-US" altLang="zh-CN" sz="2000" dirty="0" err="1" smtClean="0">
                <a:solidFill>
                  <a:schemeClr val="accent6">
                    <a:lumMod val="75000"/>
                  </a:schemeClr>
                </a:solidFill>
              </a:rPr>
              <a:t>mkpart</a:t>
            </a:r>
            <a:r>
              <a:rPr lang="en-US" altLang="zh-CN" sz="2000" dirty="0" smtClean="0">
                <a:solidFill>
                  <a:schemeClr val="accent6">
                    <a:lumMod val="75000"/>
                  </a:schemeClr>
                </a:solidFill>
              </a:rPr>
              <a:t> PART-TYPE [FS-TYPE] START END </a:t>
            </a:r>
          </a:p>
          <a:p>
            <a:pPr lvl="2"/>
            <a:r>
              <a:rPr lang="zh-CN" altLang="en-US" sz="2000" dirty="0" smtClean="0">
                <a:solidFill>
                  <a:schemeClr val="accent6">
                    <a:lumMod val="75000"/>
                  </a:schemeClr>
                </a:solidFill>
              </a:rPr>
              <a:t>删除指定分区：</a:t>
            </a:r>
            <a:r>
              <a:rPr lang="en-US" altLang="zh-CN" sz="2000" dirty="0" err="1" smtClean="0">
                <a:solidFill>
                  <a:schemeClr val="accent6">
                    <a:lumMod val="75000"/>
                  </a:schemeClr>
                </a:solidFill>
              </a:rPr>
              <a:t>rm</a:t>
            </a:r>
            <a:r>
              <a:rPr lang="en-US" altLang="zh-CN" sz="2000" dirty="0" smtClean="0">
                <a:solidFill>
                  <a:schemeClr val="accent6">
                    <a:lumMod val="75000"/>
                  </a:schemeClr>
                </a:solidFill>
              </a:rPr>
              <a:t> NUMBER</a:t>
            </a:r>
          </a:p>
          <a:p>
            <a:pPr lvl="2"/>
            <a:r>
              <a:rPr lang="zh-CN" altLang="en-US" sz="2000" dirty="0" smtClean="0">
                <a:solidFill>
                  <a:schemeClr val="accent6">
                    <a:lumMod val="75000"/>
                  </a:schemeClr>
                </a:solidFill>
              </a:rPr>
              <a:t>设置分区标记：</a:t>
            </a:r>
            <a:r>
              <a:rPr lang="en-US" altLang="zh-CN" sz="2000" dirty="0" smtClean="0">
                <a:solidFill>
                  <a:schemeClr val="accent6">
                    <a:lumMod val="75000"/>
                  </a:schemeClr>
                </a:solidFill>
              </a:rPr>
              <a:t>set NUMBER FLAG STATE </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磁盘分区工具</a:t>
            </a:r>
            <a:r>
              <a:rPr lang="en-US" altLang="zh-CN" dirty="0" smtClean="0"/>
              <a:t>——parted</a:t>
            </a:r>
            <a:endParaRPr lang="zh-CN"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标题 5"/>
          <p:cNvSpPr>
            <a:spLocks noGrp="1"/>
          </p:cNvSpPr>
          <p:nvPr>
            <p:ph type="subTitle" idx="13"/>
          </p:nvPr>
        </p:nvSpPr>
        <p:spPr/>
        <p:txBody>
          <a:bodyPr>
            <a:normAutofit fontScale="92500" lnSpcReduction="20000"/>
          </a:bodyPr>
          <a:lstStyle/>
          <a:p>
            <a:r>
              <a:rPr lang="en-US" altLang="zh-CN" dirty="0" smtClean="0"/>
              <a:t>1</a:t>
            </a:r>
            <a:endParaRPr lang="zh-CN" altLang="en-US" dirty="0"/>
          </a:p>
        </p:txBody>
      </p:sp>
      <p:sp>
        <p:nvSpPr>
          <p:cNvPr id="5" name="标题 4"/>
          <p:cNvSpPr>
            <a:spLocks noGrp="1"/>
          </p:cNvSpPr>
          <p:nvPr>
            <p:ph type="title"/>
          </p:nvPr>
        </p:nvSpPr>
        <p:spPr/>
        <p:txBody>
          <a:bodyPr>
            <a:noAutofit/>
          </a:bodyPr>
          <a:lstStyle/>
          <a:p>
            <a:r>
              <a:rPr lang="zh-CN" altLang="en-US" sz="4000" dirty="0" smtClean="0">
                <a:latin typeface="黑体" panose="02010609060101010101" pitchFamily="49" charset="-122"/>
                <a:ea typeface="黑体" panose="02010609060101010101" pitchFamily="49" charset="-122"/>
              </a:rPr>
              <a:t>本章内容要点</a:t>
            </a:r>
            <a:endParaRPr lang="zh-CN" altLang="en-US" sz="4000" dirty="0">
              <a:latin typeface="黑体" panose="02010609060101010101" pitchFamily="49" charset="-122"/>
              <a:ea typeface="黑体" panose="02010609060101010101" pitchFamily="49" charset="-122"/>
            </a:endParaRPr>
          </a:p>
        </p:txBody>
      </p:sp>
      <p:sp>
        <p:nvSpPr>
          <p:cNvPr id="16" name="Rectangle 3"/>
          <p:cNvSpPr txBox="1">
            <a:spLocks noChangeArrowheads="1"/>
          </p:cNvSpPr>
          <p:nvPr/>
        </p:nvSpPr>
        <p:spPr>
          <a:xfrm>
            <a:off x="532506" y="1417637"/>
            <a:ext cx="7999934" cy="512127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Broadway" panose="04040905080B02020502" pitchFamily="82"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spcBef>
                <a:spcPts val="0"/>
              </a:spcBef>
              <a:buFont typeface="Wingdings" panose="05000000000000000000" pitchFamily="2" charset="2"/>
              <a:buChar char="Ø"/>
            </a:pPr>
            <a:r>
              <a:rPr lang="zh-CN" altLang="en-US" sz="3200" dirty="0" smtClean="0">
                <a:solidFill>
                  <a:schemeClr val="tx1"/>
                </a:solidFill>
              </a:rPr>
              <a:t>存储管理与磁盘分区</a:t>
            </a:r>
            <a:endParaRPr lang="en-US" altLang="zh-CN" sz="3200" dirty="0" smtClean="0">
              <a:solidFill>
                <a:schemeClr val="tx1"/>
              </a:solidFill>
            </a:endParaRPr>
          </a:p>
          <a:p>
            <a:pPr lvl="1" algn="l">
              <a:spcBef>
                <a:spcPts val="0"/>
              </a:spcBef>
            </a:pPr>
            <a:r>
              <a:rPr lang="zh-CN" altLang="en-US" dirty="0" smtClean="0">
                <a:solidFill>
                  <a:schemeClr val="tx1"/>
                </a:solidFill>
              </a:rPr>
              <a:t>存储管理工具，</a:t>
            </a:r>
            <a:r>
              <a:rPr lang="en-US" altLang="zh-CN" dirty="0" smtClean="0">
                <a:solidFill>
                  <a:schemeClr val="tx1"/>
                </a:solidFill>
              </a:rPr>
              <a:t>Linux</a:t>
            </a:r>
            <a:r>
              <a:rPr lang="zh-CN" altLang="en-US" dirty="0" smtClean="0">
                <a:solidFill>
                  <a:schemeClr val="tx1"/>
                </a:solidFill>
              </a:rPr>
              <a:t>文件系统，硬盘的分类，硬盘的接口，硬盘分区</a:t>
            </a:r>
            <a:endParaRPr lang="en-US" altLang="zh-CN" dirty="0" smtClean="0">
              <a:solidFill>
                <a:schemeClr val="tx1"/>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zh-CN" altLang="en-US" sz="3200" dirty="0" smtClean="0">
                <a:solidFill>
                  <a:schemeClr val="tx1"/>
                </a:solidFill>
              </a:rPr>
              <a:t>逻辑卷管理</a:t>
            </a:r>
            <a:endParaRPr lang="en-US" altLang="zh-CN" sz="3200" dirty="0" smtClean="0">
              <a:solidFill>
                <a:schemeClr val="tx1"/>
              </a:solidFill>
            </a:endParaRPr>
          </a:p>
          <a:p>
            <a:pPr lvl="1" algn="l">
              <a:spcBef>
                <a:spcPts val="0"/>
              </a:spcBef>
            </a:pPr>
            <a:r>
              <a:rPr lang="zh-CN" altLang="en-US" dirty="0" smtClean="0">
                <a:solidFill>
                  <a:prstClr val="black"/>
                </a:solidFill>
              </a:rPr>
              <a:t>什么是</a:t>
            </a:r>
            <a:r>
              <a:rPr lang="en-US" altLang="zh-CN" dirty="0" err="1" smtClean="0">
                <a:solidFill>
                  <a:prstClr val="black"/>
                </a:solidFill>
              </a:rPr>
              <a:t>LVM</a:t>
            </a:r>
            <a:r>
              <a:rPr lang="zh-CN" altLang="en-US" dirty="0" smtClean="0">
                <a:solidFill>
                  <a:prstClr val="black"/>
                </a:solidFill>
              </a:rPr>
              <a:t>，</a:t>
            </a:r>
            <a:r>
              <a:rPr lang="en-US" altLang="zh-CN" dirty="0" err="1" smtClean="0">
                <a:solidFill>
                  <a:prstClr val="black"/>
                </a:solidFill>
              </a:rPr>
              <a:t>LVM</a:t>
            </a:r>
            <a:r>
              <a:rPr lang="zh-CN" altLang="en-US" dirty="0" smtClean="0">
                <a:solidFill>
                  <a:prstClr val="black"/>
                </a:solidFill>
              </a:rPr>
              <a:t>基本概念，</a:t>
            </a:r>
            <a:r>
              <a:rPr lang="en-US" altLang="zh-CN" dirty="0" err="1" smtClean="0">
                <a:solidFill>
                  <a:prstClr val="black"/>
                </a:solidFill>
              </a:rPr>
              <a:t>LVM</a:t>
            </a:r>
            <a:r>
              <a:rPr lang="zh-CN" altLang="en-US" dirty="0" smtClean="0">
                <a:solidFill>
                  <a:prstClr val="black"/>
                </a:solidFill>
              </a:rPr>
              <a:t>与文件系统之间的关系，如何管理</a:t>
            </a:r>
            <a:r>
              <a:rPr lang="en-US" altLang="zh-CN" dirty="0" err="1" smtClean="0">
                <a:solidFill>
                  <a:prstClr val="black"/>
                </a:solidFill>
              </a:rPr>
              <a:t>LVM</a:t>
            </a:r>
            <a:endParaRPr lang="en-US" altLang="zh-CN" dirty="0" smtClean="0">
              <a:solidFill>
                <a:prstClr val="black"/>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zh-CN" altLang="en-US" sz="3200" dirty="0">
                <a:solidFill>
                  <a:schemeClr val="tx1"/>
                </a:solidFill>
              </a:rPr>
              <a:t>文件</a:t>
            </a:r>
            <a:r>
              <a:rPr lang="zh-CN" altLang="en-US" sz="3200" dirty="0" smtClean="0">
                <a:solidFill>
                  <a:schemeClr val="tx1"/>
                </a:solidFill>
              </a:rPr>
              <a:t>管理</a:t>
            </a:r>
            <a:endParaRPr lang="en-US" altLang="zh-CN" sz="3200" dirty="0" smtClean="0">
              <a:solidFill>
                <a:schemeClr val="tx1"/>
              </a:solidFill>
            </a:endParaRPr>
          </a:p>
          <a:p>
            <a:pPr lvl="1" algn="l">
              <a:spcBef>
                <a:spcPts val="0"/>
              </a:spcBef>
            </a:pPr>
            <a:r>
              <a:rPr lang="zh-CN" altLang="en-US" dirty="0" smtClean="0">
                <a:solidFill>
                  <a:prstClr val="black"/>
                </a:solidFill>
              </a:rPr>
              <a:t>创建文件系统，挂装文件系统，自动挂装文件系统，磁盘限额及其配置方法</a:t>
            </a:r>
            <a:endParaRPr lang="en-US" altLang="zh-CN" dirty="0">
              <a:solidFill>
                <a:prstClr val="black"/>
              </a:solidFill>
            </a:endParaRPr>
          </a:p>
        </p:txBody>
      </p:sp>
      <p:sp>
        <p:nvSpPr>
          <p:cNvPr id="2" name="圆角矩形 1"/>
          <p:cNvSpPr/>
          <p:nvPr/>
        </p:nvSpPr>
        <p:spPr>
          <a:xfrm>
            <a:off x="532506" y="3068960"/>
            <a:ext cx="7999934" cy="1723331"/>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056385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LVM</a:t>
            </a:r>
            <a:r>
              <a:rPr lang="zh-CN" altLang="en-US" dirty="0" smtClean="0"/>
              <a:t>的相关概念</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12</a:t>
            </a:fld>
            <a:endParaRPr lang="en-US" altLang="zh-CN"/>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LVM </a:t>
            </a:r>
            <a:r>
              <a:rPr lang="zh-CN" altLang="en-US" dirty="0" smtClean="0"/>
              <a:t>是逻辑盘卷管理（</a:t>
            </a:r>
            <a:r>
              <a:rPr lang="en-US" altLang="zh-CN" dirty="0" smtClean="0"/>
              <a:t>Logical Volume Manager</a:t>
            </a:r>
            <a:r>
              <a:rPr lang="zh-CN" altLang="en-US" dirty="0" smtClean="0"/>
              <a:t>）的简称，它是 </a:t>
            </a:r>
            <a:r>
              <a:rPr lang="en-US" altLang="zh-CN" dirty="0" smtClean="0"/>
              <a:t>Linux </a:t>
            </a:r>
            <a:r>
              <a:rPr lang="zh-CN" altLang="en-US" dirty="0" smtClean="0"/>
              <a:t>环境下对卷进行方便操作的抽象层。</a:t>
            </a:r>
            <a:endParaRPr lang="en-US" altLang="zh-CN" dirty="0" smtClean="0"/>
          </a:p>
          <a:p>
            <a:r>
              <a:rPr lang="en-US" altLang="zh-CN" dirty="0" smtClean="0"/>
              <a:t>LVM </a:t>
            </a:r>
            <a:r>
              <a:rPr lang="zh-CN" altLang="en-US" dirty="0" smtClean="0"/>
              <a:t>是建立在硬盘和分区之上的一个逻辑层，来为文件系统屏蔽下层磁盘分区布局，从而提高磁盘分区管理的灵活性。</a:t>
            </a:r>
          </a:p>
          <a:p>
            <a:r>
              <a:rPr lang="en-US" altLang="zh-CN" dirty="0" smtClean="0"/>
              <a:t>LVM</a:t>
            </a:r>
            <a:r>
              <a:rPr lang="zh-CN" altLang="en-US" dirty="0" smtClean="0"/>
              <a:t>允许在多个物理设备间重新组织文件系统，包括重新设定文件系统的大小。</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什么是逻辑卷管理器</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90000"/>
              </a:lnSpc>
            </a:pPr>
            <a:r>
              <a:rPr lang="zh-CN" altLang="en-US" sz="3200" dirty="0" smtClean="0"/>
              <a:t>通过 </a:t>
            </a:r>
            <a:r>
              <a:rPr lang="en-US" altLang="zh-CN" sz="3200" dirty="0" smtClean="0"/>
              <a:t>LVM </a:t>
            </a:r>
            <a:r>
              <a:rPr lang="zh-CN" altLang="en-US" sz="3200" dirty="0" smtClean="0"/>
              <a:t>可以轻松管理磁盘分区，如：将若干个磁盘分区连接为一个整块的卷组（</a:t>
            </a:r>
            <a:r>
              <a:rPr lang="en-US" altLang="zh-CN" sz="3200" dirty="0" smtClean="0"/>
              <a:t>volume group</a:t>
            </a:r>
            <a:r>
              <a:rPr lang="zh-CN" altLang="en-US" sz="3200" dirty="0" smtClean="0"/>
              <a:t>），形成一个存储池。</a:t>
            </a:r>
          </a:p>
          <a:p>
            <a:pPr>
              <a:lnSpc>
                <a:spcPct val="90000"/>
              </a:lnSpc>
            </a:pPr>
            <a:r>
              <a:rPr lang="zh-CN" altLang="en-US" sz="3200" dirty="0" smtClean="0"/>
              <a:t>可以在卷组中随意创建逻辑卷（</a:t>
            </a:r>
            <a:r>
              <a:rPr lang="en-US" altLang="zh-CN" sz="3200" dirty="0" smtClean="0"/>
              <a:t>logical volumes</a:t>
            </a:r>
            <a:r>
              <a:rPr lang="zh-CN" altLang="en-US" sz="3200" dirty="0" smtClean="0"/>
              <a:t>），并进一步在逻辑卷上创建文件系统。</a:t>
            </a:r>
          </a:p>
          <a:p>
            <a:pPr>
              <a:lnSpc>
                <a:spcPct val="90000"/>
              </a:lnSpc>
            </a:pPr>
            <a:r>
              <a:rPr lang="zh-CN" altLang="en-US" sz="3200" dirty="0" smtClean="0"/>
              <a:t>通过 </a:t>
            </a:r>
            <a:r>
              <a:rPr lang="en-US" altLang="zh-CN" sz="3200" dirty="0" smtClean="0"/>
              <a:t>LVM </a:t>
            </a:r>
            <a:r>
              <a:rPr lang="zh-CN" altLang="en-US" sz="3200" dirty="0" smtClean="0"/>
              <a:t>可以方便的调整存储卷组的大小，并且可以对磁盘存储按照组的方式进行命名、管理和分配。</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使用</a:t>
            </a:r>
            <a:r>
              <a:rPr lang="en-US" altLang="zh-CN" dirty="0" smtClean="0"/>
              <a:t>LVM</a:t>
            </a:r>
            <a:endParaRPr lang="zh-CN"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内容占位符 2"/>
          <p:cNvSpPr>
            <a:spLocks noGrp="1"/>
          </p:cNvSpPr>
          <p:nvPr>
            <p:ph idx="1"/>
          </p:nvPr>
        </p:nvSpPr>
        <p:spPr>
          <a:xfrm>
            <a:off x="914400" y="1696392"/>
            <a:ext cx="8229600" cy="4530725"/>
          </a:xfrm>
        </p:spPr>
        <p:txBody>
          <a:bodyPr/>
          <a:lstStyle/>
          <a:p>
            <a:pPr marL="0" indent="0">
              <a:buFont typeface="Arial" pitchFamily="34" charset="0"/>
              <a:buNone/>
            </a:pPr>
            <a:r>
              <a:rPr lang="en-US" altLang="zh-CN" dirty="0" smtClean="0">
                <a:latin typeface="Calibri" pitchFamily="34" charset="0"/>
                <a:ea typeface="宋体" pitchFamily="2" charset="-122"/>
              </a:rPr>
              <a:t>                                                                                                                                                                        </a:t>
            </a:r>
            <a:r>
              <a:rPr lang="zh-CN" altLang="en-US" sz="1800" dirty="0" smtClean="0">
                <a:latin typeface="Calibri" pitchFamily="34" charset="0"/>
                <a:ea typeface="宋体" pitchFamily="2" charset="-122"/>
              </a:rPr>
              <a:t>物理分区阶段</a:t>
            </a:r>
            <a:endParaRPr lang="en-US" altLang="zh-CN" sz="1800" dirty="0" smtClean="0">
              <a:latin typeface="Calibri" pitchFamily="34" charset="0"/>
              <a:ea typeface="宋体" pitchFamily="2" charset="-122"/>
            </a:endParaRPr>
          </a:p>
          <a:p>
            <a:pPr marL="0" indent="0">
              <a:buFont typeface="Arial" pitchFamily="34" charset="0"/>
              <a:buNone/>
            </a:pPr>
            <a:endParaRPr lang="en-US" altLang="zh-CN" sz="1800" dirty="0" smtClean="0">
              <a:latin typeface="Calibri" pitchFamily="34" charset="0"/>
              <a:ea typeface="宋体" pitchFamily="2" charset="-122"/>
            </a:endParaRPr>
          </a:p>
          <a:p>
            <a:pPr marL="0" indent="0">
              <a:buFont typeface="Arial" pitchFamily="34" charset="0"/>
              <a:buNone/>
            </a:pPr>
            <a:endParaRPr lang="en-US" altLang="zh-CN" sz="1800" dirty="0" smtClean="0">
              <a:latin typeface="Calibri" pitchFamily="34" charset="0"/>
              <a:ea typeface="宋体" pitchFamily="2" charset="-122"/>
            </a:endParaRPr>
          </a:p>
          <a:p>
            <a:pPr marL="0" indent="0">
              <a:buFont typeface="Arial" pitchFamily="34" charset="0"/>
              <a:buNone/>
            </a:pPr>
            <a:r>
              <a:rPr lang="en-US" altLang="zh-CN" sz="1800" dirty="0" smtClean="0">
                <a:latin typeface="Calibri" pitchFamily="34" charset="0"/>
                <a:ea typeface="宋体" pitchFamily="2" charset="-122"/>
              </a:rPr>
              <a:t>                                                                                                             PV</a:t>
            </a:r>
            <a:r>
              <a:rPr lang="zh-CN" altLang="en-US" sz="1800" dirty="0" smtClean="0">
                <a:latin typeface="Calibri" pitchFamily="34" charset="0"/>
                <a:ea typeface="宋体" pitchFamily="2" charset="-122"/>
              </a:rPr>
              <a:t>阶段</a:t>
            </a:r>
            <a:r>
              <a:rPr lang="en-US" altLang="zh-CN" sz="1800" dirty="0" smtClean="0">
                <a:latin typeface="Calibri" pitchFamily="34" charset="0"/>
                <a:ea typeface="宋体" pitchFamily="2" charset="-122"/>
              </a:rPr>
              <a:t>(</a:t>
            </a:r>
            <a:r>
              <a:rPr lang="en-US" altLang="zh-CN" sz="1800" dirty="0" err="1" smtClean="0">
                <a:latin typeface="Calibri" pitchFamily="34" charset="0"/>
                <a:ea typeface="宋体" pitchFamily="2" charset="-122"/>
              </a:rPr>
              <a:t>pvcreate</a:t>
            </a:r>
            <a:r>
              <a:rPr lang="en-US" altLang="zh-CN" sz="1800" dirty="0" smtClean="0">
                <a:latin typeface="Calibri" pitchFamily="34" charset="0"/>
                <a:ea typeface="宋体" pitchFamily="2" charset="-122"/>
              </a:rPr>
              <a:t>)</a:t>
            </a:r>
          </a:p>
          <a:p>
            <a:pPr marL="0" indent="0">
              <a:buFont typeface="Arial" pitchFamily="34" charset="0"/>
              <a:buNone/>
            </a:pPr>
            <a:endParaRPr lang="en-US" altLang="zh-CN" sz="1800" dirty="0" smtClean="0">
              <a:latin typeface="Calibri" pitchFamily="34" charset="0"/>
              <a:ea typeface="宋体" pitchFamily="2" charset="-122"/>
            </a:endParaRPr>
          </a:p>
          <a:p>
            <a:pPr marL="0" indent="0">
              <a:buFont typeface="Arial" pitchFamily="34" charset="0"/>
              <a:buNone/>
            </a:pPr>
            <a:endParaRPr lang="en-US" altLang="zh-CN" sz="1800" dirty="0" smtClean="0">
              <a:latin typeface="Calibri" pitchFamily="34" charset="0"/>
              <a:ea typeface="宋体" pitchFamily="2" charset="-122"/>
            </a:endParaRPr>
          </a:p>
          <a:p>
            <a:pPr marL="0" indent="0">
              <a:buFont typeface="Arial" pitchFamily="34" charset="0"/>
              <a:buNone/>
            </a:pPr>
            <a:r>
              <a:rPr lang="en-US" altLang="zh-CN" sz="1800" dirty="0" smtClean="0">
                <a:latin typeface="Calibri" pitchFamily="34" charset="0"/>
                <a:ea typeface="宋体" pitchFamily="2" charset="-122"/>
              </a:rPr>
              <a:t>                                                                                                             VG</a:t>
            </a:r>
            <a:r>
              <a:rPr lang="zh-CN" altLang="en-US" sz="1800" dirty="0" smtClean="0">
                <a:latin typeface="Calibri" pitchFamily="34" charset="0"/>
                <a:ea typeface="宋体" pitchFamily="2" charset="-122"/>
              </a:rPr>
              <a:t>阶段</a:t>
            </a:r>
            <a:r>
              <a:rPr lang="en-US" altLang="zh-CN" sz="1800" dirty="0" smtClean="0">
                <a:latin typeface="Calibri" pitchFamily="34" charset="0"/>
                <a:ea typeface="宋体" pitchFamily="2" charset="-122"/>
              </a:rPr>
              <a:t>(</a:t>
            </a:r>
            <a:r>
              <a:rPr lang="en-US" altLang="zh-CN" sz="1800" dirty="0" err="1" smtClean="0">
                <a:latin typeface="Calibri" pitchFamily="34" charset="0"/>
                <a:ea typeface="宋体" pitchFamily="2" charset="-122"/>
              </a:rPr>
              <a:t>vgcreate</a:t>
            </a:r>
            <a:r>
              <a:rPr lang="en-US" altLang="zh-CN" sz="1800" dirty="0" smtClean="0">
                <a:latin typeface="Calibri" pitchFamily="34" charset="0"/>
                <a:ea typeface="宋体" pitchFamily="2" charset="-122"/>
              </a:rPr>
              <a:t>)</a:t>
            </a:r>
          </a:p>
          <a:p>
            <a:pPr marL="0" indent="0">
              <a:buFont typeface="Arial" pitchFamily="34" charset="0"/>
              <a:buNone/>
            </a:pPr>
            <a:endParaRPr lang="en-US" altLang="zh-CN" sz="1800" dirty="0" smtClean="0">
              <a:latin typeface="Calibri" pitchFamily="34" charset="0"/>
              <a:ea typeface="宋体" pitchFamily="2" charset="-122"/>
            </a:endParaRPr>
          </a:p>
          <a:p>
            <a:pPr marL="0" indent="0">
              <a:buFont typeface="Arial" pitchFamily="34" charset="0"/>
              <a:buNone/>
            </a:pPr>
            <a:r>
              <a:rPr lang="en-US" altLang="zh-CN" sz="1800" dirty="0" smtClean="0">
                <a:latin typeface="Calibri" pitchFamily="34" charset="0"/>
                <a:ea typeface="宋体" pitchFamily="2" charset="-122"/>
              </a:rPr>
              <a:t>                                                                                                             LV</a:t>
            </a:r>
            <a:r>
              <a:rPr lang="zh-CN" altLang="en-US" sz="1800" dirty="0" smtClean="0">
                <a:latin typeface="Calibri" pitchFamily="34" charset="0"/>
                <a:ea typeface="宋体" pitchFamily="2" charset="-122"/>
              </a:rPr>
              <a:t>阶段</a:t>
            </a:r>
            <a:r>
              <a:rPr lang="en-US" altLang="zh-CN" sz="1800" dirty="0" smtClean="0">
                <a:latin typeface="Calibri" pitchFamily="34" charset="0"/>
                <a:ea typeface="宋体" pitchFamily="2" charset="-122"/>
              </a:rPr>
              <a:t>(</a:t>
            </a:r>
            <a:r>
              <a:rPr lang="en-US" altLang="zh-CN" sz="1800" dirty="0" err="1" smtClean="0">
                <a:latin typeface="Calibri" pitchFamily="34" charset="0"/>
                <a:ea typeface="宋体" pitchFamily="2" charset="-122"/>
              </a:rPr>
              <a:t>lvcreate</a:t>
            </a:r>
            <a:r>
              <a:rPr lang="en-US" altLang="zh-CN" sz="1800" dirty="0" smtClean="0">
                <a:latin typeface="Calibri" pitchFamily="34" charset="0"/>
                <a:ea typeface="宋体" pitchFamily="2" charset="-122"/>
              </a:rPr>
              <a:t>)</a:t>
            </a:r>
            <a:endParaRPr lang="zh-CN" altLang="en-US" sz="1800" dirty="0" smtClean="0">
              <a:latin typeface="Calibri" pitchFamily="34" charset="0"/>
              <a:ea typeface="宋体" pitchFamily="2" charset="-122"/>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15</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latin typeface="Calibri" pitchFamily="34" charset="0"/>
                <a:ea typeface="宋体" pitchFamily="2" charset="-122"/>
              </a:rPr>
              <a:t>LVM </a:t>
            </a:r>
            <a:r>
              <a:rPr lang="zh-CN" altLang="en-US" dirty="0" smtClean="0">
                <a:latin typeface="Calibri" pitchFamily="34" charset="0"/>
                <a:ea typeface="宋体" pitchFamily="2" charset="-122"/>
              </a:rPr>
              <a:t>结构图</a:t>
            </a:r>
            <a:endParaRPr lang="zh-CN" altLang="en-US" dirty="0"/>
          </a:p>
        </p:txBody>
      </p:sp>
      <p:sp>
        <p:nvSpPr>
          <p:cNvPr id="8" name="矩形 7"/>
          <p:cNvSpPr/>
          <p:nvPr/>
        </p:nvSpPr>
        <p:spPr>
          <a:xfrm>
            <a:off x="1043608" y="1442393"/>
            <a:ext cx="1295400" cy="57626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zh-CN" dirty="0">
                <a:solidFill>
                  <a:srgbClr val="C00000"/>
                </a:solidFill>
              </a:rPr>
              <a:t>/</a:t>
            </a:r>
            <a:r>
              <a:rPr lang="en-US" altLang="zh-CN" dirty="0" err="1">
                <a:solidFill>
                  <a:srgbClr val="C00000"/>
                </a:solidFill>
              </a:rPr>
              <a:t>dev</a:t>
            </a:r>
            <a:r>
              <a:rPr lang="en-US" altLang="zh-CN" dirty="0">
                <a:solidFill>
                  <a:srgbClr val="C00000"/>
                </a:solidFill>
              </a:rPr>
              <a:t>/sda5</a:t>
            </a:r>
            <a:endParaRPr lang="zh-CN" altLang="en-US" dirty="0">
              <a:solidFill>
                <a:srgbClr val="C00000"/>
              </a:solidFill>
            </a:endParaRPr>
          </a:p>
        </p:txBody>
      </p:sp>
      <p:sp>
        <p:nvSpPr>
          <p:cNvPr id="9" name="矩形 8"/>
          <p:cNvSpPr/>
          <p:nvPr/>
        </p:nvSpPr>
        <p:spPr>
          <a:xfrm>
            <a:off x="2951783" y="1442393"/>
            <a:ext cx="1366837" cy="57626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zh-CN" dirty="0">
                <a:solidFill>
                  <a:srgbClr val="C00000"/>
                </a:solidFill>
              </a:rPr>
              <a:t>/</a:t>
            </a:r>
            <a:r>
              <a:rPr lang="en-US" altLang="zh-CN" dirty="0" err="1">
                <a:solidFill>
                  <a:srgbClr val="C00000"/>
                </a:solidFill>
              </a:rPr>
              <a:t>dev</a:t>
            </a:r>
            <a:r>
              <a:rPr lang="en-US" altLang="zh-CN" dirty="0">
                <a:solidFill>
                  <a:srgbClr val="C00000"/>
                </a:solidFill>
              </a:rPr>
              <a:t>/sda6</a:t>
            </a:r>
            <a:endParaRPr lang="zh-CN" altLang="en-US" dirty="0">
              <a:solidFill>
                <a:srgbClr val="C00000"/>
              </a:solidFill>
            </a:endParaRPr>
          </a:p>
        </p:txBody>
      </p:sp>
      <p:sp>
        <p:nvSpPr>
          <p:cNvPr id="10" name="矩形 9"/>
          <p:cNvSpPr/>
          <p:nvPr/>
        </p:nvSpPr>
        <p:spPr>
          <a:xfrm>
            <a:off x="4931395" y="1442393"/>
            <a:ext cx="1368425" cy="57626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zh-CN" dirty="0">
                <a:solidFill>
                  <a:srgbClr val="C00000"/>
                </a:solidFill>
              </a:rPr>
              <a:t>/</a:t>
            </a:r>
            <a:r>
              <a:rPr lang="en-US" altLang="zh-CN" dirty="0" err="1">
                <a:solidFill>
                  <a:srgbClr val="C00000"/>
                </a:solidFill>
              </a:rPr>
              <a:t>dev</a:t>
            </a:r>
            <a:r>
              <a:rPr lang="en-US" altLang="zh-CN" dirty="0">
                <a:solidFill>
                  <a:srgbClr val="C00000"/>
                </a:solidFill>
              </a:rPr>
              <a:t>/sda7</a:t>
            </a:r>
            <a:endParaRPr lang="zh-CN" altLang="en-US" dirty="0">
              <a:solidFill>
                <a:srgbClr val="C00000"/>
              </a:solidFill>
            </a:endParaRPr>
          </a:p>
        </p:txBody>
      </p:sp>
      <p:sp>
        <p:nvSpPr>
          <p:cNvPr id="11" name="矩形 10"/>
          <p:cNvSpPr/>
          <p:nvPr/>
        </p:nvSpPr>
        <p:spPr>
          <a:xfrm>
            <a:off x="1043608" y="2664768"/>
            <a:ext cx="1295400" cy="72072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zh-CN" dirty="0">
                <a:solidFill>
                  <a:srgbClr val="C00000"/>
                </a:solidFill>
              </a:rPr>
              <a:t>PV</a:t>
            </a:r>
          </a:p>
          <a:p>
            <a:pPr algn="ctr">
              <a:defRPr/>
            </a:pPr>
            <a:r>
              <a:rPr lang="en-US" altLang="zh-CN" dirty="0">
                <a:solidFill>
                  <a:srgbClr val="C00000"/>
                </a:solidFill>
              </a:rPr>
              <a:t>/</a:t>
            </a:r>
            <a:r>
              <a:rPr lang="en-US" altLang="zh-CN" dirty="0" err="1">
                <a:solidFill>
                  <a:srgbClr val="C00000"/>
                </a:solidFill>
              </a:rPr>
              <a:t>dev</a:t>
            </a:r>
            <a:r>
              <a:rPr lang="en-US" altLang="zh-CN" dirty="0">
                <a:solidFill>
                  <a:srgbClr val="C00000"/>
                </a:solidFill>
              </a:rPr>
              <a:t>/sda5</a:t>
            </a:r>
            <a:endParaRPr lang="zh-CN" altLang="en-US" dirty="0">
              <a:solidFill>
                <a:srgbClr val="C00000"/>
              </a:solidFill>
            </a:endParaRPr>
          </a:p>
        </p:txBody>
      </p:sp>
      <p:sp>
        <p:nvSpPr>
          <p:cNvPr id="12" name="矩形 11"/>
          <p:cNvSpPr/>
          <p:nvPr/>
        </p:nvSpPr>
        <p:spPr>
          <a:xfrm>
            <a:off x="2951783" y="2664768"/>
            <a:ext cx="1366837" cy="72072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zh-CN" dirty="0">
                <a:solidFill>
                  <a:srgbClr val="C00000"/>
                </a:solidFill>
              </a:rPr>
              <a:t>PV</a:t>
            </a:r>
          </a:p>
          <a:p>
            <a:pPr algn="ctr">
              <a:defRPr/>
            </a:pPr>
            <a:r>
              <a:rPr lang="en-US" altLang="zh-CN" dirty="0">
                <a:solidFill>
                  <a:srgbClr val="C00000"/>
                </a:solidFill>
              </a:rPr>
              <a:t>/</a:t>
            </a:r>
            <a:r>
              <a:rPr lang="en-US" altLang="zh-CN" dirty="0" err="1">
                <a:solidFill>
                  <a:srgbClr val="C00000"/>
                </a:solidFill>
              </a:rPr>
              <a:t>dev</a:t>
            </a:r>
            <a:r>
              <a:rPr lang="en-US" altLang="zh-CN" dirty="0">
                <a:solidFill>
                  <a:srgbClr val="C00000"/>
                </a:solidFill>
              </a:rPr>
              <a:t>/sda6</a:t>
            </a:r>
            <a:endParaRPr lang="zh-CN" altLang="en-US" dirty="0">
              <a:solidFill>
                <a:srgbClr val="C00000"/>
              </a:solidFill>
            </a:endParaRPr>
          </a:p>
        </p:txBody>
      </p:sp>
      <p:sp>
        <p:nvSpPr>
          <p:cNvPr id="13" name="矩形 12"/>
          <p:cNvSpPr/>
          <p:nvPr/>
        </p:nvSpPr>
        <p:spPr>
          <a:xfrm>
            <a:off x="4931395" y="2664768"/>
            <a:ext cx="1368425" cy="720725"/>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zh-CN" dirty="0">
                <a:solidFill>
                  <a:srgbClr val="C00000"/>
                </a:solidFill>
              </a:rPr>
              <a:t>PV</a:t>
            </a:r>
          </a:p>
          <a:p>
            <a:pPr algn="ctr">
              <a:defRPr/>
            </a:pPr>
            <a:r>
              <a:rPr lang="en-US" altLang="zh-CN" dirty="0">
                <a:solidFill>
                  <a:srgbClr val="C00000"/>
                </a:solidFill>
              </a:rPr>
              <a:t>/</a:t>
            </a:r>
            <a:r>
              <a:rPr lang="en-US" altLang="zh-CN" dirty="0" err="1">
                <a:solidFill>
                  <a:srgbClr val="C00000"/>
                </a:solidFill>
              </a:rPr>
              <a:t>dev</a:t>
            </a:r>
            <a:r>
              <a:rPr lang="en-US" altLang="zh-CN" dirty="0">
                <a:solidFill>
                  <a:srgbClr val="C00000"/>
                </a:solidFill>
              </a:rPr>
              <a:t>/sda7</a:t>
            </a:r>
            <a:endParaRPr lang="zh-CN" altLang="en-US" dirty="0">
              <a:solidFill>
                <a:srgbClr val="C00000"/>
              </a:solidFill>
            </a:endParaRPr>
          </a:p>
        </p:txBody>
      </p:sp>
      <p:cxnSp>
        <p:nvCxnSpPr>
          <p:cNvPr id="14" name="直接箭头连接符 13"/>
          <p:cNvCxnSpPr/>
          <p:nvPr/>
        </p:nvCxnSpPr>
        <p:spPr>
          <a:xfrm>
            <a:off x="1691308" y="2018655"/>
            <a:ext cx="0" cy="6461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直接箭头连接符 14"/>
          <p:cNvCxnSpPr>
            <a:stCxn id="9" idx="2"/>
          </p:cNvCxnSpPr>
          <p:nvPr/>
        </p:nvCxnSpPr>
        <p:spPr>
          <a:xfrm>
            <a:off x="3635995" y="2018655"/>
            <a:ext cx="0" cy="6461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直接箭头连接符 15"/>
          <p:cNvCxnSpPr>
            <a:stCxn id="10" idx="2"/>
          </p:cNvCxnSpPr>
          <p:nvPr/>
        </p:nvCxnSpPr>
        <p:spPr>
          <a:xfrm>
            <a:off x="5615608" y="2018655"/>
            <a:ext cx="0" cy="6461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1043608" y="3961755"/>
            <a:ext cx="5256212" cy="503238"/>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zh-CN" altLang="en-US" dirty="0">
                <a:solidFill>
                  <a:srgbClr val="C00000"/>
                </a:solidFill>
              </a:rPr>
              <a:t>成为一个</a:t>
            </a:r>
            <a:r>
              <a:rPr lang="en-US" altLang="zh-CN" dirty="0">
                <a:solidFill>
                  <a:srgbClr val="C00000"/>
                </a:solidFill>
              </a:rPr>
              <a:t>VG</a:t>
            </a:r>
            <a:r>
              <a:rPr lang="zh-CN" altLang="en-US" dirty="0">
                <a:solidFill>
                  <a:srgbClr val="C00000"/>
                </a:solidFill>
              </a:rPr>
              <a:t>大磁盘</a:t>
            </a:r>
          </a:p>
        </p:txBody>
      </p:sp>
      <p:cxnSp>
        <p:nvCxnSpPr>
          <p:cNvPr id="18" name="直接箭头连接符 17"/>
          <p:cNvCxnSpPr>
            <a:stCxn id="11" idx="2"/>
          </p:cNvCxnSpPr>
          <p:nvPr/>
        </p:nvCxnSpPr>
        <p:spPr>
          <a:xfrm>
            <a:off x="1691308" y="3385493"/>
            <a:ext cx="1584325" cy="5032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a:stCxn id="12" idx="2"/>
          </p:cNvCxnSpPr>
          <p:nvPr/>
        </p:nvCxnSpPr>
        <p:spPr>
          <a:xfrm>
            <a:off x="3635995" y="3385493"/>
            <a:ext cx="0" cy="5032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直接箭头连接符 19"/>
          <p:cNvCxnSpPr>
            <a:stCxn id="13" idx="2"/>
          </p:cNvCxnSpPr>
          <p:nvPr/>
        </p:nvCxnSpPr>
        <p:spPr>
          <a:xfrm flipH="1">
            <a:off x="4139233" y="3385493"/>
            <a:ext cx="1476375" cy="5032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矩形 20"/>
          <p:cNvSpPr/>
          <p:nvPr/>
        </p:nvSpPr>
        <p:spPr>
          <a:xfrm>
            <a:off x="1043608" y="4825355"/>
            <a:ext cx="5256212" cy="503238"/>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zh-CN" altLang="en-US" dirty="0">
                <a:solidFill>
                  <a:srgbClr val="C00000"/>
                </a:solidFill>
              </a:rPr>
              <a:t>再划分成若干个逻辑分区</a:t>
            </a:r>
          </a:p>
        </p:txBody>
      </p:sp>
      <p:cxnSp>
        <p:nvCxnSpPr>
          <p:cNvPr id="22" name="直接箭头连接符 21"/>
          <p:cNvCxnSpPr/>
          <p:nvPr/>
        </p:nvCxnSpPr>
        <p:spPr>
          <a:xfrm>
            <a:off x="3635995" y="4464993"/>
            <a:ext cx="0" cy="3603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1043608" y="5617518"/>
            <a:ext cx="5256212" cy="36036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zh-CN" altLang="en-US" dirty="0">
                <a:solidFill>
                  <a:srgbClr val="C00000"/>
                </a:solidFill>
              </a:rPr>
              <a:t>像普通分区一样格式化后，直接挂载到文件系统中</a:t>
            </a:r>
          </a:p>
        </p:txBody>
      </p:sp>
      <p:cxnSp>
        <p:nvCxnSpPr>
          <p:cNvPr id="24" name="直接箭头连接符 23"/>
          <p:cNvCxnSpPr>
            <a:stCxn id="21" idx="2"/>
          </p:cNvCxnSpPr>
          <p:nvPr/>
        </p:nvCxnSpPr>
        <p:spPr>
          <a:xfrm>
            <a:off x="3670920" y="5328593"/>
            <a:ext cx="0" cy="2889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90000"/>
              </a:lnSpc>
            </a:pPr>
            <a:r>
              <a:rPr lang="zh-CN" altLang="en-US" dirty="0" smtClean="0"/>
              <a:t>物理卷</a:t>
            </a:r>
            <a:r>
              <a:rPr lang="en-US" altLang="zh-CN" dirty="0" smtClean="0"/>
              <a:t>(physical volume, PV)</a:t>
            </a:r>
            <a:r>
              <a:rPr lang="zh-CN" altLang="en-US" dirty="0" smtClean="0"/>
              <a:t>在 </a:t>
            </a:r>
            <a:r>
              <a:rPr lang="en-US" altLang="zh-CN" dirty="0" smtClean="0"/>
              <a:t>LVM </a:t>
            </a:r>
            <a:r>
              <a:rPr lang="zh-CN" altLang="en-US" dirty="0" smtClean="0"/>
              <a:t>系统中处于最底层</a:t>
            </a:r>
          </a:p>
          <a:p>
            <a:pPr>
              <a:lnSpc>
                <a:spcPct val="90000"/>
              </a:lnSpc>
            </a:pPr>
            <a:r>
              <a:rPr lang="zh-CN" altLang="en-US" dirty="0" smtClean="0"/>
              <a:t>物理卷可以是整个硬盘、硬盘上的分区或从逻辑上与磁盘分区具有同样功能的设备（如：</a:t>
            </a:r>
            <a:r>
              <a:rPr lang="en-US" altLang="zh-CN" dirty="0" smtClean="0"/>
              <a:t>RAID</a:t>
            </a:r>
            <a:r>
              <a:rPr lang="zh-CN" altLang="en-US" dirty="0" smtClean="0"/>
              <a:t>）</a:t>
            </a:r>
          </a:p>
          <a:p>
            <a:pPr>
              <a:lnSpc>
                <a:spcPct val="90000"/>
              </a:lnSpc>
            </a:pPr>
            <a:r>
              <a:rPr lang="zh-CN" altLang="en-US" dirty="0" smtClean="0"/>
              <a:t>物理卷是 </a:t>
            </a:r>
            <a:r>
              <a:rPr lang="en-US" altLang="zh-CN" dirty="0" smtClean="0"/>
              <a:t>LVM </a:t>
            </a:r>
            <a:r>
              <a:rPr lang="zh-CN" altLang="en-US" dirty="0" smtClean="0"/>
              <a:t>的基本存储逻辑块，但和基本的物理存储介质（如分区、磁盘等）比较，却包含有与 </a:t>
            </a:r>
            <a:r>
              <a:rPr lang="en-US" altLang="zh-CN" dirty="0" smtClean="0"/>
              <a:t>LVM </a:t>
            </a:r>
            <a:r>
              <a:rPr lang="zh-CN" altLang="en-US" dirty="0" smtClean="0"/>
              <a:t>相关的管理参数</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LVM</a:t>
            </a:r>
            <a:r>
              <a:rPr lang="zh-CN" altLang="en-US" dirty="0" smtClean="0"/>
              <a:t>术语</a:t>
            </a:r>
            <a:r>
              <a:rPr lang="en-US" altLang="zh-CN" dirty="0" smtClean="0"/>
              <a:t>——</a:t>
            </a:r>
            <a:r>
              <a:rPr lang="zh-CN" altLang="en-US" dirty="0" smtClean="0"/>
              <a:t>物理卷</a:t>
            </a: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每一个物理卷被划分为基本单元（称为 </a:t>
            </a:r>
            <a:r>
              <a:rPr lang="en-US" altLang="zh-CN" dirty="0" smtClean="0"/>
              <a:t>Physical Extent, PE</a:t>
            </a:r>
            <a:r>
              <a:rPr lang="zh-CN" altLang="en-US" dirty="0" smtClean="0"/>
              <a:t>），具有唯一编号的 </a:t>
            </a:r>
            <a:r>
              <a:rPr lang="en-US" altLang="zh-CN" dirty="0" smtClean="0"/>
              <a:t>PE </a:t>
            </a:r>
            <a:r>
              <a:rPr lang="zh-CN" altLang="en-US" dirty="0" smtClean="0"/>
              <a:t>是可以被 </a:t>
            </a:r>
            <a:r>
              <a:rPr lang="en-US" altLang="zh-CN" dirty="0" smtClean="0"/>
              <a:t>LVM </a:t>
            </a:r>
            <a:r>
              <a:rPr lang="zh-CN" altLang="en-US" dirty="0" smtClean="0"/>
              <a:t>寻址的最小存储单元</a:t>
            </a:r>
          </a:p>
          <a:p>
            <a:r>
              <a:rPr lang="en-US" altLang="zh-CN" dirty="0" smtClean="0"/>
              <a:t>PE </a:t>
            </a:r>
            <a:r>
              <a:rPr lang="zh-CN" altLang="en-US" dirty="0" smtClean="0"/>
              <a:t>的大小可根据实际情况在创建物理卷时指定，默认为 </a:t>
            </a:r>
            <a:r>
              <a:rPr lang="en-US" altLang="zh-CN" dirty="0" smtClean="0">
                <a:solidFill>
                  <a:srgbClr val="FF0000"/>
                </a:solidFill>
              </a:rPr>
              <a:t>4MB</a:t>
            </a:r>
          </a:p>
          <a:p>
            <a:r>
              <a:rPr lang="en-US" altLang="zh-CN" dirty="0" smtClean="0"/>
              <a:t>PE </a:t>
            </a:r>
            <a:r>
              <a:rPr lang="zh-CN" altLang="en-US" dirty="0" smtClean="0"/>
              <a:t>的大小一旦确定将不能改变，同一个卷组中的所有物理卷的 </a:t>
            </a:r>
            <a:r>
              <a:rPr lang="en-US" altLang="zh-CN" dirty="0" smtClean="0"/>
              <a:t>PE </a:t>
            </a:r>
            <a:r>
              <a:rPr lang="zh-CN" altLang="en-US" dirty="0" smtClean="0"/>
              <a:t>的大小需要一致</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LVM</a:t>
            </a:r>
            <a:r>
              <a:rPr lang="zh-CN" altLang="en-US" dirty="0" smtClean="0"/>
              <a:t>术语</a:t>
            </a:r>
            <a:r>
              <a:rPr lang="en-US" altLang="zh-CN" dirty="0" smtClean="0"/>
              <a:t>——</a:t>
            </a:r>
            <a:r>
              <a:rPr lang="zh-CN" altLang="en-US" dirty="0" smtClean="0"/>
              <a:t>物理区域</a:t>
            </a:r>
            <a:endParaRPr lang="zh-CN" alt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83568" y="1556792"/>
            <a:ext cx="7859216" cy="4530725"/>
          </a:xfrm>
        </p:spPr>
        <p:txBody>
          <a:bodyPr/>
          <a:lstStyle/>
          <a:p>
            <a:r>
              <a:rPr lang="zh-CN" altLang="en-US" sz="2800" dirty="0" smtClean="0"/>
              <a:t>卷组</a:t>
            </a:r>
            <a:r>
              <a:rPr lang="en-US" altLang="zh-CN" sz="2800" dirty="0" smtClean="0"/>
              <a:t>(Volume Group, VG)</a:t>
            </a:r>
            <a:r>
              <a:rPr lang="zh-CN" altLang="en-US" sz="2800" dirty="0" smtClean="0"/>
              <a:t>建立在物理卷之上，它由一个或多个物理卷组成</a:t>
            </a:r>
          </a:p>
          <a:p>
            <a:r>
              <a:rPr lang="zh-CN" altLang="en-US" sz="2800" dirty="0" smtClean="0"/>
              <a:t>卷组创建之后，可以动态添加物理卷到卷组中，在卷组上可以创建一个或多个“</a:t>
            </a:r>
            <a:r>
              <a:rPr lang="en-US" altLang="zh-CN" sz="2800" dirty="0" smtClean="0"/>
              <a:t>LVM </a:t>
            </a:r>
            <a:r>
              <a:rPr lang="zh-CN" altLang="en-US" sz="2800" dirty="0" smtClean="0"/>
              <a:t>分区”（逻辑卷）</a:t>
            </a:r>
          </a:p>
          <a:p>
            <a:r>
              <a:rPr lang="zh-CN" altLang="en-US" sz="2800" dirty="0" smtClean="0"/>
              <a:t>一个 </a:t>
            </a:r>
            <a:r>
              <a:rPr lang="en-US" altLang="zh-CN" sz="2800" dirty="0" smtClean="0"/>
              <a:t>LVM </a:t>
            </a:r>
            <a:r>
              <a:rPr lang="zh-CN" altLang="en-US" sz="2800" dirty="0" smtClean="0"/>
              <a:t>系统中可以只有一个卷组，也可以包含多个卷组</a:t>
            </a:r>
          </a:p>
          <a:p>
            <a:r>
              <a:rPr lang="en-US" altLang="zh-CN" sz="2800" dirty="0" smtClean="0"/>
              <a:t>LVM </a:t>
            </a:r>
            <a:r>
              <a:rPr lang="zh-CN" altLang="en-US" sz="2800" dirty="0" smtClean="0"/>
              <a:t>的卷组类似于非</a:t>
            </a:r>
            <a:r>
              <a:rPr lang="en-US" altLang="zh-CN" sz="2800" dirty="0" smtClean="0"/>
              <a:t>LVM</a:t>
            </a:r>
            <a:r>
              <a:rPr lang="zh-CN" altLang="en-US" sz="2800" dirty="0" smtClean="0"/>
              <a:t>系统中的物理硬盘</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LVM</a:t>
            </a:r>
            <a:r>
              <a:rPr lang="zh-CN" altLang="en-US" dirty="0" smtClean="0"/>
              <a:t>术语</a:t>
            </a:r>
            <a:r>
              <a:rPr lang="en-US" altLang="zh-CN" dirty="0" smtClean="0"/>
              <a:t>——</a:t>
            </a:r>
            <a:r>
              <a:rPr lang="zh-CN" altLang="en-US" dirty="0" smtClean="0"/>
              <a:t>卷组</a:t>
            </a:r>
            <a:endParaRPr lang="zh-CN" alt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逻辑卷</a:t>
            </a:r>
            <a:r>
              <a:rPr lang="en-US" altLang="zh-CN" dirty="0" smtClean="0"/>
              <a:t>(Logical Volume, LV)</a:t>
            </a:r>
            <a:r>
              <a:rPr lang="zh-CN" altLang="en-US" dirty="0" smtClean="0"/>
              <a:t>建立在卷组之上，它是从卷组中“切出”的一块空间</a:t>
            </a:r>
          </a:p>
          <a:p>
            <a:r>
              <a:rPr lang="zh-CN" altLang="en-US" dirty="0" smtClean="0"/>
              <a:t>逻辑卷创建之后，其大小可以伸缩</a:t>
            </a:r>
          </a:p>
          <a:p>
            <a:r>
              <a:rPr lang="en-US" altLang="zh-CN" dirty="0" smtClean="0"/>
              <a:t>LVM </a:t>
            </a:r>
            <a:r>
              <a:rPr lang="zh-CN" altLang="en-US" dirty="0" smtClean="0"/>
              <a:t>的逻辑卷类似于非 </a:t>
            </a:r>
            <a:r>
              <a:rPr lang="en-US" altLang="zh-CN" dirty="0" smtClean="0"/>
              <a:t>LVM </a:t>
            </a:r>
            <a:r>
              <a:rPr lang="zh-CN" altLang="en-US" dirty="0" smtClean="0"/>
              <a:t>系统中的硬盘分区，在逻辑卷之上可以建立文件系统 （比如 </a:t>
            </a:r>
            <a:r>
              <a:rPr lang="en-US" altLang="zh-CN" dirty="0" smtClean="0"/>
              <a:t>/home </a:t>
            </a:r>
            <a:r>
              <a:rPr lang="zh-CN" altLang="en-US" dirty="0" smtClean="0"/>
              <a:t>或者 </a:t>
            </a:r>
            <a:r>
              <a:rPr lang="en-US" altLang="zh-CN" dirty="0" smtClean="0"/>
              <a:t>/</a:t>
            </a:r>
            <a:r>
              <a:rPr lang="en-US" altLang="zh-CN" dirty="0" err="1" smtClean="0"/>
              <a:t>usr</a:t>
            </a:r>
            <a:r>
              <a:rPr lang="en-US" altLang="zh-CN" dirty="0" smtClean="0"/>
              <a:t> </a:t>
            </a:r>
            <a:r>
              <a:rPr lang="zh-CN" altLang="en-US" dirty="0" smtClean="0"/>
              <a:t>等）</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19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LVM</a:t>
            </a:r>
            <a:r>
              <a:rPr lang="zh-CN" altLang="en-US" dirty="0" smtClean="0"/>
              <a:t>术语</a:t>
            </a:r>
            <a:r>
              <a:rPr lang="en-US" altLang="zh-CN" dirty="0" smtClean="0"/>
              <a:t>——</a:t>
            </a:r>
            <a:r>
              <a:rPr lang="zh-CN" altLang="en-US" dirty="0" smtClean="0"/>
              <a:t>逻辑卷</a:t>
            </a:r>
            <a:endParaRPr lang="zh-CN" alt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标题 5"/>
          <p:cNvSpPr>
            <a:spLocks noGrp="1"/>
          </p:cNvSpPr>
          <p:nvPr>
            <p:ph type="subTitle" idx="13"/>
          </p:nvPr>
        </p:nvSpPr>
        <p:spPr/>
        <p:txBody>
          <a:bodyPr>
            <a:normAutofit fontScale="92500" lnSpcReduction="20000"/>
          </a:bodyPr>
          <a:lstStyle/>
          <a:p>
            <a:r>
              <a:rPr lang="en-US" altLang="zh-CN" dirty="0" smtClean="0"/>
              <a:t>1</a:t>
            </a:r>
            <a:endParaRPr lang="zh-CN" altLang="en-US" dirty="0"/>
          </a:p>
        </p:txBody>
      </p:sp>
      <p:sp>
        <p:nvSpPr>
          <p:cNvPr id="5" name="标题 4"/>
          <p:cNvSpPr>
            <a:spLocks noGrp="1"/>
          </p:cNvSpPr>
          <p:nvPr>
            <p:ph type="title"/>
          </p:nvPr>
        </p:nvSpPr>
        <p:spPr/>
        <p:txBody>
          <a:bodyPr>
            <a:noAutofit/>
          </a:bodyPr>
          <a:lstStyle/>
          <a:p>
            <a:r>
              <a:rPr lang="zh-CN" altLang="en-US" sz="4000" dirty="0" smtClean="0">
                <a:latin typeface="黑体" panose="02010609060101010101" pitchFamily="49" charset="-122"/>
                <a:ea typeface="黑体" panose="02010609060101010101" pitchFamily="49" charset="-122"/>
              </a:rPr>
              <a:t>本章内容要点</a:t>
            </a:r>
            <a:endParaRPr lang="zh-CN" altLang="en-US" sz="4000" dirty="0">
              <a:latin typeface="黑体" panose="02010609060101010101" pitchFamily="49" charset="-122"/>
              <a:ea typeface="黑体" panose="02010609060101010101" pitchFamily="49" charset="-122"/>
            </a:endParaRPr>
          </a:p>
        </p:txBody>
      </p:sp>
      <p:sp>
        <p:nvSpPr>
          <p:cNvPr id="16" name="Rectangle 3"/>
          <p:cNvSpPr txBox="1">
            <a:spLocks noChangeArrowheads="1"/>
          </p:cNvSpPr>
          <p:nvPr/>
        </p:nvSpPr>
        <p:spPr>
          <a:xfrm>
            <a:off x="532506" y="1417637"/>
            <a:ext cx="7999934" cy="512127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Broadway" panose="04040905080B02020502" pitchFamily="82"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spcBef>
                <a:spcPts val="0"/>
              </a:spcBef>
              <a:buFont typeface="Wingdings" panose="05000000000000000000" pitchFamily="2" charset="2"/>
              <a:buChar char="Ø"/>
            </a:pPr>
            <a:r>
              <a:rPr lang="zh-CN" altLang="en-US" sz="3200" dirty="0" smtClean="0">
                <a:solidFill>
                  <a:schemeClr val="tx1"/>
                </a:solidFill>
              </a:rPr>
              <a:t>存储管理与磁盘分区</a:t>
            </a:r>
            <a:endParaRPr lang="en-US" altLang="zh-CN" sz="3200" dirty="0" smtClean="0">
              <a:solidFill>
                <a:schemeClr val="tx1"/>
              </a:solidFill>
            </a:endParaRPr>
          </a:p>
          <a:p>
            <a:pPr lvl="1" algn="l">
              <a:spcBef>
                <a:spcPts val="0"/>
              </a:spcBef>
            </a:pPr>
            <a:r>
              <a:rPr lang="zh-CN" altLang="en-US" dirty="0" smtClean="0">
                <a:solidFill>
                  <a:schemeClr val="tx1"/>
                </a:solidFill>
              </a:rPr>
              <a:t>存储管理工具，</a:t>
            </a:r>
            <a:r>
              <a:rPr lang="en-US" altLang="zh-CN" dirty="0" smtClean="0">
                <a:solidFill>
                  <a:schemeClr val="tx1"/>
                </a:solidFill>
              </a:rPr>
              <a:t>Linux</a:t>
            </a:r>
            <a:r>
              <a:rPr lang="zh-CN" altLang="en-US" dirty="0" smtClean="0">
                <a:solidFill>
                  <a:schemeClr val="tx1"/>
                </a:solidFill>
              </a:rPr>
              <a:t>文件系统，硬盘的分类，硬盘的接口，硬盘分区</a:t>
            </a:r>
            <a:endParaRPr lang="en-US" altLang="zh-CN" dirty="0" smtClean="0">
              <a:solidFill>
                <a:schemeClr val="tx1"/>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zh-CN" altLang="en-US" sz="3200" dirty="0" smtClean="0">
                <a:solidFill>
                  <a:schemeClr val="tx1"/>
                </a:solidFill>
              </a:rPr>
              <a:t>逻辑卷管理</a:t>
            </a:r>
            <a:endParaRPr lang="en-US" altLang="zh-CN" sz="3200" dirty="0" smtClean="0">
              <a:solidFill>
                <a:schemeClr val="tx1"/>
              </a:solidFill>
            </a:endParaRPr>
          </a:p>
          <a:p>
            <a:pPr lvl="1" algn="l">
              <a:spcBef>
                <a:spcPts val="0"/>
              </a:spcBef>
            </a:pPr>
            <a:r>
              <a:rPr lang="zh-CN" altLang="en-US" dirty="0" smtClean="0">
                <a:solidFill>
                  <a:prstClr val="black"/>
                </a:solidFill>
              </a:rPr>
              <a:t>什么是</a:t>
            </a:r>
            <a:r>
              <a:rPr lang="en-US" altLang="zh-CN" dirty="0" err="1" smtClean="0">
                <a:solidFill>
                  <a:prstClr val="black"/>
                </a:solidFill>
              </a:rPr>
              <a:t>LVM</a:t>
            </a:r>
            <a:r>
              <a:rPr lang="zh-CN" altLang="en-US" dirty="0" smtClean="0">
                <a:solidFill>
                  <a:prstClr val="black"/>
                </a:solidFill>
              </a:rPr>
              <a:t>，</a:t>
            </a:r>
            <a:r>
              <a:rPr lang="en-US" altLang="zh-CN" dirty="0" err="1" smtClean="0">
                <a:solidFill>
                  <a:prstClr val="black"/>
                </a:solidFill>
              </a:rPr>
              <a:t>LVM</a:t>
            </a:r>
            <a:r>
              <a:rPr lang="zh-CN" altLang="en-US" dirty="0" smtClean="0">
                <a:solidFill>
                  <a:prstClr val="black"/>
                </a:solidFill>
              </a:rPr>
              <a:t>基本概念，</a:t>
            </a:r>
            <a:r>
              <a:rPr lang="en-US" altLang="zh-CN" dirty="0" err="1" smtClean="0">
                <a:solidFill>
                  <a:prstClr val="black"/>
                </a:solidFill>
              </a:rPr>
              <a:t>LVM</a:t>
            </a:r>
            <a:r>
              <a:rPr lang="zh-CN" altLang="en-US" dirty="0" smtClean="0">
                <a:solidFill>
                  <a:prstClr val="black"/>
                </a:solidFill>
              </a:rPr>
              <a:t>与文件系统之间的关系，如何管理</a:t>
            </a:r>
            <a:r>
              <a:rPr lang="en-US" altLang="zh-CN" dirty="0" err="1" smtClean="0">
                <a:solidFill>
                  <a:prstClr val="black"/>
                </a:solidFill>
              </a:rPr>
              <a:t>LVM</a:t>
            </a:r>
            <a:endParaRPr lang="en-US" altLang="zh-CN" dirty="0" smtClean="0">
              <a:solidFill>
                <a:prstClr val="black"/>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zh-CN" altLang="en-US" sz="3200" dirty="0">
                <a:solidFill>
                  <a:schemeClr val="tx1"/>
                </a:solidFill>
              </a:rPr>
              <a:t>文件</a:t>
            </a:r>
            <a:r>
              <a:rPr lang="zh-CN" altLang="en-US" sz="3200" dirty="0" smtClean="0">
                <a:solidFill>
                  <a:schemeClr val="tx1"/>
                </a:solidFill>
              </a:rPr>
              <a:t>管理</a:t>
            </a:r>
            <a:endParaRPr lang="en-US" altLang="zh-CN" sz="3200" dirty="0" smtClean="0">
              <a:solidFill>
                <a:schemeClr val="tx1"/>
              </a:solidFill>
            </a:endParaRPr>
          </a:p>
          <a:p>
            <a:pPr lvl="1" algn="l">
              <a:spcBef>
                <a:spcPts val="0"/>
              </a:spcBef>
            </a:pPr>
            <a:r>
              <a:rPr lang="zh-CN" altLang="en-US" dirty="0" smtClean="0">
                <a:solidFill>
                  <a:prstClr val="black"/>
                </a:solidFill>
              </a:rPr>
              <a:t>创建文件系统，挂装文件系统，自动挂装文件系统，磁盘限额及其配置方法</a:t>
            </a:r>
            <a:endParaRPr lang="en-US" altLang="zh-CN" dirty="0">
              <a:solidFill>
                <a:prstClr val="black"/>
              </a:solidFill>
            </a:endParaRPr>
          </a:p>
        </p:txBody>
      </p:sp>
      <p:sp>
        <p:nvSpPr>
          <p:cNvPr id="2" name="圆角矩形 1"/>
          <p:cNvSpPr/>
          <p:nvPr/>
        </p:nvSpPr>
        <p:spPr>
          <a:xfrm>
            <a:off x="532506" y="1355759"/>
            <a:ext cx="7999934" cy="1723331"/>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0535752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dirty="0" smtClean="0"/>
              <a:t>/boot </a:t>
            </a:r>
            <a:r>
              <a:rPr lang="zh-CN" altLang="en-US" sz="2800" dirty="0" smtClean="0"/>
              <a:t>分区不能位于卷组中，因为引导装载程序无法从逻辑卷中读取。</a:t>
            </a:r>
            <a:endParaRPr lang="en-US" altLang="zh-CN" sz="2800" dirty="0" smtClean="0"/>
          </a:p>
          <a:p>
            <a:r>
              <a:rPr lang="zh-CN" altLang="en-US" sz="2800" dirty="0" smtClean="0"/>
              <a:t>如果你想把 </a:t>
            </a:r>
            <a:r>
              <a:rPr lang="en-US" altLang="zh-CN" sz="2800" dirty="0" smtClean="0"/>
              <a:t>/ </a:t>
            </a:r>
            <a:r>
              <a:rPr lang="zh-CN" altLang="en-US" sz="2800" dirty="0" smtClean="0"/>
              <a:t>分区放在逻辑卷上，必须创建一个与卷组分离的 </a:t>
            </a:r>
            <a:r>
              <a:rPr lang="en-US" altLang="zh-CN" sz="2800" dirty="0" smtClean="0"/>
              <a:t>/boot </a:t>
            </a:r>
            <a:r>
              <a:rPr lang="zh-CN" altLang="en-US" sz="2800" dirty="0" smtClean="0"/>
              <a:t>分区。</a:t>
            </a:r>
            <a:endParaRPr lang="zh-CN" altLang="en-US" sz="2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20</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200" dirty="0" smtClean="0"/>
              <a:t>LVM </a:t>
            </a:r>
            <a:r>
              <a:rPr lang="zh-CN" altLang="en-US" sz="3200" dirty="0" smtClean="0"/>
              <a:t>与文件系统之间的关系</a:t>
            </a:r>
            <a:endParaRPr lang="zh-CN" altLang="en-US" sz="3200" dirty="0"/>
          </a:p>
        </p:txBody>
      </p:sp>
      <p:pic>
        <p:nvPicPr>
          <p:cNvPr id="7" name="Picture 4"/>
          <p:cNvPicPr>
            <a:picLocks noChangeAspect="1" noChangeArrowheads="1"/>
          </p:cNvPicPr>
          <p:nvPr/>
        </p:nvPicPr>
        <p:blipFill>
          <a:blip r:embed="rId2" cstate="print"/>
          <a:srcRect/>
          <a:stretch>
            <a:fillRect/>
          </a:stretch>
        </p:blipFill>
        <p:spPr bwMode="auto">
          <a:xfrm>
            <a:off x="4572000" y="3501008"/>
            <a:ext cx="3992393" cy="3008296"/>
          </a:xfrm>
          <a:prstGeom prst="rect">
            <a:avLst/>
          </a:prstGeom>
          <a:noFill/>
          <a:ln w="9525">
            <a:noFill/>
            <a:miter lim="800000"/>
            <a:headEnd/>
            <a:tailEnd/>
          </a:ln>
        </p:spPr>
      </p:pic>
      <p:pic>
        <p:nvPicPr>
          <p:cNvPr id="9" name="Picture 4"/>
          <p:cNvPicPr>
            <a:picLocks noChangeAspect="1" noChangeArrowheads="1"/>
          </p:cNvPicPr>
          <p:nvPr/>
        </p:nvPicPr>
        <p:blipFill>
          <a:blip r:embed="rId3" cstate="print"/>
          <a:stretch>
            <a:fillRect/>
          </a:stretch>
        </p:blipFill>
        <p:spPr bwMode="auto">
          <a:xfrm>
            <a:off x="457200" y="3699489"/>
            <a:ext cx="3940957" cy="26113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创建 </a:t>
            </a:r>
            <a:r>
              <a:rPr lang="en-US" altLang="zh-CN" dirty="0" smtClean="0"/>
              <a:t>LVM </a:t>
            </a:r>
            <a:r>
              <a:rPr lang="zh-CN" altLang="en-US" dirty="0" smtClean="0"/>
              <a:t>类型的分区</a:t>
            </a:r>
          </a:p>
          <a:p>
            <a:r>
              <a:rPr lang="zh-CN" altLang="en-US" dirty="0" smtClean="0"/>
              <a:t>在新硬盘上创建物理卷</a:t>
            </a:r>
          </a:p>
          <a:p>
            <a:r>
              <a:rPr lang="zh-CN" altLang="en-US" dirty="0" smtClean="0"/>
              <a:t>将新创建的物理卷添加到卷组</a:t>
            </a:r>
          </a:p>
          <a:p>
            <a:r>
              <a:rPr lang="zh-CN" altLang="en-US" dirty="0" smtClean="0"/>
              <a:t>在卷组中创建逻辑卷</a:t>
            </a:r>
          </a:p>
          <a:p>
            <a:r>
              <a:rPr lang="zh-CN" altLang="en-US" dirty="0" smtClean="0"/>
              <a:t>在逻辑卷中创建文件系统</a:t>
            </a:r>
          </a:p>
          <a:p>
            <a:r>
              <a:rPr lang="zh-CN" altLang="en-US" dirty="0" smtClean="0"/>
              <a:t>挂装创建的文件系统</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使用 </a:t>
            </a:r>
            <a:r>
              <a:rPr lang="en-US" altLang="zh-CN" dirty="0" smtClean="0"/>
              <a:t>LVM </a:t>
            </a:r>
            <a:r>
              <a:rPr lang="zh-CN" altLang="en-US" dirty="0" smtClean="0"/>
              <a:t>系统的步骤</a:t>
            </a:r>
            <a:endParaRPr lang="zh-CN" alt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LVM</a:t>
            </a:r>
            <a:r>
              <a:rPr lang="zh-CN" altLang="en-US" dirty="0" smtClean="0"/>
              <a:t>管理工具的使用</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22</a:t>
            </a:fld>
            <a:endParaRPr lang="en-US" altLang="zh-CN"/>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创建物理卷</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pvcreate</a:t>
            </a:r>
            <a:r>
              <a:rPr lang="en-US" altLang="zh-CN" dirty="0" smtClean="0">
                <a:solidFill>
                  <a:schemeClr val="accent6">
                    <a:lumMod val="75000"/>
                  </a:schemeClr>
                </a:solidFill>
              </a:rPr>
              <a:t> &lt;</a:t>
            </a:r>
            <a:r>
              <a:rPr lang="zh-CN" altLang="en-US" dirty="0" smtClean="0">
                <a:solidFill>
                  <a:schemeClr val="accent6">
                    <a:lumMod val="75000"/>
                  </a:schemeClr>
                </a:solidFill>
              </a:rPr>
              <a:t>磁盘或分区设备名</a:t>
            </a:r>
            <a:r>
              <a:rPr lang="en-US" altLang="zh-CN" dirty="0" smtClean="0">
                <a:solidFill>
                  <a:schemeClr val="accent6">
                    <a:lumMod val="75000"/>
                  </a:schemeClr>
                </a:solidFill>
              </a:rPr>
              <a:t>&gt;</a:t>
            </a:r>
          </a:p>
          <a:p>
            <a:r>
              <a:rPr lang="zh-CN" altLang="en-US" dirty="0" smtClean="0"/>
              <a:t>创建卷组</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vgcreate</a:t>
            </a:r>
            <a:r>
              <a:rPr lang="en-US" altLang="zh-CN" dirty="0" smtClean="0">
                <a:solidFill>
                  <a:schemeClr val="accent6">
                    <a:lumMod val="75000"/>
                  </a:schemeClr>
                </a:solidFill>
              </a:rPr>
              <a:t> &lt;</a:t>
            </a:r>
            <a:r>
              <a:rPr lang="zh-CN" altLang="en-US" dirty="0" smtClean="0">
                <a:solidFill>
                  <a:schemeClr val="accent6">
                    <a:lumMod val="75000"/>
                  </a:schemeClr>
                </a:solidFill>
              </a:rPr>
              <a:t>卷组名</a:t>
            </a:r>
            <a:r>
              <a:rPr lang="en-US" altLang="zh-CN" dirty="0" smtClean="0">
                <a:solidFill>
                  <a:schemeClr val="accent6">
                    <a:lumMod val="75000"/>
                  </a:schemeClr>
                </a:solidFill>
              </a:rPr>
              <a:t>&gt; &lt;</a:t>
            </a:r>
            <a:r>
              <a:rPr lang="zh-CN" altLang="en-US" dirty="0" smtClean="0">
                <a:solidFill>
                  <a:schemeClr val="accent6">
                    <a:lumMod val="75000"/>
                  </a:schemeClr>
                </a:solidFill>
              </a:rPr>
              <a:t>物理卷设备名</a:t>
            </a:r>
            <a:r>
              <a:rPr lang="en-US" altLang="zh-CN" dirty="0" smtClean="0">
                <a:solidFill>
                  <a:schemeClr val="accent6">
                    <a:lumMod val="75000"/>
                  </a:schemeClr>
                </a:solidFill>
              </a:rPr>
              <a:t>&gt; [...]</a:t>
            </a:r>
          </a:p>
          <a:p>
            <a:r>
              <a:rPr lang="zh-CN" altLang="en-US" dirty="0" smtClean="0"/>
              <a:t>创建逻辑卷</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lvcreate</a:t>
            </a:r>
            <a:r>
              <a:rPr lang="en-US" altLang="zh-CN" dirty="0" smtClean="0">
                <a:solidFill>
                  <a:schemeClr val="accent6">
                    <a:lumMod val="75000"/>
                  </a:schemeClr>
                </a:solidFill>
              </a:rPr>
              <a:t> &lt;-L </a:t>
            </a:r>
            <a:r>
              <a:rPr lang="zh-CN" altLang="en-US" dirty="0" smtClean="0">
                <a:solidFill>
                  <a:schemeClr val="accent6">
                    <a:lumMod val="75000"/>
                  </a:schemeClr>
                </a:solidFill>
              </a:rPr>
              <a:t>逻辑卷大小</a:t>
            </a:r>
            <a:r>
              <a:rPr lang="en-US" altLang="zh-CN" dirty="0" smtClean="0">
                <a:solidFill>
                  <a:schemeClr val="accent6">
                    <a:lumMod val="75000"/>
                  </a:schemeClr>
                </a:solidFill>
              </a:rPr>
              <a:t>&gt; &lt;-n </a:t>
            </a:r>
            <a:r>
              <a:rPr lang="zh-CN" altLang="en-US" dirty="0" smtClean="0">
                <a:solidFill>
                  <a:schemeClr val="accent6">
                    <a:lumMod val="75000"/>
                  </a:schemeClr>
                </a:solidFill>
              </a:rPr>
              <a:t>逻辑卷名</a:t>
            </a:r>
            <a:r>
              <a:rPr lang="en-US" altLang="zh-CN" dirty="0" smtClean="0">
                <a:solidFill>
                  <a:schemeClr val="accent6">
                    <a:lumMod val="75000"/>
                  </a:schemeClr>
                </a:solidFill>
              </a:rPr>
              <a:t>&gt; &lt;</a:t>
            </a:r>
            <a:r>
              <a:rPr lang="zh-CN" altLang="en-US" dirty="0" smtClean="0">
                <a:solidFill>
                  <a:schemeClr val="accent6">
                    <a:lumMod val="75000"/>
                  </a:schemeClr>
                </a:solidFill>
              </a:rPr>
              <a:t>卷组名</a:t>
            </a:r>
            <a:r>
              <a:rPr lang="en-US" altLang="zh-CN" dirty="0" smtClean="0">
                <a:solidFill>
                  <a:schemeClr val="accent6">
                    <a:lumMod val="75000"/>
                  </a:schemeClr>
                </a:solidFill>
              </a:rPr>
              <a:t>&gt;</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lvcreate</a:t>
            </a:r>
            <a:r>
              <a:rPr lang="en-US" altLang="zh-CN" dirty="0" smtClean="0">
                <a:solidFill>
                  <a:schemeClr val="accent6">
                    <a:lumMod val="75000"/>
                  </a:schemeClr>
                </a:solidFill>
              </a:rPr>
              <a:t> &lt;-l  PE</a:t>
            </a:r>
            <a:r>
              <a:rPr lang="zh-CN" altLang="en-US" dirty="0" smtClean="0">
                <a:solidFill>
                  <a:schemeClr val="accent6">
                    <a:lumMod val="75000"/>
                  </a:schemeClr>
                </a:solidFill>
              </a:rPr>
              <a:t>值</a:t>
            </a:r>
            <a:r>
              <a:rPr lang="en-US" altLang="zh-CN" dirty="0" smtClean="0">
                <a:solidFill>
                  <a:schemeClr val="accent6">
                    <a:lumMod val="75000"/>
                  </a:schemeClr>
                </a:solidFill>
              </a:rPr>
              <a:t>&gt; &lt;-n </a:t>
            </a:r>
            <a:r>
              <a:rPr lang="zh-CN" altLang="en-US" dirty="0" smtClean="0">
                <a:solidFill>
                  <a:schemeClr val="accent6">
                    <a:lumMod val="75000"/>
                  </a:schemeClr>
                </a:solidFill>
              </a:rPr>
              <a:t>逻辑卷名</a:t>
            </a:r>
            <a:r>
              <a:rPr lang="en-US" altLang="zh-CN" dirty="0" smtClean="0">
                <a:solidFill>
                  <a:schemeClr val="accent6">
                    <a:lumMod val="75000"/>
                  </a:schemeClr>
                </a:solidFill>
              </a:rPr>
              <a:t>&gt; &lt;</a:t>
            </a:r>
            <a:r>
              <a:rPr lang="zh-CN" altLang="en-US" dirty="0" smtClean="0">
                <a:solidFill>
                  <a:schemeClr val="accent6">
                    <a:lumMod val="75000"/>
                  </a:schemeClr>
                </a:solidFill>
              </a:rPr>
              <a:t>卷组名</a:t>
            </a:r>
            <a:r>
              <a:rPr lang="en-US" altLang="zh-CN" dirty="0" smtClean="0">
                <a:solidFill>
                  <a:schemeClr val="accent6">
                    <a:lumMod val="75000"/>
                  </a:schemeClr>
                </a:solidFill>
              </a:rPr>
              <a:t>&gt;</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23</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创建 </a:t>
            </a:r>
            <a:r>
              <a:rPr lang="en-US" altLang="zh-CN" dirty="0" smtClean="0"/>
              <a:t>LVM </a:t>
            </a:r>
            <a:r>
              <a:rPr lang="zh-CN" altLang="en-US" dirty="0" smtClean="0"/>
              <a:t>的相关命令</a:t>
            </a:r>
            <a:endParaRPr lang="zh-CN" altLang="en-US" dirty="0"/>
          </a:p>
        </p:txBody>
      </p:sp>
      <p:sp>
        <p:nvSpPr>
          <p:cNvPr id="7" name="TextBox 6"/>
          <p:cNvSpPr txBox="1"/>
          <p:nvPr/>
        </p:nvSpPr>
        <p:spPr>
          <a:xfrm>
            <a:off x="755576" y="5445224"/>
            <a:ext cx="777686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zh-CN" sz="2400" dirty="0" smtClean="0"/>
              <a:t>PE</a:t>
            </a:r>
            <a:r>
              <a:rPr lang="zh-CN" altLang="zh-CN" sz="2400" dirty="0" smtClean="0"/>
              <a:t>值可以通过使用命令 </a:t>
            </a:r>
            <a:r>
              <a:rPr lang="en-US" altLang="zh-CN" sz="2400" dirty="0" err="1" smtClean="0"/>
              <a:t>vgdisplay|grep</a:t>
            </a:r>
            <a:r>
              <a:rPr lang="en-US" altLang="zh-CN" sz="2400" dirty="0" smtClean="0"/>
              <a:t> "Free  PE" </a:t>
            </a:r>
            <a:r>
              <a:rPr lang="zh-CN" altLang="zh-CN" sz="2400" dirty="0" smtClean="0"/>
              <a:t>获得。</a:t>
            </a:r>
            <a:endParaRPr lang="zh-CN" altLang="en-US"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创建两个物理卷</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pvcreate</a:t>
            </a:r>
            <a:r>
              <a:rPr lang="en-US" altLang="zh-CN" dirty="0" smtClean="0">
                <a:solidFill>
                  <a:schemeClr val="accent6">
                    <a:lumMod val="75000"/>
                  </a:schemeClr>
                </a:solidFill>
              </a:rPr>
              <a:t> /dev/</a:t>
            </a:r>
            <a:r>
              <a:rPr lang="en-US" altLang="zh-CN" dirty="0" err="1" smtClean="0">
                <a:solidFill>
                  <a:schemeClr val="accent6">
                    <a:lumMod val="75000"/>
                  </a:schemeClr>
                </a:solidFill>
              </a:rPr>
              <a:t>sdb</a:t>
            </a:r>
            <a:r>
              <a:rPr lang="en-US" altLang="zh-CN" dirty="0" smtClean="0">
                <a:solidFill>
                  <a:schemeClr val="accent6">
                    <a:lumMod val="75000"/>
                  </a:schemeClr>
                </a:solidFill>
              </a:rPr>
              <a:t>{1,5}</a:t>
            </a:r>
          </a:p>
          <a:p>
            <a:r>
              <a:rPr lang="zh-CN" altLang="en-US" dirty="0" smtClean="0"/>
              <a:t>用已创建的</a:t>
            </a:r>
            <a:r>
              <a:rPr lang="en-US" altLang="zh-CN" dirty="0" smtClean="0"/>
              <a:t>2</a:t>
            </a:r>
            <a:r>
              <a:rPr lang="zh-CN" altLang="en-US" dirty="0" smtClean="0"/>
              <a:t>个物理卷创建名为</a:t>
            </a:r>
            <a:r>
              <a:rPr lang="en-US" altLang="zh-CN" dirty="0" err="1" smtClean="0"/>
              <a:t>wwwVG</a:t>
            </a:r>
            <a:r>
              <a:rPr lang="zh-CN" altLang="en-US" dirty="0" smtClean="0"/>
              <a:t>的卷组 </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vgcreate</a:t>
            </a:r>
            <a:r>
              <a:rPr lang="en-US" altLang="zh-CN" dirty="0" smtClean="0">
                <a:solidFill>
                  <a:schemeClr val="accent6">
                    <a:lumMod val="75000"/>
                  </a:schemeClr>
                </a:solidFill>
              </a:rPr>
              <a:t> </a:t>
            </a:r>
            <a:r>
              <a:rPr lang="en-US" altLang="zh-CN" dirty="0" err="1" smtClean="0">
                <a:solidFill>
                  <a:schemeClr val="accent6">
                    <a:lumMod val="75000"/>
                  </a:schemeClr>
                </a:solidFill>
              </a:rPr>
              <a:t>wwwVG</a:t>
            </a:r>
            <a:r>
              <a:rPr lang="en-US" altLang="zh-CN" dirty="0" smtClean="0">
                <a:solidFill>
                  <a:schemeClr val="accent6">
                    <a:lumMod val="75000"/>
                  </a:schemeClr>
                </a:solidFill>
              </a:rPr>
              <a:t> /dev/sdb1 /dev/sdb5</a:t>
            </a:r>
          </a:p>
          <a:p>
            <a:r>
              <a:rPr lang="zh-CN" altLang="en-US" dirty="0" smtClean="0"/>
              <a:t>在</a:t>
            </a:r>
            <a:r>
              <a:rPr lang="en-US" altLang="zh-CN" dirty="0" err="1" smtClean="0"/>
              <a:t>wwwVG</a:t>
            </a:r>
            <a:r>
              <a:rPr lang="zh-CN" altLang="en-US" dirty="0" smtClean="0"/>
              <a:t>卷组中创建大小为</a:t>
            </a:r>
            <a:r>
              <a:rPr lang="en-US" altLang="zh-CN" dirty="0" smtClean="0"/>
              <a:t>2GB</a:t>
            </a:r>
            <a:r>
              <a:rPr lang="zh-CN" altLang="en-US" dirty="0" smtClean="0"/>
              <a:t>，名字为</a:t>
            </a:r>
            <a:r>
              <a:rPr lang="en-US" altLang="zh-CN" dirty="0" smtClean="0"/>
              <a:t>www</a:t>
            </a:r>
            <a:r>
              <a:rPr lang="zh-CN" altLang="en-US" dirty="0" smtClean="0"/>
              <a:t>的逻辑卷</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lvcreate</a:t>
            </a:r>
            <a:r>
              <a:rPr lang="en-US" altLang="zh-CN" dirty="0" smtClean="0">
                <a:solidFill>
                  <a:schemeClr val="accent6">
                    <a:lumMod val="75000"/>
                  </a:schemeClr>
                </a:solidFill>
              </a:rPr>
              <a:t> -L 2G -n www </a:t>
            </a:r>
            <a:r>
              <a:rPr lang="en-US" altLang="zh-CN" dirty="0" err="1" smtClean="0">
                <a:solidFill>
                  <a:schemeClr val="accent6">
                    <a:lumMod val="75000"/>
                  </a:schemeClr>
                </a:solidFill>
              </a:rPr>
              <a:t>wwwVG</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创建 </a:t>
            </a:r>
            <a:r>
              <a:rPr lang="en-US" altLang="zh-CN" dirty="0" smtClean="0"/>
              <a:t>LVM </a:t>
            </a:r>
            <a:r>
              <a:rPr lang="zh-CN" altLang="en-US" dirty="0" smtClean="0"/>
              <a:t>的命令举例</a:t>
            </a:r>
            <a:endParaRPr lang="zh-CN"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查看物理卷</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pvdisplay</a:t>
            </a:r>
            <a:r>
              <a:rPr lang="en-US" altLang="zh-CN" dirty="0" smtClean="0">
                <a:solidFill>
                  <a:schemeClr val="accent6">
                    <a:lumMod val="75000"/>
                  </a:schemeClr>
                </a:solidFill>
              </a:rPr>
              <a:t> [&lt;</a:t>
            </a:r>
            <a:r>
              <a:rPr lang="zh-CN" altLang="en-US" dirty="0" smtClean="0">
                <a:solidFill>
                  <a:schemeClr val="accent6">
                    <a:lumMod val="75000"/>
                  </a:schemeClr>
                </a:solidFill>
              </a:rPr>
              <a:t>物理卷设备名</a:t>
            </a:r>
            <a:r>
              <a:rPr lang="en-US" altLang="zh-CN" dirty="0" smtClean="0">
                <a:solidFill>
                  <a:schemeClr val="accent6">
                    <a:lumMod val="75000"/>
                  </a:schemeClr>
                </a:solidFill>
              </a:rPr>
              <a:t>&gt;]</a:t>
            </a:r>
          </a:p>
          <a:p>
            <a:r>
              <a:rPr lang="zh-CN" altLang="en-US" dirty="0" smtClean="0"/>
              <a:t>查看卷组</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vgdisplay</a:t>
            </a:r>
            <a:r>
              <a:rPr lang="en-US" altLang="zh-CN" dirty="0" smtClean="0">
                <a:solidFill>
                  <a:schemeClr val="accent6">
                    <a:lumMod val="75000"/>
                  </a:schemeClr>
                </a:solidFill>
              </a:rPr>
              <a:t> [&lt;</a:t>
            </a:r>
            <a:r>
              <a:rPr lang="zh-CN" altLang="en-US" dirty="0" smtClean="0">
                <a:solidFill>
                  <a:schemeClr val="accent6">
                    <a:lumMod val="75000"/>
                  </a:schemeClr>
                </a:solidFill>
              </a:rPr>
              <a:t>卷组名</a:t>
            </a:r>
            <a:r>
              <a:rPr lang="en-US" altLang="zh-CN" dirty="0" smtClean="0">
                <a:solidFill>
                  <a:schemeClr val="accent6">
                    <a:lumMod val="75000"/>
                  </a:schemeClr>
                </a:solidFill>
              </a:rPr>
              <a:t>&gt;]</a:t>
            </a:r>
          </a:p>
          <a:p>
            <a:r>
              <a:rPr lang="zh-CN" altLang="en-US" dirty="0" smtClean="0"/>
              <a:t>查看逻辑卷</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lvdisplay</a:t>
            </a:r>
            <a:r>
              <a:rPr lang="en-US" altLang="zh-CN" dirty="0" smtClean="0">
                <a:solidFill>
                  <a:schemeClr val="accent6">
                    <a:lumMod val="75000"/>
                  </a:schemeClr>
                </a:solidFill>
              </a:rPr>
              <a:t> [&lt;</a:t>
            </a:r>
            <a:r>
              <a:rPr lang="zh-CN" altLang="en-US" dirty="0" smtClean="0">
                <a:solidFill>
                  <a:schemeClr val="accent6">
                    <a:lumMod val="75000"/>
                  </a:schemeClr>
                </a:solidFill>
              </a:rPr>
              <a:t>逻辑卷卷设备名</a:t>
            </a:r>
            <a:r>
              <a:rPr lang="en-US" altLang="zh-CN" dirty="0" smtClean="0">
                <a:solidFill>
                  <a:schemeClr val="accent6">
                    <a:lumMod val="75000"/>
                  </a:schemeClr>
                </a:solidFill>
              </a:rPr>
              <a:t>&gt;]</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查看卷信息</a:t>
            </a:r>
            <a:endParaRPr lang="zh-CN"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46720" y="1310896"/>
            <a:ext cx="8229600" cy="4530725"/>
          </a:xfrm>
        </p:spPr>
        <p:txBody>
          <a:bodyPr/>
          <a:lstStyle/>
          <a:p>
            <a:r>
              <a:rPr lang="zh-CN" altLang="en-US" dirty="0" smtClean="0"/>
              <a:t>若卷组中无剩余空间，首先扩展卷组</a:t>
            </a:r>
          </a:p>
          <a:p>
            <a:pPr lvl="1"/>
            <a:r>
              <a:rPr lang="zh-CN" altLang="en-US" dirty="0" smtClean="0"/>
              <a:t>添加硬盘，在磁盘上创建 </a:t>
            </a:r>
            <a:r>
              <a:rPr lang="en-US" altLang="zh-CN" dirty="0" smtClean="0"/>
              <a:t>8e </a:t>
            </a:r>
            <a:r>
              <a:rPr lang="zh-CN" altLang="en-US" dirty="0" smtClean="0"/>
              <a:t>类型的分区</a:t>
            </a:r>
          </a:p>
          <a:p>
            <a:pPr lvl="1"/>
            <a:r>
              <a:rPr lang="zh-CN" altLang="en-US" dirty="0" smtClean="0"/>
              <a:t>在分区上创建物理卷</a:t>
            </a:r>
          </a:p>
          <a:p>
            <a:pPr lvl="1"/>
            <a:r>
              <a:rPr lang="zh-CN" altLang="en-US" dirty="0" smtClean="0"/>
              <a:t>将物理卷添加到卷组中</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vgextend</a:t>
            </a:r>
            <a:r>
              <a:rPr lang="en-US" altLang="zh-CN" dirty="0" smtClean="0">
                <a:solidFill>
                  <a:schemeClr val="accent6">
                    <a:lumMod val="75000"/>
                  </a:schemeClr>
                </a:solidFill>
              </a:rPr>
              <a:t> &lt;</a:t>
            </a:r>
            <a:r>
              <a:rPr lang="zh-CN" altLang="en-US" dirty="0" smtClean="0">
                <a:solidFill>
                  <a:schemeClr val="accent6">
                    <a:lumMod val="75000"/>
                  </a:schemeClr>
                </a:solidFill>
              </a:rPr>
              <a:t>卷组名</a:t>
            </a:r>
            <a:r>
              <a:rPr lang="en-US" altLang="zh-CN" dirty="0" smtClean="0">
                <a:solidFill>
                  <a:schemeClr val="accent6">
                    <a:lumMod val="75000"/>
                  </a:schemeClr>
                </a:solidFill>
              </a:rPr>
              <a:t>&gt; &lt;</a:t>
            </a:r>
            <a:r>
              <a:rPr lang="zh-CN" altLang="en-US" dirty="0" smtClean="0">
                <a:solidFill>
                  <a:schemeClr val="accent6">
                    <a:lumMod val="75000"/>
                  </a:schemeClr>
                </a:solidFill>
              </a:rPr>
              <a:t>物理卷设备名</a:t>
            </a:r>
            <a:r>
              <a:rPr lang="en-US" altLang="zh-CN" dirty="0" smtClean="0">
                <a:solidFill>
                  <a:schemeClr val="accent6">
                    <a:lumMod val="75000"/>
                  </a:schemeClr>
                </a:solidFill>
              </a:rPr>
              <a:t>&gt; [...] </a:t>
            </a:r>
          </a:p>
          <a:p>
            <a:r>
              <a:rPr lang="zh-CN" altLang="en-US" dirty="0" smtClean="0"/>
              <a:t>若卷组中有剩余空间，扩展卷组中的逻辑卷</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lvextend</a:t>
            </a:r>
            <a:r>
              <a:rPr lang="en-US" altLang="zh-CN" dirty="0" smtClean="0">
                <a:solidFill>
                  <a:schemeClr val="accent6">
                    <a:lumMod val="75000"/>
                  </a:schemeClr>
                </a:solidFill>
              </a:rPr>
              <a:t> &lt;-L +</a:t>
            </a:r>
            <a:r>
              <a:rPr lang="zh-CN" altLang="en-US" dirty="0" smtClean="0">
                <a:solidFill>
                  <a:schemeClr val="accent6">
                    <a:lumMod val="75000"/>
                  </a:schemeClr>
                </a:solidFill>
              </a:rPr>
              <a:t>逻辑卷增量</a:t>
            </a:r>
            <a:r>
              <a:rPr lang="en-US" altLang="zh-CN" dirty="0" smtClean="0">
                <a:solidFill>
                  <a:schemeClr val="accent6">
                    <a:lumMod val="75000"/>
                  </a:schemeClr>
                </a:solidFill>
              </a:rPr>
              <a:t>&gt; &lt;</a:t>
            </a:r>
            <a:r>
              <a:rPr lang="zh-CN" altLang="en-US" dirty="0" smtClean="0">
                <a:solidFill>
                  <a:schemeClr val="accent6">
                    <a:lumMod val="75000"/>
                  </a:schemeClr>
                </a:solidFill>
              </a:rPr>
              <a:t>逻辑卷设备名称</a:t>
            </a:r>
            <a:r>
              <a:rPr lang="en-US" altLang="zh-CN" dirty="0" smtClean="0">
                <a:solidFill>
                  <a:schemeClr val="accent6">
                    <a:lumMod val="75000"/>
                  </a:schemeClr>
                </a:solidFill>
              </a:rPr>
              <a:t>&gt;</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lvextend</a:t>
            </a:r>
            <a:r>
              <a:rPr lang="en-US" altLang="zh-CN" dirty="0" smtClean="0">
                <a:solidFill>
                  <a:schemeClr val="accent6">
                    <a:lumMod val="75000"/>
                  </a:schemeClr>
                </a:solidFill>
              </a:rPr>
              <a:t> &lt;-l +PE</a:t>
            </a:r>
            <a:r>
              <a:rPr lang="zh-CN" altLang="en-US" dirty="0" smtClean="0">
                <a:solidFill>
                  <a:schemeClr val="accent6">
                    <a:lumMod val="75000"/>
                  </a:schemeClr>
                </a:solidFill>
              </a:rPr>
              <a:t>值</a:t>
            </a:r>
            <a:r>
              <a:rPr lang="en-US" altLang="zh-CN" dirty="0" smtClean="0">
                <a:solidFill>
                  <a:schemeClr val="accent6">
                    <a:lumMod val="75000"/>
                  </a:schemeClr>
                </a:solidFill>
              </a:rPr>
              <a:t>&gt;  &lt;</a:t>
            </a:r>
            <a:r>
              <a:rPr lang="zh-CN" altLang="en-US" dirty="0" smtClean="0">
                <a:solidFill>
                  <a:schemeClr val="accent6">
                    <a:lumMod val="75000"/>
                  </a:schemeClr>
                </a:solidFill>
              </a:rPr>
              <a:t>逻辑卷设备名称</a:t>
            </a:r>
            <a:r>
              <a:rPr lang="en-US" altLang="zh-CN" dirty="0" smtClean="0">
                <a:solidFill>
                  <a:schemeClr val="accent6">
                    <a:lumMod val="75000"/>
                  </a:schemeClr>
                </a:solidFill>
              </a:rPr>
              <a:t>&gt;</a:t>
            </a:r>
          </a:p>
          <a:p>
            <a:r>
              <a:rPr lang="zh-CN" altLang="en-US" dirty="0" smtClean="0"/>
              <a:t>对已扩展的逻辑卷中的文件系统进行容量扩展</a:t>
            </a:r>
          </a:p>
          <a:p>
            <a:pPr lvl="1">
              <a:buNone/>
            </a:pPr>
            <a:r>
              <a:rPr lang="en-US" altLang="zh-CN" dirty="0" smtClean="0">
                <a:solidFill>
                  <a:schemeClr val="accent6">
                    <a:lumMod val="75000"/>
                  </a:schemeClr>
                </a:solidFill>
              </a:rPr>
              <a:t># resize2fs &lt;</a:t>
            </a:r>
            <a:r>
              <a:rPr lang="zh-CN" altLang="en-US" dirty="0" smtClean="0">
                <a:solidFill>
                  <a:schemeClr val="accent6">
                    <a:lumMod val="75000"/>
                  </a:schemeClr>
                </a:solidFill>
              </a:rPr>
              <a:t>分区或逻辑卷设备名</a:t>
            </a:r>
            <a:r>
              <a:rPr lang="en-US" altLang="zh-CN" dirty="0" smtClean="0">
                <a:solidFill>
                  <a:schemeClr val="accent6">
                    <a:lumMod val="75000"/>
                  </a:schemeClr>
                </a:solidFill>
              </a:rPr>
              <a:t>&gt; </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扩展逻辑卷</a:t>
            </a:r>
            <a:endParaRPr lang="zh-CN" alt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将两个物理卷扩展到已存在的</a:t>
            </a:r>
            <a:r>
              <a:rPr lang="en-US" altLang="zh-CN" dirty="0" smtClean="0"/>
              <a:t>VolGroup00</a:t>
            </a:r>
            <a:r>
              <a:rPr lang="zh-CN" altLang="en-US" dirty="0" smtClean="0"/>
              <a:t>卷组中 </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vgextend</a:t>
            </a:r>
            <a:r>
              <a:rPr lang="en-US" altLang="zh-CN" dirty="0" smtClean="0">
                <a:solidFill>
                  <a:schemeClr val="accent6">
                    <a:lumMod val="75000"/>
                  </a:schemeClr>
                </a:solidFill>
              </a:rPr>
              <a:t> VolGroup00 /dev/sdb1 /dev/sdb2</a:t>
            </a:r>
          </a:p>
          <a:p>
            <a:r>
              <a:rPr lang="zh-CN" altLang="en-US" dirty="0" smtClean="0"/>
              <a:t>在</a:t>
            </a:r>
            <a:r>
              <a:rPr lang="en-US" altLang="zh-CN" dirty="0" smtClean="0"/>
              <a:t>VolGroup00</a:t>
            </a:r>
            <a:r>
              <a:rPr lang="zh-CN" altLang="en-US" dirty="0" smtClean="0"/>
              <a:t>卷组中扩展</a:t>
            </a:r>
            <a:r>
              <a:rPr lang="en-US" altLang="zh-CN" dirty="0" err="1" smtClean="0"/>
              <a:t>LogVolHome</a:t>
            </a:r>
            <a:r>
              <a:rPr lang="zh-CN" altLang="en-US" dirty="0" smtClean="0"/>
              <a:t>逻辑卷，扩展大小为</a:t>
            </a:r>
            <a:r>
              <a:rPr lang="en-US" altLang="zh-CN" dirty="0" smtClean="0"/>
              <a:t>6GB </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lvextend</a:t>
            </a:r>
            <a:r>
              <a:rPr lang="en-US" altLang="zh-CN" dirty="0" smtClean="0">
                <a:solidFill>
                  <a:schemeClr val="accent6">
                    <a:lumMod val="75000"/>
                  </a:schemeClr>
                </a:solidFill>
              </a:rPr>
              <a:t> -L +6G /dev/VolGroup00/</a:t>
            </a:r>
            <a:r>
              <a:rPr lang="en-US" altLang="zh-CN" dirty="0" err="1" smtClean="0">
                <a:solidFill>
                  <a:schemeClr val="accent6">
                    <a:lumMod val="75000"/>
                  </a:schemeClr>
                </a:solidFill>
              </a:rPr>
              <a:t>LogVolHome</a:t>
            </a:r>
            <a:endParaRPr lang="en-US" altLang="zh-CN" dirty="0" smtClean="0">
              <a:solidFill>
                <a:schemeClr val="accent6">
                  <a:lumMod val="75000"/>
                </a:schemeClr>
              </a:solidFill>
            </a:endParaRPr>
          </a:p>
          <a:p>
            <a:r>
              <a:rPr lang="zh-CN" altLang="en-US" dirty="0" smtClean="0"/>
              <a:t>为</a:t>
            </a:r>
            <a:r>
              <a:rPr lang="en-US" altLang="zh-CN" dirty="0" smtClean="0"/>
              <a:t>home</a:t>
            </a:r>
            <a:r>
              <a:rPr lang="zh-CN" altLang="en-US" dirty="0" smtClean="0"/>
              <a:t>文件系统（</a:t>
            </a:r>
            <a:r>
              <a:rPr lang="en-US" altLang="zh-CN" dirty="0" smtClean="0"/>
              <a:t>ext3</a:t>
            </a:r>
            <a:r>
              <a:rPr lang="zh-CN" altLang="en-US" dirty="0" smtClean="0"/>
              <a:t>）扩充容量</a:t>
            </a:r>
          </a:p>
          <a:p>
            <a:pPr lvl="1">
              <a:buNone/>
            </a:pPr>
            <a:r>
              <a:rPr lang="en-US" altLang="zh-CN" dirty="0" smtClean="0">
                <a:solidFill>
                  <a:schemeClr val="accent6">
                    <a:lumMod val="75000"/>
                  </a:schemeClr>
                </a:solidFill>
              </a:rPr>
              <a:t>#  resize2fs -f /dev/VolGroup00/</a:t>
            </a:r>
            <a:r>
              <a:rPr lang="en-US" altLang="zh-CN" dirty="0" err="1" smtClean="0">
                <a:solidFill>
                  <a:schemeClr val="accent6">
                    <a:lumMod val="75000"/>
                  </a:schemeClr>
                </a:solidFill>
              </a:rPr>
              <a:t>LogVolHome</a:t>
            </a:r>
            <a:endParaRPr lang="en-US" altLang="zh-CN" dirty="0" smtClean="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扩展逻辑卷举例</a:t>
            </a:r>
            <a:endParaRPr lang="zh-CN"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使用</a:t>
            </a:r>
            <a:r>
              <a:rPr lang="en-US" altLang="zh-CN" dirty="0" err="1" smtClean="0"/>
              <a:t>umount</a:t>
            </a:r>
            <a:r>
              <a:rPr lang="zh-CN" altLang="en-US" dirty="0" smtClean="0"/>
              <a:t>命令卸载文件系统</a:t>
            </a:r>
            <a:r>
              <a:rPr lang="en-US" altLang="zh-CN" dirty="0" smtClean="0"/>
              <a:t> </a:t>
            </a:r>
          </a:p>
          <a:p>
            <a:r>
              <a:rPr lang="zh-CN" altLang="en-US" dirty="0" smtClean="0"/>
              <a:t>使用</a:t>
            </a:r>
            <a:r>
              <a:rPr lang="en-US" altLang="zh-CN" dirty="0" smtClean="0"/>
              <a:t>e2fsck</a:t>
            </a:r>
            <a:r>
              <a:rPr lang="zh-CN" altLang="en-US" dirty="0" smtClean="0"/>
              <a:t>命令检查文件系统 </a:t>
            </a:r>
            <a:endParaRPr lang="en-US" altLang="zh-CN" dirty="0" smtClean="0"/>
          </a:p>
          <a:p>
            <a:r>
              <a:rPr lang="zh-CN" altLang="en-US" dirty="0" smtClean="0"/>
              <a:t>使用</a:t>
            </a:r>
            <a:r>
              <a:rPr lang="en-US" altLang="zh-CN" dirty="0" smtClean="0"/>
              <a:t>resize2fs</a:t>
            </a:r>
            <a:r>
              <a:rPr lang="zh-CN" altLang="en-US" dirty="0" smtClean="0"/>
              <a:t>命令缩减文件系统容量</a:t>
            </a:r>
            <a:r>
              <a:rPr lang="en-US" altLang="zh-CN" dirty="0" smtClean="0"/>
              <a:t> </a:t>
            </a:r>
          </a:p>
          <a:p>
            <a:r>
              <a:rPr lang="zh-CN" altLang="en-US" dirty="0" smtClean="0"/>
              <a:t>缩减逻辑卷</a:t>
            </a:r>
            <a:endParaRPr lang="en-US" altLang="zh-CN" dirty="0" smtClean="0"/>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lvreduce</a:t>
            </a:r>
            <a:r>
              <a:rPr lang="en-US" altLang="zh-CN" dirty="0" smtClean="0">
                <a:solidFill>
                  <a:schemeClr val="accent6">
                    <a:lumMod val="75000"/>
                  </a:schemeClr>
                </a:solidFill>
              </a:rPr>
              <a:t> &lt;-L -</a:t>
            </a:r>
            <a:r>
              <a:rPr lang="zh-CN" altLang="en-US" dirty="0" smtClean="0">
                <a:solidFill>
                  <a:schemeClr val="accent6">
                    <a:lumMod val="75000"/>
                  </a:schemeClr>
                </a:solidFill>
              </a:rPr>
              <a:t>逻辑卷增量</a:t>
            </a:r>
            <a:r>
              <a:rPr lang="en-US" altLang="zh-CN" dirty="0" smtClean="0">
                <a:solidFill>
                  <a:schemeClr val="accent6">
                    <a:lumMod val="75000"/>
                  </a:schemeClr>
                </a:solidFill>
              </a:rPr>
              <a:t>&gt; &lt;</a:t>
            </a:r>
            <a:r>
              <a:rPr lang="zh-CN" altLang="en-US" dirty="0" smtClean="0">
                <a:solidFill>
                  <a:schemeClr val="accent6">
                    <a:lumMod val="75000"/>
                  </a:schemeClr>
                </a:solidFill>
              </a:rPr>
              <a:t>逻辑卷设备名称</a:t>
            </a:r>
            <a:r>
              <a:rPr lang="en-US" altLang="zh-CN" dirty="0" smtClean="0">
                <a:solidFill>
                  <a:schemeClr val="accent6">
                    <a:lumMod val="75000"/>
                  </a:schemeClr>
                </a:solidFill>
              </a:rPr>
              <a:t>&gt;</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lvreduce</a:t>
            </a:r>
            <a:r>
              <a:rPr lang="en-US" altLang="zh-CN" dirty="0" smtClean="0">
                <a:solidFill>
                  <a:schemeClr val="accent6">
                    <a:lumMod val="75000"/>
                  </a:schemeClr>
                </a:solidFill>
              </a:rPr>
              <a:t> &lt;-l -PE</a:t>
            </a:r>
            <a:r>
              <a:rPr lang="zh-CN" altLang="en-US" dirty="0" smtClean="0">
                <a:solidFill>
                  <a:schemeClr val="accent6">
                    <a:lumMod val="75000"/>
                  </a:schemeClr>
                </a:solidFill>
              </a:rPr>
              <a:t>值</a:t>
            </a:r>
            <a:r>
              <a:rPr lang="en-US" altLang="zh-CN" dirty="0" smtClean="0">
                <a:solidFill>
                  <a:schemeClr val="accent6">
                    <a:lumMod val="75000"/>
                  </a:schemeClr>
                </a:solidFill>
              </a:rPr>
              <a:t>&gt;  &lt;</a:t>
            </a:r>
            <a:r>
              <a:rPr lang="zh-CN" altLang="en-US" dirty="0" smtClean="0">
                <a:solidFill>
                  <a:schemeClr val="accent6">
                    <a:lumMod val="75000"/>
                  </a:schemeClr>
                </a:solidFill>
              </a:rPr>
              <a:t>逻辑卷设备名称</a:t>
            </a:r>
            <a:r>
              <a:rPr lang="en-US" altLang="zh-CN" dirty="0" smtClean="0">
                <a:solidFill>
                  <a:schemeClr val="accent6">
                    <a:lumMod val="75000"/>
                  </a:schemeClr>
                </a:solidFill>
              </a:rPr>
              <a:t>&gt;</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28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缩减逻辑卷</a:t>
            </a:r>
            <a:endParaRPr lang="zh-CN"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内容占位符 6"/>
          <p:cNvGraphicFramePr>
            <a:graphicFrameLocks noGrp="1"/>
          </p:cNvGraphicFramePr>
          <p:nvPr>
            <p:ph idx="1"/>
          </p:nvPr>
        </p:nvGraphicFramePr>
        <p:xfrm>
          <a:off x="457200" y="1600200"/>
          <a:ext cx="8229600" cy="3627120"/>
        </p:xfrm>
        <a:graphic>
          <a:graphicData uri="http://schemas.openxmlformats.org/drawingml/2006/table">
            <a:tbl>
              <a:tblPr firstRow="1" bandRow="1">
                <a:tableStyleId>{21E4AEA4-8DFA-4A89-87EB-49C32662AFE0}</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pPr algn="ctr"/>
                      <a:r>
                        <a:rPr lang="zh-CN" altLang="en-US" sz="2400" dirty="0" smtClean="0"/>
                        <a:t>任务</a:t>
                      </a:r>
                      <a:endParaRPr lang="zh-CN" altLang="en-US" sz="2400" dirty="0"/>
                    </a:p>
                  </a:txBody>
                  <a:tcPr/>
                </a:tc>
                <a:tc>
                  <a:txBody>
                    <a:bodyPr/>
                    <a:lstStyle/>
                    <a:p>
                      <a:pPr algn="ctr"/>
                      <a:r>
                        <a:rPr lang="en-US" altLang="zh-CN" sz="2400" dirty="0" smtClean="0"/>
                        <a:t>PV</a:t>
                      </a:r>
                      <a:endParaRPr lang="zh-CN" altLang="en-US" sz="2400" dirty="0"/>
                    </a:p>
                  </a:txBody>
                  <a:tcPr/>
                </a:tc>
                <a:tc>
                  <a:txBody>
                    <a:bodyPr/>
                    <a:lstStyle/>
                    <a:p>
                      <a:pPr algn="ctr"/>
                      <a:r>
                        <a:rPr lang="en-US" altLang="zh-CN" sz="2400" dirty="0" smtClean="0"/>
                        <a:t>VG</a:t>
                      </a:r>
                      <a:endParaRPr lang="zh-CN" altLang="en-US" sz="2400" dirty="0"/>
                    </a:p>
                  </a:txBody>
                  <a:tcPr/>
                </a:tc>
                <a:tc>
                  <a:txBody>
                    <a:bodyPr/>
                    <a:lstStyle/>
                    <a:p>
                      <a:pPr algn="ctr"/>
                      <a:r>
                        <a:rPr lang="en-US" altLang="zh-CN" sz="2400" dirty="0" smtClean="0"/>
                        <a:t>LV</a:t>
                      </a:r>
                      <a:endParaRPr lang="zh-CN" altLang="en-US" sz="2400" dirty="0"/>
                    </a:p>
                  </a:txBody>
                  <a:tcPr/>
                </a:tc>
                <a:extLst>
                  <a:ext uri="{0D108BD9-81ED-4DB2-BD59-A6C34878D82A}">
                    <a16:rowId xmlns:a16="http://schemas.microsoft.com/office/drawing/2014/main" val="10000"/>
                  </a:ext>
                </a:extLst>
              </a:tr>
              <a:tr h="370840">
                <a:tc>
                  <a:txBody>
                    <a:bodyPr/>
                    <a:lstStyle/>
                    <a:p>
                      <a:r>
                        <a:rPr lang="zh-CN" altLang="en-US" sz="2000" dirty="0" smtClean="0"/>
                        <a:t>创建</a:t>
                      </a:r>
                      <a:endParaRPr lang="zh-CN" altLang="en-US" sz="2000" dirty="0"/>
                    </a:p>
                  </a:txBody>
                  <a:tcPr/>
                </a:tc>
                <a:tc>
                  <a:txBody>
                    <a:bodyPr/>
                    <a:lstStyle/>
                    <a:p>
                      <a:r>
                        <a:rPr lang="en-US" altLang="zh-CN" sz="2000" dirty="0" err="1" smtClean="0"/>
                        <a:t>pvcreate</a:t>
                      </a:r>
                      <a:endParaRPr lang="zh-CN" altLang="en-US" sz="2000" dirty="0"/>
                    </a:p>
                  </a:txBody>
                  <a:tcPr/>
                </a:tc>
                <a:tc>
                  <a:txBody>
                    <a:bodyPr/>
                    <a:lstStyle/>
                    <a:p>
                      <a:r>
                        <a:rPr lang="en-US" altLang="zh-CN" sz="2000" dirty="0" err="1" smtClean="0"/>
                        <a:t>vgcreate</a:t>
                      </a:r>
                      <a:endParaRPr lang="zh-CN" altLang="en-US" sz="2000" dirty="0"/>
                    </a:p>
                  </a:txBody>
                  <a:tcPr/>
                </a:tc>
                <a:tc>
                  <a:txBody>
                    <a:bodyPr/>
                    <a:lstStyle/>
                    <a:p>
                      <a:r>
                        <a:rPr lang="en-US" altLang="zh-CN" sz="2000" dirty="0" err="1" smtClean="0"/>
                        <a:t>lvcreate</a:t>
                      </a:r>
                      <a:endParaRPr lang="zh-CN" altLang="en-US" sz="2000" dirty="0"/>
                    </a:p>
                  </a:txBody>
                  <a:tcPr/>
                </a:tc>
                <a:extLst>
                  <a:ext uri="{0D108BD9-81ED-4DB2-BD59-A6C34878D82A}">
                    <a16:rowId xmlns:a16="http://schemas.microsoft.com/office/drawing/2014/main" val="10001"/>
                  </a:ext>
                </a:extLst>
              </a:tr>
              <a:tr h="370840">
                <a:tc>
                  <a:txBody>
                    <a:bodyPr/>
                    <a:lstStyle/>
                    <a:p>
                      <a:r>
                        <a:rPr lang="zh-CN" altLang="en-US" sz="2000" dirty="0" smtClean="0"/>
                        <a:t>删除</a:t>
                      </a:r>
                      <a:endParaRPr lang="zh-CN" altLang="en-US" sz="2000" dirty="0"/>
                    </a:p>
                  </a:txBody>
                  <a:tcPr/>
                </a:tc>
                <a:tc>
                  <a:txBody>
                    <a:bodyPr/>
                    <a:lstStyle/>
                    <a:p>
                      <a:r>
                        <a:rPr lang="en-US" altLang="zh-CN" sz="2000" dirty="0" err="1" smtClean="0"/>
                        <a:t>pvremove</a:t>
                      </a:r>
                      <a:endParaRPr lang="zh-CN" altLang="en-US" sz="2000" dirty="0"/>
                    </a:p>
                  </a:txBody>
                  <a:tcPr/>
                </a:tc>
                <a:tc>
                  <a:txBody>
                    <a:bodyPr/>
                    <a:lstStyle/>
                    <a:p>
                      <a:r>
                        <a:rPr lang="en-US" altLang="zh-CN" sz="2000" dirty="0" err="1" smtClean="0"/>
                        <a:t>vgremove</a:t>
                      </a:r>
                      <a:endParaRPr lang="zh-CN" altLang="en-US" sz="2000" dirty="0"/>
                    </a:p>
                  </a:txBody>
                  <a:tcPr/>
                </a:tc>
                <a:tc>
                  <a:txBody>
                    <a:bodyPr/>
                    <a:lstStyle/>
                    <a:p>
                      <a:r>
                        <a:rPr lang="en-US" altLang="zh-CN" sz="2000" dirty="0" err="1" smtClean="0"/>
                        <a:t>lvremove</a:t>
                      </a:r>
                      <a:endParaRPr lang="zh-CN" altLang="en-US" sz="2000" dirty="0"/>
                    </a:p>
                  </a:txBody>
                  <a:tcPr/>
                </a:tc>
                <a:extLst>
                  <a:ext uri="{0D108BD9-81ED-4DB2-BD59-A6C34878D82A}">
                    <a16:rowId xmlns:a16="http://schemas.microsoft.com/office/drawing/2014/main" val="10002"/>
                  </a:ext>
                </a:extLst>
              </a:tr>
              <a:tr h="370840">
                <a:tc>
                  <a:txBody>
                    <a:bodyPr/>
                    <a:lstStyle/>
                    <a:p>
                      <a:r>
                        <a:rPr lang="zh-CN" altLang="en-US" sz="2000" dirty="0" smtClean="0"/>
                        <a:t>显示信息</a:t>
                      </a:r>
                      <a:endParaRPr lang="zh-CN" altLang="en-US" sz="2000" dirty="0"/>
                    </a:p>
                  </a:txBody>
                  <a:tcPr/>
                </a:tc>
                <a:tc>
                  <a:txBody>
                    <a:bodyPr/>
                    <a:lstStyle/>
                    <a:p>
                      <a:r>
                        <a:rPr lang="en-US" altLang="zh-CN" sz="2000" dirty="0" err="1" smtClean="0"/>
                        <a:t>pvs</a:t>
                      </a:r>
                      <a:endParaRPr lang="zh-CN" altLang="en-US" sz="2000" dirty="0"/>
                    </a:p>
                  </a:txBody>
                  <a:tcPr/>
                </a:tc>
                <a:tc>
                  <a:txBody>
                    <a:bodyPr/>
                    <a:lstStyle/>
                    <a:p>
                      <a:r>
                        <a:rPr lang="en-US" altLang="zh-CN" sz="2000" dirty="0" err="1" smtClean="0"/>
                        <a:t>vgs</a:t>
                      </a:r>
                      <a:endParaRPr lang="zh-CN" altLang="en-US" sz="2000" dirty="0"/>
                    </a:p>
                  </a:txBody>
                  <a:tcPr/>
                </a:tc>
                <a:tc>
                  <a:txBody>
                    <a:bodyPr/>
                    <a:lstStyle/>
                    <a:p>
                      <a:r>
                        <a:rPr lang="en-US" altLang="zh-CN" sz="2000" dirty="0" err="1" smtClean="0"/>
                        <a:t>lvs</a:t>
                      </a:r>
                      <a:endParaRPr lang="zh-CN" altLang="en-US" sz="2000" dirty="0"/>
                    </a:p>
                  </a:txBody>
                  <a:tcPr/>
                </a:tc>
                <a:extLst>
                  <a:ext uri="{0D108BD9-81ED-4DB2-BD59-A6C34878D82A}">
                    <a16:rowId xmlns:a16="http://schemas.microsoft.com/office/drawing/2014/main" val="10003"/>
                  </a:ext>
                </a:extLst>
              </a:tr>
              <a:tr h="370840">
                <a:tc>
                  <a:txBody>
                    <a:bodyPr/>
                    <a:lstStyle/>
                    <a:p>
                      <a:r>
                        <a:rPr lang="zh-CN" altLang="en-US" sz="2000" dirty="0" smtClean="0"/>
                        <a:t>扫描列表</a:t>
                      </a:r>
                      <a:endParaRPr lang="zh-CN" altLang="en-US" sz="2000" dirty="0"/>
                    </a:p>
                  </a:txBody>
                  <a:tcPr/>
                </a:tc>
                <a:tc>
                  <a:txBody>
                    <a:bodyPr/>
                    <a:lstStyle/>
                    <a:p>
                      <a:r>
                        <a:rPr lang="en-US" altLang="zh-CN" sz="2000" dirty="0" err="1" smtClean="0"/>
                        <a:t>pvscan</a:t>
                      </a:r>
                      <a:endParaRPr lang="zh-CN" altLang="en-US" sz="2000" dirty="0"/>
                    </a:p>
                  </a:txBody>
                  <a:tcPr/>
                </a:tc>
                <a:tc>
                  <a:txBody>
                    <a:bodyPr/>
                    <a:lstStyle/>
                    <a:p>
                      <a:r>
                        <a:rPr lang="en-US" altLang="zh-CN" sz="2000" dirty="0" err="1" smtClean="0"/>
                        <a:t>vgscan</a:t>
                      </a:r>
                      <a:endParaRPr lang="zh-CN" altLang="en-US" sz="2000" dirty="0"/>
                    </a:p>
                  </a:txBody>
                  <a:tcPr/>
                </a:tc>
                <a:tc>
                  <a:txBody>
                    <a:bodyPr/>
                    <a:lstStyle/>
                    <a:p>
                      <a:r>
                        <a:rPr lang="en-US" altLang="zh-CN" sz="2000" dirty="0" err="1" smtClean="0"/>
                        <a:t>lvscan</a:t>
                      </a:r>
                      <a:endParaRPr lang="zh-CN" altLang="en-US" sz="2000" dirty="0"/>
                    </a:p>
                  </a:txBody>
                  <a:tcPr/>
                </a:tc>
                <a:extLst>
                  <a:ext uri="{0D108BD9-81ED-4DB2-BD59-A6C34878D82A}">
                    <a16:rowId xmlns:a16="http://schemas.microsoft.com/office/drawing/2014/main" val="10004"/>
                  </a:ext>
                </a:extLst>
              </a:tr>
              <a:tr h="370840">
                <a:tc>
                  <a:txBody>
                    <a:bodyPr/>
                    <a:lstStyle/>
                    <a:p>
                      <a:r>
                        <a:rPr lang="zh-CN" altLang="en-US" sz="2000" dirty="0" smtClean="0"/>
                        <a:t>显示属性</a:t>
                      </a:r>
                      <a:endParaRPr lang="zh-CN" altLang="en-US" sz="2000" dirty="0"/>
                    </a:p>
                  </a:txBody>
                  <a:tcPr/>
                </a:tc>
                <a:tc>
                  <a:txBody>
                    <a:bodyPr/>
                    <a:lstStyle/>
                    <a:p>
                      <a:r>
                        <a:rPr lang="en-US" altLang="zh-CN" sz="2000" dirty="0" err="1" smtClean="0"/>
                        <a:t>pvdisplay</a:t>
                      </a:r>
                      <a:endParaRPr lang="zh-CN" altLang="en-US" sz="2000" dirty="0"/>
                    </a:p>
                  </a:txBody>
                  <a:tcPr/>
                </a:tc>
                <a:tc>
                  <a:txBody>
                    <a:bodyPr/>
                    <a:lstStyle/>
                    <a:p>
                      <a:r>
                        <a:rPr lang="en-US" altLang="zh-CN" sz="2000" dirty="0" err="1" smtClean="0"/>
                        <a:t>vgdisplay</a:t>
                      </a:r>
                      <a:endParaRPr lang="zh-CN" altLang="en-US" sz="2000" dirty="0"/>
                    </a:p>
                  </a:txBody>
                  <a:tcPr/>
                </a:tc>
                <a:tc>
                  <a:txBody>
                    <a:bodyPr/>
                    <a:lstStyle/>
                    <a:p>
                      <a:r>
                        <a:rPr lang="en-US" altLang="zh-CN" sz="2000" dirty="0" err="1" smtClean="0"/>
                        <a:t>lvdisplay</a:t>
                      </a:r>
                      <a:endParaRPr lang="zh-CN" altLang="en-US" sz="2000" dirty="0"/>
                    </a:p>
                  </a:txBody>
                  <a:tcPr/>
                </a:tc>
                <a:extLst>
                  <a:ext uri="{0D108BD9-81ED-4DB2-BD59-A6C34878D82A}">
                    <a16:rowId xmlns:a16="http://schemas.microsoft.com/office/drawing/2014/main" val="10005"/>
                  </a:ext>
                </a:extLst>
              </a:tr>
              <a:tr h="370840">
                <a:tc>
                  <a:txBody>
                    <a:bodyPr/>
                    <a:lstStyle/>
                    <a:p>
                      <a:r>
                        <a:rPr lang="zh-CN" altLang="en-US" sz="2000" dirty="0" smtClean="0"/>
                        <a:t>更改属性</a:t>
                      </a:r>
                      <a:endParaRPr lang="zh-CN" altLang="en-US" sz="2000" dirty="0"/>
                    </a:p>
                  </a:txBody>
                  <a:tcPr/>
                </a:tc>
                <a:tc>
                  <a:txBody>
                    <a:bodyPr/>
                    <a:lstStyle/>
                    <a:p>
                      <a:r>
                        <a:rPr lang="en-US" altLang="zh-CN" sz="2000" dirty="0" err="1" smtClean="0"/>
                        <a:t>pvchange</a:t>
                      </a:r>
                      <a:endParaRPr lang="zh-CN" altLang="en-US" sz="2000" dirty="0"/>
                    </a:p>
                  </a:txBody>
                  <a:tcPr/>
                </a:tc>
                <a:tc>
                  <a:txBody>
                    <a:bodyPr/>
                    <a:lstStyle/>
                    <a:p>
                      <a:r>
                        <a:rPr lang="en-US" altLang="zh-CN" sz="2000" dirty="0" err="1" smtClean="0"/>
                        <a:t>vgchange</a:t>
                      </a:r>
                      <a:endParaRPr lang="zh-CN" altLang="en-US" sz="2000" dirty="0"/>
                    </a:p>
                  </a:txBody>
                  <a:tcPr/>
                </a:tc>
                <a:tc>
                  <a:txBody>
                    <a:bodyPr/>
                    <a:lstStyle/>
                    <a:p>
                      <a:r>
                        <a:rPr lang="en-US" altLang="zh-CN" sz="2000" dirty="0" err="1" smtClean="0"/>
                        <a:t>lvchange</a:t>
                      </a:r>
                      <a:endParaRPr lang="zh-CN" altLang="en-US" sz="2000" dirty="0"/>
                    </a:p>
                  </a:txBody>
                  <a:tcPr/>
                </a:tc>
                <a:extLst>
                  <a:ext uri="{0D108BD9-81ED-4DB2-BD59-A6C34878D82A}">
                    <a16:rowId xmlns:a16="http://schemas.microsoft.com/office/drawing/2014/main" val="10006"/>
                  </a:ext>
                </a:extLst>
              </a:tr>
              <a:tr h="370840">
                <a:tc>
                  <a:txBody>
                    <a:bodyPr/>
                    <a:lstStyle/>
                    <a:p>
                      <a:r>
                        <a:rPr lang="zh-CN" altLang="en-US" sz="2000" dirty="0" smtClean="0"/>
                        <a:t>扩展</a:t>
                      </a:r>
                      <a:endParaRPr lang="zh-CN" altLang="en-US" sz="2000" dirty="0"/>
                    </a:p>
                  </a:txBody>
                  <a:tcPr/>
                </a:tc>
                <a:tc>
                  <a:txBody>
                    <a:bodyPr/>
                    <a:lstStyle/>
                    <a:p>
                      <a:endParaRPr lang="zh-CN" altLang="en-US" sz="2000"/>
                    </a:p>
                  </a:txBody>
                  <a:tcPr/>
                </a:tc>
                <a:tc>
                  <a:txBody>
                    <a:bodyPr/>
                    <a:lstStyle/>
                    <a:p>
                      <a:r>
                        <a:rPr lang="en-US" altLang="zh-CN" sz="2000" dirty="0" err="1" smtClean="0"/>
                        <a:t>vgextend</a:t>
                      </a:r>
                      <a:endParaRPr lang="zh-CN" altLang="en-US" sz="2000" dirty="0"/>
                    </a:p>
                  </a:txBody>
                  <a:tcPr/>
                </a:tc>
                <a:tc>
                  <a:txBody>
                    <a:bodyPr/>
                    <a:lstStyle/>
                    <a:p>
                      <a:r>
                        <a:rPr lang="en-US" altLang="zh-CN" sz="2000" dirty="0" err="1" smtClean="0"/>
                        <a:t>lvextend</a:t>
                      </a:r>
                      <a:endParaRPr lang="zh-CN" altLang="en-US" sz="2000" dirty="0"/>
                    </a:p>
                  </a:txBody>
                  <a:tcPr/>
                </a:tc>
                <a:extLst>
                  <a:ext uri="{0D108BD9-81ED-4DB2-BD59-A6C34878D82A}">
                    <a16:rowId xmlns:a16="http://schemas.microsoft.com/office/drawing/2014/main" val="10007"/>
                  </a:ext>
                </a:extLst>
              </a:tr>
              <a:tr h="370840">
                <a:tc>
                  <a:txBody>
                    <a:bodyPr/>
                    <a:lstStyle/>
                    <a:p>
                      <a:r>
                        <a:rPr lang="zh-CN" altLang="en-US" sz="2000" dirty="0" smtClean="0"/>
                        <a:t>缩减</a:t>
                      </a:r>
                      <a:endParaRPr lang="zh-CN" altLang="en-US" sz="2000" dirty="0"/>
                    </a:p>
                  </a:txBody>
                  <a:tcPr/>
                </a:tc>
                <a:tc>
                  <a:txBody>
                    <a:bodyPr/>
                    <a:lstStyle/>
                    <a:p>
                      <a:endParaRPr lang="zh-CN" altLang="en-US" sz="2000" dirty="0"/>
                    </a:p>
                  </a:txBody>
                  <a:tcPr/>
                </a:tc>
                <a:tc>
                  <a:txBody>
                    <a:bodyPr/>
                    <a:lstStyle/>
                    <a:p>
                      <a:r>
                        <a:rPr lang="en-US" altLang="zh-CN" sz="2000" dirty="0" err="1" smtClean="0"/>
                        <a:t>vgreduce</a:t>
                      </a:r>
                      <a:endParaRPr lang="zh-CN" altLang="en-US" sz="2000" dirty="0"/>
                    </a:p>
                  </a:txBody>
                  <a:tcPr/>
                </a:tc>
                <a:tc>
                  <a:txBody>
                    <a:bodyPr/>
                    <a:lstStyle/>
                    <a:p>
                      <a:r>
                        <a:rPr lang="en-US" altLang="zh-CN" sz="2000" dirty="0" err="1" smtClean="0"/>
                        <a:t>lvreduce</a:t>
                      </a:r>
                      <a:endParaRPr lang="zh-CN" altLang="en-US" sz="2000" dirty="0"/>
                    </a:p>
                  </a:txBody>
                  <a:tcPr/>
                </a:tc>
                <a:extLst>
                  <a:ext uri="{0D108BD9-81ED-4DB2-BD59-A6C34878D82A}">
                    <a16:rowId xmlns:a16="http://schemas.microsoft.com/office/drawing/2014/main" val="10008"/>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29</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LVM </a:t>
            </a:r>
            <a:r>
              <a:rPr lang="zh-CN" altLang="en-US" dirty="0" smtClean="0"/>
              <a:t>常用命令集</a:t>
            </a:r>
            <a:endParaRPr lang="zh-CN" altLang="en-US" dirty="0"/>
          </a:p>
        </p:txBody>
      </p:sp>
      <p:sp>
        <p:nvSpPr>
          <p:cNvPr id="8" name="TextBox 7"/>
          <p:cNvSpPr txBox="1"/>
          <p:nvPr/>
        </p:nvSpPr>
        <p:spPr>
          <a:xfrm>
            <a:off x="575556" y="5230901"/>
            <a:ext cx="7848872"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buFont typeface="Arial" pitchFamily="34" charset="0"/>
              <a:buChar char="•"/>
            </a:pPr>
            <a:r>
              <a:rPr lang="zh-CN" altLang="en-US" sz="2400" dirty="0" smtClean="0"/>
              <a:t> 可以使用 </a:t>
            </a:r>
            <a:r>
              <a:rPr lang="en-US" altLang="zh-CN" sz="2400" dirty="0" err="1" smtClean="0">
                <a:solidFill>
                  <a:schemeClr val="accent6">
                    <a:lumMod val="75000"/>
                  </a:schemeClr>
                </a:solidFill>
              </a:rPr>
              <a:t>lvm</a:t>
            </a:r>
            <a:r>
              <a:rPr lang="en-US" altLang="zh-CN" sz="2400" dirty="0" smtClean="0">
                <a:solidFill>
                  <a:schemeClr val="accent6">
                    <a:lumMod val="75000"/>
                  </a:schemeClr>
                </a:solidFill>
              </a:rPr>
              <a:t> help  </a:t>
            </a:r>
            <a:r>
              <a:rPr lang="zh-CN" altLang="en-US" sz="2400" dirty="0" smtClean="0"/>
              <a:t>命令显示上述命令的功能。</a:t>
            </a:r>
          </a:p>
          <a:p>
            <a:pPr>
              <a:buFont typeface="Arial" pitchFamily="34" charset="0"/>
              <a:buChar char="•"/>
            </a:pPr>
            <a:r>
              <a:rPr lang="zh-CN" altLang="en-US" sz="2400" dirty="0" smtClean="0"/>
              <a:t> 可以使用命令参数</a:t>
            </a:r>
            <a:r>
              <a:rPr lang="en-US" altLang="zh-CN" sz="2400" dirty="0" smtClean="0">
                <a:solidFill>
                  <a:schemeClr val="accent6">
                    <a:lumMod val="75000"/>
                  </a:schemeClr>
                </a:solidFill>
              </a:rPr>
              <a:t>-h</a:t>
            </a:r>
            <a:r>
              <a:rPr lang="zh-CN" altLang="en-US" sz="2400" dirty="0" smtClean="0"/>
              <a:t>查看每个命令的使用方法，如： </a:t>
            </a:r>
          </a:p>
          <a:p>
            <a:r>
              <a:rPr lang="en-US" altLang="zh-CN" sz="2400" dirty="0" smtClean="0">
                <a:solidFill>
                  <a:schemeClr val="accent6">
                    <a:lumMod val="75000"/>
                  </a:schemeClr>
                </a:solidFill>
              </a:rPr>
              <a:t># </a:t>
            </a:r>
            <a:r>
              <a:rPr lang="en-US" altLang="zh-CN" sz="2400" dirty="0" err="1" smtClean="0">
                <a:solidFill>
                  <a:schemeClr val="accent6">
                    <a:lumMod val="75000"/>
                  </a:schemeClr>
                </a:solidFill>
              </a:rPr>
              <a:t>lvreduce</a:t>
            </a:r>
            <a:r>
              <a:rPr lang="en-US" altLang="zh-CN" sz="2400" dirty="0" smtClean="0">
                <a:solidFill>
                  <a:schemeClr val="accent6">
                    <a:lumMod val="75000"/>
                  </a:schemeClr>
                </a:solidFill>
              </a:rPr>
              <a:t> -h</a:t>
            </a:r>
            <a:endParaRPr lang="zh-CN" altLang="en-US" sz="2400"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硬盘及其相关概念</a:t>
            </a:r>
            <a:endParaRPr lang="zh-CN" altLang="en-US" dirty="0"/>
          </a:p>
        </p:txBody>
      </p:sp>
      <p:sp>
        <p:nvSpPr>
          <p:cNvPr id="3" name="文本占位符 2"/>
          <p:cNvSpPr>
            <a:spLocks noGrp="1"/>
          </p:cNvSpPr>
          <p:nvPr>
            <p:ph type="body" idx="1"/>
          </p:nvPr>
        </p:nvSpPr>
        <p:spPr/>
        <p:txBody>
          <a:bodyPr/>
          <a:lstStyle/>
          <a:p>
            <a:endParaRPr lang="zh-CN" altLang="en-US" dirty="0"/>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3</a:t>
            </a:fld>
            <a:endParaRPr lang="en-US" altLang="zh-CN"/>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副标题 5"/>
          <p:cNvSpPr>
            <a:spLocks noGrp="1"/>
          </p:cNvSpPr>
          <p:nvPr>
            <p:ph type="subTitle" idx="13"/>
          </p:nvPr>
        </p:nvSpPr>
        <p:spPr/>
        <p:txBody>
          <a:bodyPr>
            <a:normAutofit fontScale="92500" lnSpcReduction="20000"/>
          </a:bodyPr>
          <a:lstStyle/>
          <a:p>
            <a:r>
              <a:rPr lang="en-US" altLang="zh-CN" dirty="0" smtClean="0"/>
              <a:t>1</a:t>
            </a:r>
            <a:endParaRPr lang="zh-CN" altLang="en-US" dirty="0"/>
          </a:p>
        </p:txBody>
      </p:sp>
      <p:sp>
        <p:nvSpPr>
          <p:cNvPr id="5" name="标题 4"/>
          <p:cNvSpPr>
            <a:spLocks noGrp="1"/>
          </p:cNvSpPr>
          <p:nvPr>
            <p:ph type="title"/>
          </p:nvPr>
        </p:nvSpPr>
        <p:spPr/>
        <p:txBody>
          <a:bodyPr>
            <a:noAutofit/>
          </a:bodyPr>
          <a:lstStyle/>
          <a:p>
            <a:r>
              <a:rPr lang="zh-CN" altLang="en-US" sz="4000" dirty="0" smtClean="0">
                <a:latin typeface="黑体" panose="02010609060101010101" pitchFamily="49" charset="-122"/>
                <a:ea typeface="黑体" panose="02010609060101010101" pitchFamily="49" charset="-122"/>
              </a:rPr>
              <a:t>本章内容要点</a:t>
            </a:r>
            <a:endParaRPr lang="zh-CN" altLang="en-US" sz="4000" dirty="0">
              <a:latin typeface="黑体" panose="02010609060101010101" pitchFamily="49" charset="-122"/>
              <a:ea typeface="黑体" panose="02010609060101010101" pitchFamily="49" charset="-122"/>
            </a:endParaRPr>
          </a:p>
        </p:txBody>
      </p:sp>
      <p:sp>
        <p:nvSpPr>
          <p:cNvPr id="16" name="Rectangle 3"/>
          <p:cNvSpPr txBox="1">
            <a:spLocks noChangeArrowheads="1"/>
          </p:cNvSpPr>
          <p:nvPr/>
        </p:nvSpPr>
        <p:spPr>
          <a:xfrm>
            <a:off x="532506" y="1417637"/>
            <a:ext cx="7999934" cy="512127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2000" kern="1200">
                <a:solidFill>
                  <a:schemeClr val="tx1">
                    <a:tint val="75000"/>
                  </a:schemeClr>
                </a:solidFill>
                <a:latin typeface="Broadway" panose="04040905080B02020502" pitchFamily="82" charset="0"/>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spcBef>
                <a:spcPts val="0"/>
              </a:spcBef>
              <a:buFont typeface="Wingdings" panose="05000000000000000000" pitchFamily="2" charset="2"/>
              <a:buChar char="Ø"/>
            </a:pPr>
            <a:r>
              <a:rPr lang="zh-CN" altLang="en-US" sz="3200" dirty="0" smtClean="0">
                <a:solidFill>
                  <a:schemeClr val="tx1"/>
                </a:solidFill>
              </a:rPr>
              <a:t>存储管理与磁盘分区</a:t>
            </a:r>
            <a:endParaRPr lang="en-US" altLang="zh-CN" sz="3200" dirty="0" smtClean="0">
              <a:solidFill>
                <a:schemeClr val="tx1"/>
              </a:solidFill>
            </a:endParaRPr>
          </a:p>
          <a:p>
            <a:pPr lvl="1" algn="l">
              <a:spcBef>
                <a:spcPts val="0"/>
              </a:spcBef>
            </a:pPr>
            <a:r>
              <a:rPr lang="zh-CN" altLang="en-US" dirty="0" smtClean="0">
                <a:solidFill>
                  <a:schemeClr val="tx1"/>
                </a:solidFill>
              </a:rPr>
              <a:t>存储管理工具，</a:t>
            </a:r>
            <a:r>
              <a:rPr lang="en-US" altLang="zh-CN" dirty="0" smtClean="0">
                <a:solidFill>
                  <a:schemeClr val="tx1"/>
                </a:solidFill>
              </a:rPr>
              <a:t>Linux</a:t>
            </a:r>
            <a:r>
              <a:rPr lang="zh-CN" altLang="en-US" dirty="0" smtClean="0">
                <a:solidFill>
                  <a:schemeClr val="tx1"/>
                </a:solidFill>
              </a:rPr>
              <a:t>文件系统，硬盘的分类，硬盘的接口，硬盘分区</a:t>
            </a:r>
            <a:endParaRPr lang="en-US" altLang="zh-CN" dirty="0" smtClean="0">
              <a:solidFill>
                <a:schemeClr val="tx1"/>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zh-CN" altLang="en-US" sz="3200" dirty="0" smtClean="0">
                <a:solidFill>
                  <a:schemeClr val="tx1"/>
                </a:solidFill>
              </a:rPr>
              <a:t>逻辑卷管理</a:t>
            </a:r>
            <a:endParaRPr lang="en-US" altLang="zh-CN" sz="3200" dirty="0" smtClean="0">
              <a:solidFill>
                <a:schemeClr val="tx1"/>
              </a:solidFill>
            </a:endParaRPr>
          </a:p>
          <a:p>
            <a:pPr lvl="1" algn="l">
              <a:spcBef>
                <a:spcPts val="0"/>
              </a:spcBef>
            </a:pPr>
            <a:r>
              <a:rPr lang="zh-CN" altLang="en-US" dirty="0" smtClean="0">
                <a:solidFill>
                  <a:prstClr val="black"/>
                </a:solidFill>
              </a:rPr>
              <a:t>什么是</a:t>
            </a:r>
            <a:r>
              <a:rPr lang="en-US" altLang="zh-CN" dirty="0" err="1" smtClean="0">
                <a:solidFill>
                  <a:prstClr val="black"/>
                </a:solidFill>
              </a:rPr>
              <a:t>LVM</a:t>
            </a:r>
            <a:r>
              <a:rPr lang="zh-CN" altLang="en-US" dirty="0" smtClean="0">
                <a:solidFill>
                  <a:prstClr val="black"/>
                </a:solidFill>
              </a:rPr>
              <a:t>，</a:t>
            </a:r>
            <a:r>
              <a:rPr lang="en-US" altLang="zh-CN" dirty="0" err="1" smtClean="0">
                <a:solidFill>
                  <a:prstClr val="black"/>
                </a:solidFill>
              </a:rPr>
              <a:t>LVM</a:t>
            </a:r>
            <a:r>
              <a:rPr lang="zh-CN" altLang="en-US" dirty="0" smtClean="0">
                <a:solidFill>
                  <a:prstClr val="black"/>
                </a:solidFill>
              </a:rPr>
              <a:t>基本概念，</a:t>
            </a:r>
            <a:r>
              <a:rPr lang="en-US" altLang="zh-CN" dirty="0" err="1" smtClean="0">
                <a:solidFill>
                  <a:prstClr val="black"/>
                </a:solidFill>
              </a:rPr>
              <a:t>LVM</a:t>
            </a:r>
            <a:r>
              <a:rPr lang="zh-CN" altLang="en-US" dirty="0" smtClean="0">
                <a:solidFill>
                  <a:prstClr val="black"/>
                </a:solidFill>
              </a:rPr>
              <a:t>与文件系统之间的关系，如何管理</a:t>
            </a:r>
            <a:r>
              <a:rPr lang="en-US" altLang="zh-CN" dirty="0" err="1" smtClean="0">
                <a:solidFill>
                  <a:prstClr val="black"/>
                </a:solidFill>
              </a:rPr>
              <a:t>LVM</a:t>
            </a:r>
            <a:endParaRPr lang="en-US" altLang="zh-CN" dirty="0" smtClean="0">
              <a:solidFill>
                <a:prstClr val="black"/>
              </a:solidFill>
            </a:endParaRPr>
          </a:p>
          <a:p>
            <a:pPr lvl="1" algn="l">
              <a:spcBef>
                <a:spcPts val="0"/>
              </a:spcBef>
            </a:pPr>
            <a:endParaRPr lang="en-US" altLang="zh-CN" dirty="0" smtClean="0">
              <a:solidFill>
                <a:schemeClr val="tx1"/>
              </a:solidFill>
            </a:endParaRPr>
          </a:p>
          <a:p>
            <a:pPr marL="342900" indent="-342900" algn="l">
              <a:spcBef>
                <a:spcPts val="0"/>
              </a:spcBef>
              <a:buFont typeface="Wingdings" panose="05000000000000000000" pitchFamily="2" charset="2"/>
              <a:buChar char="Ø"/>
            </a:pPr>
            <a:r>
              <a:rPr lang="zh-CN" altLang="en-US" sz="3200" dirty="0">
                <a:solidFill>
                  <a:schemeClr val="tx1"/>
                </a:solidFill>
              </a:rPr>
              <a:t>文件</a:t>
            </a:r>
            <a:r>
              <a:rPr lang="zh-CN" altLang="en-US" sz="3200" dirty="0" smtClean="0">
                <a:solidFill>
                  <a:schemeClr val="tx1"/>
                </a:solidFill>
              </a:rPr>
              <a:t>管理</a:t>
            </a:r>
            <a:endParaRPr lang="en-US" altLang="zh-CN" sz="3200" dirty="0" smtClean="0">
              <a:solidFill>
                <a:schemeClr val="tx1"/>
              </a:solidFill>
            </a:endParaRPr>
          </a:p>
          <a:p>
            <a:pPr lvl="1" algn="l">
              <a:spcBef>
                <a:spcPts val="0"/>
              </a:spcBef>
            </a:pPr>
            <a:r>
              <a:rPr lang="zh-CN" altLang="en-US" dirty="0" smtClean="0">
                <a:solidFill>
                  <a:prstClr val="black"/>
                </a:solidFill>
              </a:rPr>
              <a:t>创建文件系统，挂装文件系统，自动挂装文件系统，磁盘限额及其配置方法</a:t>
            </a:r>
            <a:endParaRPr lang="en-US" altLang="zh-CN" dirty="0">
              <a:solidFill>
                <a:prstClr val="black"/>
              </a:solidFill>
            </a:endParaRPr>
          </a:p>
        </p:txBody>
      </p:sp>
      <p:sp>
        <p:nvSpPr>
          <p:cNvPr id="2" name="圆角矩形 1"/>
          <p:cNvSpPr/>
          <p:nvPr/>
        </p:nvSpPr>
        <p:spPr>
          <a:xfrm>
            <a:off x="532506" y="4815581"/>
            <a:ext cx="7999934" cy="1723331"/>
          </a:xfrm>
          <a:prstGeom prst="roundRect">
            <a:avLst/>
          </a:prstGeom>
          <a:noFill/>
          <a:ln>
            <a:solidFill>
              <a:srgbClr val="C0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5214194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文件系统的概念</a:t>
            </a:r>
            <a:endParaRPr lang="zh-CN" altLang="en-US" dirty="0"/>
          </a:p>
        </p:txBody>
      </p:sp>
      <p:sp>
        <p:nvSpPr>
          <p:cNvPr id="3" name="文本占位符 2"/>
          <p:cNvSpPr>
            <a:spLocks noGrp="1"/>
          </p:cNvSpPr>
          <p:nvPr>
            <p:ph type="body" idx="1"/>
          </p:nvPr>
        </p:nvSpPr>
        <p:spPr/>
        <p:txBody>
          <a:bodyPr/>
          <a:lstStyle/>
          <a:p>
            <a:endParaRPr lang="zh-CN" altLang="en-US" dirty="0"/>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31</a:t>
            </a:fld>
            <a:endParaRPr lang="en-US" altLang="zh-CN"/>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400" dirty="0" smtClean="0"/>
              <a:t>文件系统是包括在一个磁盘（硬盘、光盘及其它存储设备）上的目录结构；一个磁盘设备可以包含一个或多个文件系统。</a:t>
            </a:r>
          </a:p>
          <a:p>
            <a:r>
              <a:rPr lang="zh-CN" altLang="en-US" sz="2400" dirty="0" smtClean="0"/>
              <a:t>文件系统是在一个磁盘（硬盘、光盘及其它存储设备）上组织文件的方法。</a:t>
            </a:r>
          </a:p>
          <a:p>
            <a:r>
              <a:rPr lang="zh-CN" altLang="en-US" sz="2400" dirty="0" smtClean="0"/>
              <a:t>文件系统是文件的数据结构或组织方法。</a:t>
            </a:r>
          </a:p>
          <a:p>
            <a:r>
              <a:rPr lang="zh-CN" altLang="en-US" sz="2400" dirty="0" smtClean="0"/>
              <a:t>文件系统是基于被划分的存储设备上的一种文件的命名、存储、组织及读取的方法。</a:t>
            </a:r>
          </a:p>
          <a:p>
            <a:r>
              <a:rPr lang="zh-CN" altLang="en-US" sz="2400" dirty="0" smtClean="0"/>
              <a:t>一个文件系统是有组织存储文件或数据的方法，目的是易于查询和存取。文件系统是基于一个存储设备，比如硬盘或光盘，并且包含文件文件物理位置的维护。</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文件系统（</a:t>
            </a:r>
            <a:r>
              <a:rPr lang="en-US" altLang="zh-CN" dirty="0" smtClean="0"/>
              <a:t>File System</a:t>
            </a:r>
            <a:r>
              <a:rPr lang="zh-CN" altLang="en-US" dirty="0" smtClean="0"/>
              <a:t>）</a:t>
            </a:r>
            <a:r>
              <a:rPr lang="en-US" altLang="zh-CN" dirty="0" smtClean="0"/>
              <a:t/>
            </a:r>
            <a:br>
              <a:rPr lang="en-US" altLang="zh-CN" dirty="0" smtClean="0"/>
            </a:br>
            <a:r>
              <a:rPr lang="zh-CN" altLang="en-US" dirty="0" smtClean="0"/>
              <a:t>的各种定义</a:t>
            </a:r>
            <a:endParaRPr lang="zh-CN" alt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90000"/>
              </a:lnSpc>
            </a:pPr>
            <a:r>
              <a:rPr lang="en-US" altLang="zh-CN" sz="2800" dirty="0" smtClean="0"/>
              <a:t>Linux</a:t>
            </a:r>
            <a:r>
              <a:rPr lang="zh-CN" altLang="en-US" sz="2800" dirty="0" smtClean="0"/>
              <a:t>下的所有文件和目录以一个树状的结构组织构成了 </a:t>
            </a:r>
            <a:r>
              <a:rPr lang="en-US" altLang="zh-CN" sz="2800" dirty="0" smtClean="0"/>
              <a:t>Linux </a:t>
            </a:r>
            <a:r>
              <a:rPr lang="zh-CN" altLang="en-US" sz="2800" dirty="0" smtClean="0"/>
              <a:t>中的文件系统。</a:t>
            </a:r>
          </a:p>
          <a:p>
            <a:pPr lvl="1">
              <a:lnSpc>
                <a:spcPct val="90000"/>
              </a:lnSpc>
            </a:pPr>
            <a:r>
              <a:rPr lang="en-US" altLang="zh-CN" sz="2400" dirty="0" smtClean="0"/>
              <a:t>Linux</a:t>
            </a:r>
            <a:r>
              <a:rPr lang="zh-CN" altLang="en-US" sz="2400" dirty="0" smtClean="0"/>
              <a:t>文件系统标准（</a:t>
            </a:r>
            <a:r>
              <a:rPr lang="en-US" altLang="zh-CN" sz="2400" dirty="0" smtClean="0"/>
              <a:t>Linux File System Standard</a:t>
            </a:r>
            <a:r>
              <a:rPr lang="zh-CN" altLang="en-US" sz="2400" dirty="0" smtClean="0"/>
              <a:t>，</a:t>
            </a:r>
            <a:r>
              <a:rPr lang="en-US" altLang="zh-CN" sz="2400" dirty="0" smtClean="0"/>
              <a:t>FSSTND</a:t>
            </a:r>
            <a:r>
              <a:rPr lang="zh-CN" altLang="en-US" sz="2400" dirty="0" smtClean="0"/>
              <a:t>） </a:t>
            </a:r>
          </a:p>
          <a:p>
            <a:pPr lvl="1">
              <a:lnSpc>
                <a:spcPct val="90000"/>
              </a:lnSpc>
            </a:pPr>
            <a:r>
              <a:rPr lang="zh-CN" altLang="en-US" sz="2400" dirty="0" smtClean="0"/>
              <a:t>文件系统层次结构标准（</a:t>
            </a:r>
            <a:r>
              <a:rPr lang="en-US" altLang="zh-CN" sz="2400" dirty="0" smtClean="0"/>
              <a:t>File System Hierarchy Standard</a:t>
            </a:r>
            <a:r>
              <a:rPr lang="zh-CN" altLang="en-US" sz="2400" dirty="0" smtClean="0"/>
              <a:t>，</a:t>
            </a:r>
            <a:r>
              <a:rPr lang="en-US" altLang="zh-CN" sz="2400" dirty="0" smtClean="0"/>
              <a:t>FHS</a:t>
            </a:r>
            <a:r>
              <a:rPr lang="zh-CN" altLang="en-US" sz="2400" dirty="0" smtClean="0"/>
              <a:t>） </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33</a:t>
            </a:fld>
            <a:endParaRPr lang="en-US" altLang="zh-CN" dirty="0"/>
          </a:p>
        </p:txBody>
      </p:sp>
      <p:sp>
        <p:nvSpPr>
          <p:cNvPr id="33" name="副标题 3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Linux</a:t>
            </a:r>
            <a:r>
              <a:rPr lang="zh-CN" altLang="en-US" dirty="0" smtClean="0"/>
              <a:t>的文件系统结构</a:t>
            </a:r>
            <a:endParaRPr lang="zh-CN" altLang="en-US" dirty="0"/>
          </a:p>
        </p:txBody>
      </p:sp>
      <p:grpSp>
        <p:nvGrpSpPr>
          <p:cNvPr id="7" name="Group 6"/>
          <p:cNvGrpSpPr>
            <a:grpSpLocks/>
          </p:cNvGrpSpPr>
          <p:nvPr/>
        </p:nvGrpSpPr>
        <p:grpSpPr bwMode="auto">
          <a:xfrm>
            <a:off x="811560" y="3865562"/>
            <a:ext cx="8061325" cy="2708275"/>
            <a:chOff x="340" y="2478"/>
            <a:chExt cx="5078" cy="1706"/>
          </a:xfrm>
        </p:grpSpPr>
        <p:sp>
          <p:nvSpPr>
            <p:cNvPr id="8" name="Text Box 7"/>
            <p:cNvSpPr txBox="1">
              <a:spLocks noChangeArrowheads="1"/>
            </p:cNvSpPr>
            <p:nvPr/>
          </p:nvSpPr>
          <p:spPr bwMode="auto">
            <a:xfrm>
              <a:off x="2154" y="2523"/>
              <a:ext cx="1248" cy="288"/>
            </a:xfrm>
            <a:prstGeom prst="rect">
              <a:avLst/>
            </a:prstGeom>
            <a:noFill/>
            <a:ln w="9525">
              <a:noFill/>
              <a:miter lim="800000"/>
              <a:headEnd/>
              <a:tailEnd/>
            </a:ln>
            <a:effectLst/>
          </p:spPr>
          <p:txBody>
            <a:bodyPr>
              <a:spAutoFit/>
            </a:bodyPr>
            <a:lstStyle/>
            <a:p>
              <a:pPr>
                <a:spcBef>
                  <a:spcPct val="50000"/>
                </a:spcBef>
              </a:pPr>
              <a:r>
                <a:rPr kumimoji="1" lang="en-US" altLang="zh-CN" sz="2400" b="1">
                  <a:solidFill>
                    <a:srgbClr val="0033CC"/>
                  </a:solidFill>
                  <a:latin typeface="Tahoma" pitchFamily="34" charset="0"/>
                </a:rPr>
                <a:t>/</a:t>
              </a:r>
              <a:r>
                <a:rPr kumimoji="1" lang="zh-CN" altLang="en-US" sz="2000" b="1">
                  <a:latin typeface="Tahoma" pitchFamily="34" charset="0"/>
                </a:rPr>
                <a:t>（根目录）</a:t>
              </a:r>
            </a:p>
          </p:txBody>
        </p:sp>
        <p:sp>
          <p:nvSpPr>
            <p:cNvPr id="9" name="Line 8"/>
            <p:cNvSpPr>
              <a:spLocks noChangeShapeType="1"/>
            </p:cNvSpPr>
            <p:nvPr/>
          </p:nvSpPr>
          <p:spPr bwMode="auto">
            <a:xfrm>
              <a:off x="762" y="3003"/>
              <a:ext cx="3744" cy="0"/>
            </a:xfrm>
            <a:prstGeom prst="line">
              <a:avLst/>
            </a:prstGeom>
            <a:noFill/>
            <a:ln w="38100">
              <a:solidFill>
                <a:schemeClr val="tx1"/>
              </a:solidFill>
              <a:miter lim="800000"/>
              <a:headEnd/>
              <a:tailEnd/>
            </a:ln>
            <a:effectLst/>
          </p:spPr>
          <p:txBody>
            <a:bodyPr wrap="none"/>
            <a:lstStyle/>
            <a:p>
              <a:endParaRPr lang="zh-CN" altLang="en-US"/>
            </a:p>
          </p:txBody>
        </p:sp>
        <p:sp>
          <p:nvSpPr>
            <p:cNvPr id="10" name="Line 9"/>
            <p:cNvSpPr>
              <a:spLocks noChangeShapeType="1"/>
            </p:cNvSpPr>
            <p:nvPr/>
          </p:nvSpPr>
          <p:spPr bwMode="auto">
            <a:xfrm>
              <a:off x="2250" y="2811"/>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11" name="Line 10"/>
            <p:cNvSpPr>
              <a:spLocks noChangeShapeType="1"/>
            </p:cNvSpPr>
            <p:nvPr/>
          </p:nvSpPr>
          <p:spPr bwMode="auto">
            <a:xfrm>
              <a:off x="762" y="3003"/>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12" name="Line 11"/>
            <p:cNvSpPr>
              <a:spLocks noChangeShapeType="1"/>
            </p:cNvSpPr>
            <p:nvPr/>
          </p:nvSpPr>
          <p:spPr bwMode="auto">
            <a:xfrm>
              <a:off x="1242" y="3003"/>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13" name="Line 12"/>
            <p:cNvSpPr>
              <a:spLocks noChangeShapeType="1"/>
            </p:cNvSpPr>
            <p:nvPr/>
          </p:nvSpPr>
          <p:spPr bwMode="auto">
            <a:xfrm>
              <a:off x="1770" y="3003"/>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14" name="Line 13"/>
            <p:cNvSpPr>
              <a:spLocks noChangeShapeType="1"/>
            </p:cNvSpPr>
            <p:nvPr/>
          </p:nvSpPr>
          <p:spPr bwMode="auto">
            <a:xfrm>
              <a:off x="2250" y="3003"/>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15" name="Line 14"/>
            <p:cNvSpPr>
              <a:spLocks noChangeShapeType="1"/>
            </p:cNvSpPr>
            <p:nvPr/>
          </p:nvSpPr>
          <p:spPr bwMode="auto">
            <a:xfrm>
              <a:off x="2778" y="3003"/>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16" name="Line 15"/>
            <p:cNvSpPr>
              <a:spLocks noChangeShapeType="1"/>
            </p:cNvSpPr>
            <p:nvPr/>
          </p:nvSpPr>
          <p:spPr bwMode="auto">
            <a:xfrm>
              <a:off x="3306" y="3003"/>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17" name="Line 16"/>
            <p:cNvSpPr>
              <a:spLocks noChangeShapeType="1"/>
            </p:cNvSpPr>
            <p:nvPr/>
          </p:nvSpPr>
          <p:spPr bwMode="auto">
            <a:xfrm>
              <a:off x="3882" y="3003"/>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18" name="Line 17"/>
            <p:cNvSpPr>
              <a:spLocks noChangeShapeType="1"/>
            </p:cNvSpPr>
            <p:nvPr/>
          </p:nvSpPr>
          <p:spPr bwMode="auto">
            <a:xfrm>
              <a:off x="4506" y="3003"/>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19" name="Text Box 18"/>
            <p:cNvSpPr txBox="1">
              <a:spLocks noChangeArrowheads="1"/>
            </p:cNvSpPr>
            <p:nvPr/>
          </p:nvSpPr>
          <p:spPr bwMode="auto">
            <a:xfrm>
              <a:off x="474" y="3160"/>
              <a:ext cx="4944" cy="250"/>
            </a:xfrm>
            <a:prstGeom prst="rect">
              <a:avLst/>
            </a:prstGeom>
            <a:noFill/>
            <a:ln w="9525">
              <a:noFill/>
              <a:miter lim="800000"/>
              <a:headEnd/>
              <a:tailEnd/>
            </a:ln>
            <a:effectLst/>
          </p:spPr>
          <p:txBody>
            <a:bodyPr>
              <a:spAutoFit/>
            </a:bodyPr>
            <a:lstStyle/>
            <a:p>
              <a:r>
                <a:rPr kumimoji="1" lang="en-US" altLang="zh-CN" sz="2000" b="1" dirty="0">
                  <a:solidFill>
                    <a:srgbClr val="0033CC"/>
                  </a:solidFill>
                  <a:latin typeface="Lucida Console" pitchFamily="49" charset="0"/>
                </a:rPr>
                <a:t>/bin  /</a:t>
              </a:r>
              <a:r>
                <a:rPr kumimoji="1" lang="en-US" altLang="zh-CN" sz="2000" b="1" dirty="0" err="1">
                  <a:solidFill>
                    <a:srgbClr val="0033CC"/>
                  </a:solidFill>
                  <a:latin typeface="Lucida Console" pitchFamily="49" charset="0"/>
                </a:rPr>
                <a:t>sbin</a:t>
              </a:r>
              <a:r>
                <a:rPr kumimoji="1" lang="en-US" altLang="zh-CN" sz="2000" b="1" dirty="0">
                  <a:solidFill>
                    <a:srgbClr val="0033CC"/>
                  </a:solidFill>
                  <a:latin typeface="Lucida Console" pitchFamily="49" charset="0"/>
                </a:rPr>
                <a:t> /</a:t>
              </a:r>
              <a:r>
                <a:rPr kumimoji="1" lang="en-US" altLang="zh-CN" sz="2000" b="1" dirty="0" err="1">
                  <a:solidFill>
                    <a:srgbClr val="0033CC"/>
                  </a:solidFill>
                  <a:latin typeface="Lucida Console" pitchFamily="49" charset="0"/>
                </a:rPr>
                <a:t>usr</a:t>
              </a:r>
              <a:r>
                <a:rPr kumimoji="1" lang="en-US" altLang="zh-CN" sz="2000" b="1" dirty="0">
                  <a:solidFill>
                    <a:srgbClr val="0033CC"/>
                  </a:solidFill>
                  <a:latin typeface="Lucida Console" pitchFamily="49" charset="0"/>
                </a:rPr>
                <a:t> /etc  /root /home /lib  . . .</a:t>
              </a:r>
            </a:p>
          </p:txBody>
        </p:sp>
        <p:sp>
          <p:nvSpPr>
            <p:cNvPr id="20" name="Line 19"/>
            <p:cNvSpPr>
              <a:spLocks noChangeShapeType="1"/>
            </p:cNvSpPr>
            <p:nvPr/>
          </p:nvSpPr>
          <p:spPr bwMode="auto">
            <a:xfrm>
              <a:off x="1290" y="3579"/>
              <a:ext cx="1008" cy="0"/>
            </a:xfrm>
            <a:prstGeom prst="line">
              <a:avLst/>
            </a:prstGeom>
            <a:noFill/>
            <a:ln w="38100">
              <a:solidFill>
                <a:schemeClr val="tx1"/>
              </a:solidFill>
              <a:miter lim="800000"/>
              <a:headEnd/>
              <a:tailEnd/>
            </a:ln>
            <a:effectLst/>
          </p:spPr>
          <p:txBody>
            <a:bodyPr wrap="none"/>
            <a:lstStyle/>
            <a:p>
              <a:endParaRPr lang="zh-CN" altLang="en-US"/>
            </a:p>
          </p:txBody>
        </p:sp>
        <p:sp>
          <p:nvSpPr>
            <p:cNvPr id="21" name="Line 20"/>
            <p:cNvSpPr>
              <a:spLocks noChangeShapeType="1"/>
            </p:cNvSpPr>
            <p:nvPr/>
          </p:nvSpPr>
          <p:spPr bwMode="auto">
            <a:xfrm>
              <a:off x="1770" y="3387"/>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22" name="Line 21"/>
            <p:cNvSpPr>
              <a:spLocks noChangeShapeType="1"/>
            </p:cNvSpPr>
            <p:nvPr/>
          </p:nvSpPr>
          <p:spPr bwMode="auto">
            <a:xfrm>
              <a:off x="1290" y="3579"/>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23" name="Line 22"/>
            <p:cNvSpPr>
              <a:spLocks noChangeShapeType="1"/>
            </p:cNvSpPr>
            <p:nvPr/>
          </p:nvSpPr>
          <p:spPr bwMode="auto">
            <a:xfrm>
              <a:off x="1770" y="3579"/>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24" name="Line 23"/>
            <p:cNvSpPr>
              <a:spLocks noChangeShapeType="1"/>
            </p:cNvSpPr>
            <p:nvPr/>
          </p:nvSpPr>
          <p:spPr bwMode="auto">
            <a:xfrm>
              <a:off x="2298" y="3579"/>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25" name="Rectangle 24"/>
            <p:cNvSpPr>
              <a:spLocks noChangeArrowheads="1"/>
            </p:cNvSpPr>
            <p:nvPr/>
          </p:nvSpPr>
          <p:spPr bwMode="auto">
            <a:xfrm>
              <a:off x="1098" y="3819"/>
              <a:ext cx="1584" cy="250"/>
            </a:xfrm>
            <a:prstGeom prst="rect">
              <a:avLst/>
            </a:prstGeom>
            <a:noFill/>
            <a:ln w="9525">
              <a:noFill/>
              <a:miter lim="800000"/>
              <a:headEnd/>
              <a:tailEnd/>
            </a:ln>
            <a:effectLst/>
          </p:spPr>
          <p:txBody>
            <a:bodyPr>
              <a:spAutoFit/>
            </a:bodyPr>
            <a:lstStyle/>
            <a:p>
              <a:r>
                <a:rPr kumimoji="1" lang="en-US" altLang="zh-CN" sz="2000" b="1">
                  <a:solidFill>
                    <a:srgbClr val="0033CC"/>
                  </a:solidFill>
                  <a:latin typeface="Lucida Console" pitchFamily="49" charset="0"/>
                </a:rPr>
                <a:t>. . . . . . .</a:t>
              </a:r>
            </a:p>
          </p:txBody>
        </p:sp>
        <p:sp>
          <p:nvSpPr>
            <p:cNvPr id="26" name="Line 25"/>
            <p:cNvSpPr>
              <a:spLocks noChangeShapeType="1"/>
            </p:cNvSpPr>
            <p:nvPr/>
          </p:nvSpPr>
          <p:spPr bwMode="auto">
            <a:xfrm>
              <a:off x="3402" y="3627"/>
              <a:ext cx="1008" cy="0"/>
            </a:xfrm>
            <a:prstGeom prst="line">
              <a:avLst/>
            </a:prstGeom>
            <a:noFill/>
            <a:ln w="38100">
              <a:solidFill>
                <a:schemeClr val="tx1"/>
              </a:solidFill>
              <a:miter lim="800000"/>
              <a:headEnd/>
              <a:tailEnd/>
            </a:ln>
            <a:effectLst/>
          </p:spPr>
          <p:txBody>
            <a:bodyPr wrap="none"/>
            <a:lstStyle/>
            <a:p>
              <a:endParaRPr lang="zh-CN" altLang="en-US"/>
            </a:p>
          </p:txBody>
        </p:sp>
        <p:sp>
          <p:nvSpPr>
            <p:cNvPr id="27" name="Line 26"/>
            <p:cNvSpPr>
              <a:spLocks noChangeShapeType="1"/>
            </p:cNvSpPr>
            <p:nvPr/>
          </p:nvSpPr>
          <p:spPr bwMode="auto">
            <a:xfrm>
              <a:off x="3882" y="3435"/>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28" name="Line 27"/>
            <p:cNvSpPr>
              <a:spLocks noChangeShapeType="1"/>
            </p:cNvSpPr>
            <p:nvPr/>
          </p:nvSpPr>
          <p:spPr bwMode="auto">
            <a:xfrm>
              <a:off x="3402" y="3627"/>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29" name="Line 28"/>
            <p:cNvSpPr>
              <a:spLocks noChangeShapeType="1"/>
            </p:cNvSpPr>
            <p:nvPr/>
          </p:nvSpPr>
          <p:spPr bwMode="auto">
            <a:xfrm>
              <a:off x="3882" y="3627"/>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30" name="Line 29"/>
            <p:cNvSpPr>
              <a:spLocks noChangeShapeType="1"/>
            </p:cNvSpPr>
            <p:nvPr/>
          </p:nvSpPr>
          <p:spPr bwMode="auto">
            <a:xfrm>
              <a:off x="4410" y="3627"/>
              <a:ext cx="0" cy="192"/>
            </a:xfrm>
            <a:prstGeom prst="line">
              <a:avLst/>
            </a:prstGeom>
            <a:noFill/>
            <a:ln w="38100">
              <a:solidFill>
                <a:schemeClr val="tx1"/>
              </a:solidFill>
              <a:miter lim="800000"/>
              <a:headEnd/>
              <a:tailEnd/>
            </a:ln>
            <a:effectLst/>
          </p:spPr>
          <p:txBody>
            <a:bodyPr wrap="none"/>
            <a:lstStyle/>
            <a:p>
              <a:endParaRPr lang="zh-CN" altLang="en-US"/>
            </a:p>
          </p:txBody>
        </p:sp>
        <p:sp>
          <p:nvSpPr>
            <p:cNvPr id="31" name="Rectangle 30"/>
            <p:cNvSpPr>
              <a:spLocks noChangeArrowheads="1"/>
            </p:cNvSpPr>
            <p:nvPr/>
          </p:nvSpPr>
          <p:spPr bwMode="auto">
            <a:xfrm>
              <a:off x="3210" y="3867"/>
              <a:ext cx="1584" cy="250"/>
            </a:xfrm>
            <a:prstGeom prst="rect">
              <a:avLst/>
            </a:prstGeom>
            <a:noFill/>
            <a:ln w="9525">
              <a:noFill/>
              <a:miter lim="800000"/>
              <a:headEnd/>
              <a:tailEnd/>
            </a:ln>
            <a:effectLst/>
          </p:spPr>
          <p:txBody>
            <a:bodyPr>
              <a:spAutoFit/>
            </a:bodyPr>
            <a:lstStyle/>
            <a:p>
              <a:r>
                <a:rPr kumimoji="1" lang="en-US" altLang="zh-CN" sz="2000" b="1">
                  <a:solidFill>
                    <a:srgbClr val="0033CC"/>
                  </a:solidFill>
                  <a:latin typeface="Lucida Console" pitchFamily="49" charset="0"/>
                </a:rPr>
                <a:t>. . . . . . .</a:t>
              </a:r>
            </a:p>
          </p:txBody>
        </p:sp>
        <p:sp>
          <p:nvSpPr>
            <p:cNvPr id="32" name="Rectangle 31"/>
            <p:cNvSpPr>
              <a:spLocks noChangeArrowheads="1"/>
            </p:cNvSpPr>
            <p:nvPr/>
          </p:nvSpPr>
          <p:spPr bwMode="auto">
            <a:xfrm>
              <a:off x="340" y="2478"/>
              <a:ext cx="5035" cy="1706"/>
            </a:xfrm>
            <a:prstGeom prst="rect">
              <a:avLst/>
            </a:prstGeom>
            <a:noFill/>
            <a:ln w="19050">
              <a:solidFill>
                <a:schemeClr val="hlink"/>
              </a:solidFill>
              <a:miter lim="800000"/>
              <a:headEnd/>
              <a:tailEnd/>
            </a:ln>
            <a:effectLst/>
          </p:spPr>
          <p:txBody>
            <a:bodyPr wrap="none" anchor="ct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lide(fromBottom)">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Linux</a:t>
            </a:r>
            <a:r>
              <a:rPr lang="zh-CN" altLang="en-US" dirty="0" smtClean="0"/>
              <a:t>的内核采用了称之为</a:t>
            </a:r>
            <a:r>
              <a:rPr lang="zh-CN" altLang="en-US" b="1" dirty="0" smtClean="0">
                <a:solidFill>
                  <a:schemeClr val="accent6">
                    <a:lumMod val="75000"/>
                  </a:schemeClr>
                </a:solidFill>
              </a:rPr>
              <a:t>虚拟文件系统</a:t>
            </a:r>
            <a:r>
              <a:rPr lang="zh-CN" altLang="en-US" dirty="0" smtClean="0">
                <a:solidFill>
                  <a:schemeClr val="accent6">
                    <a:lumMod val="75000"/>
                  </a:schemeClr>
                </a:solidFill>
              </a:rPr>
              <a:t>（</a:t>
            </a:r>
            <a:r>
              <a:rPr lang="en-US" altLang="zh-CN" b="1" dirty="0" smtClean="0">
                <a:solidFill>
                  <a:schemeClr val="accent6">
                    <a:lumMod val="75000"/>
                  </a:schemeClr>
                </a:solidFill>
              </a:rPr>
              <a:t>Virtual File System</a:t>
            </a:r>
            <a:r>
              <a:rPr lang="zh-CN" altLang="en-US" b="1" dirty="0" smtClean="0">
                <a:solidFill>
                  <a:schemeClr val="accent6">
                    <a:lumMod val="75000"/>
                  </a:schemeClr>
                </a:solidFill>
              </a:rPr>
              <a:t>，</a:t>
            </a:r>
            <a:r>
              <a:rPr lang="en-US" altLang="zh-CN" b="1" dirty="0" smtClean="0">
                <a:solidFill>
                  <a:schemeClr val="accent6">
                    <a:lumMod val="75000"/>
                  </a:schemeClr>
                </a:solidFill>
              </a:rPr>
              <a:t>VFS</a:t>
            </a:r>
            <a:r>
              <a:rPr lang="zh-CN" altLang="en-US" dirty="0" smtClean="0">
                <a:solidFill>
                  <a:schemeClr val="accent6">
                    <a:lumMod val="75000"/>
                  </a:schemeClr>
                </a:solidFill>
              </a:rPr>
              <a:t>）</a:t>
            </a:r>
            <a:r>
              <a:rPr lang="zh-CN" altLang="en-US" dirty="0" smtClean="0"/>
              <a:t>的技术，因此 </a:t>
            </a:r>
            <a:r>
              <a:rPr lang="en-US" altLang="zh-CN" dirty="0" smtClean="0"/>
              <a:t>Linux </a:t>
            </a:r>
            <a:r>
              <a:rPr lang="zh-CN" altLang="en-US" dirty="0" smtClean="0"/>
              <a:t>可以支持多种不同的文件系统类型。</a:t>
            </a:r>
            <a:endParaRPr lang="en-US" altLang="zh-CN" dirty="0" smtClean="0"/>
          </a:p>
          <a:p>
            <a:r>
              <a:rPr lang="en-US" altLang="zh-CN" dirty="0" smtClean="0"/>
              <a:t>Linux</a:t>
            </a:r>
            <a:r>
              <a:rPr lang="zh-CN" altLang="en-US" dirty="0" smtClean="0"/>
              <a:t>可支持的文件系统</a:t>
            </a:r>
            <a:endParaRPr lang="en-US" altLang="zh-CN" dirty="0" smtClean="0"/>
          </a:p>
          <a:p>
            <a:pPr lvl="1"/>
            <a:r>
              <a:rPr lang="en-US" altLang="zh-CN" dirty="0" smtClean="0"/>
              <a:t>Linux</a:t>
            </a:r>
            <a:r>
              <a:rPr lang="zh-CN" altLang="en-US" dirty="0" smtClean="0"/>
              <a:t>目前几乎支持所有的</a:t>
            </a:r>
            <a:r>
              <a:rPr lang="en-US" altLang="zh-CN" dirty="0" smtClean="0"/>
              <a:t>UNIX</a:t>
            </a:r>
            <a:r>
              <a:rPr lang="zh-CN" altLang="en-US" dirty="0" smtClean="0"/>
              <a:t>类的文件系统，如 </a:t>
            </a:r>
            <a:r>
              <a:rPr lang="en-US" altLang="zh-CN" dirty="0" smtClean="0"/>
              <a:t>HFS</a:t>
            </a:r>
            <a:r>
              <a:rPr lang="zh-CN" altLang="en-US" dirty="0" smtClean="0"/>
              <a:t>、</a:t>
            </a:r>
            <a:r>
              <a:rPr lang="en-US" altLang="zh-CN" dirty="0" smtClean="0"/>
              <a:t>XFS</a:t>
            </a:r>
            <a:r>
              <a:rPr lang="zh-CN" altLang="en-US" dirty="0" smtClean="0"/>
              <a:t>、</a:t>
            </a:r>
            <a:r>
              <a:rPr lang="en-US" altLang="zh-CN" dirty="0" smtClean="0"/>
              <a:t>JFS</a:t>
            </a:r>
            <a:r>
              <a:rPr lang="zh-CN" altLang="en-US" dirty="0" smtClean="0"/>
              <a:t>、</a:t>
            </a:r>
            <a:r>
              <a:rPr lang="en-US" altLang="zh-CN" dirty="0" err="1" smtClean="0"/>
              <a:t>Minix</a:t>
            </a:r>
            <a:r>
              <a:rPr lang="en-US" altLang="zh-CN" dirty="0" smtClean="0"/>
              <a:t> FS </a:t>
            </a:r>
            <a:r>
              <a:rPr lang="zh-CN" altLang="en-US" dirty="0" smtClean="0"/>
              <a:t>及 </a:t>
            </a:r>
            <a:r>
              <a:rPr lang="en-US" altLang="zh-CN" dirty="0" smtClean="0"/>
              <a:t>UFS </a:t>
            </a:r>
            <a:r>
              <a:rPr lang="zh-CN" altLang="en-US" dirty="0" smtClean="0"/>
              <a:t>等</a:t>
            </a:r>
          </a:p>
          <a:p>
            <a:pPr lvl="1"/>
            <a:r>
              <a:rPr lang="en-US" altLang="zh-CN" dirty="0" smtClean="0"/>
              <a:t>Linux </a:t>
            </a:r>
            <a:r>
              <a:rPr lang="zh-CN" altLang="en-US" dirty="0" smtClean="0"/>
              <a:t>支持 </a:t>
            </a:r>
            <a:r>
              <a:rPr lang="en-US" altLang="zh-CN" dirty="0" smtClean="0"/>
              <a:t>NFS </a:t>
            </a:r>
            <a:r>
              <a:rPr lang="zh-CN" altLang="en-US" dirty="0" smtClean="0"/>
              <a:t>文件系统</a:t>
            </a:r>
          </a:p>
          <a:p>
            <a:pPr lvl="1"/>
            <a:r>
              <a:rPr lang="en-US" altLang="zh-CN" dirty="0" smtClean="0"/>
              <a:t>Linux </a:t>
            </a:r>
            <a:r>
              <a:rPr lang="zh-CN" altLang="en-US" dirty="0" smtClean="0"/>
              <a:t>也支持 </a:t>
            </a:r>
            <a:r>
              <a:rPr lang="en-US" altLang="zh-CN" dirty="0" smtClean="0"/>
              <a:t>NTFS </a:t>
            </a:r>
            <a:r>
              <a:rPr lang="zh-CN" altLang="en-US" dirty="0" smtClean="0"/>
              <a:t>和 </a:t>
            </a:r>
            <a:r>
              <a:rPr lang="en-US" altLang="zh-CN" dirty="0" err="1" smtClean="0"/>
              <a:t>vfat</a:t>
            </a:r>
            <a:r>
              <a:rPr lang="zh-CN" altLang="en-US" dirty="0" smtClean="0"/>
              <a:t>（</a:t>
            </a:r>
            <a:r>
              <a:rPr lang="en-US" altLang="zh-CN" dirty="0" smtClean="0"/>
              <a:t>FAT32</a:t>
            </a:r>
            <a:r>
              <a:rPr lang="zh-CN" altLang="en-US" dirty="0" smtClean="0"/>
              <a: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Linux</a:t>
            </a:r>
            <a:r>
              <a:rPr lang="zh-CN" altLang="en-US" dirty="0" smtClean="0"/>
              <a:t>支持多种文件系统</a:t>
            </a:r>
            <a:endParaRPr lang="zh-CN" alt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90000"/>
              </a:lnSpc>
            </a:pPr>
            <a:r>
              <a:rPr lang="en-US" altLang="zh-CN" sz="2800" dirty="0" smtClean="0"/>
              <a:t>Linux </a:t>
            </a:r>
            <a:r>
              <a:rPr lang="zh-CN" altLang="en-US" sz="2800" dirty="0" smtClean="0"/>
              <a:t>支持</a:t>
            </a:r>
          </a:p>
          <a:p>
            <a:pPr lvl="1">
              <a:lnSpc>
                <a:spcPct val="90000"/>
              </a:lnSpc>
            </a:pPr>
            <a:r>
              <a:rPr lang="en-US" altLang="zh-CN" sz="2400" dirty="0" smtClean="0"/>
              <a:t>ext3/ext4</a:t>
            </a:r>
          </a:p>
          <a:p>
            <a:pPr lvl="1">
              <a:lnSpc>
                <a:spcPct val="90000"/>
              </a:lnSpc>
            </a:pPr>
            <a:r>
              <a:rPr lang="en-US" altLang="zh-CN" sz="2400" dirty="0" smtClean="0"/>
              <a:t>JFS</a:t>
            </a:r>
            <a:r>
              <a:rPr lang="zh-CN" altLang="en-US" sz="2400" dirty="0" smtClean="0"/>
              <a:t>（</a:t>
            </a:r>
            <a:r>
              <a:rPr lang="en-US" altLang="zh-CN" sz="2400" dirty="0" smtClean="0"/>
              <a:t>IBM</a:t>
            </a:r>
            <a:r>
              <a:rPr lang="zh-CN" altLang="en-US" sz="2400" dirty="0" smtClean="0"/>
              <a:t>）</a:t>
            </a:r>
          </a:p>
          <a:p>
            <a:pPr lvl="1">
              <a:lnSpc>
                <a:spcPct val="90000"/>
              </a:lnSpc>
            </a:pPr>
            <a:r>
              <a:rPr lang="en-US" altLang="zh-CN" sz="2400" dirty="0" smtClean="0"/>
              <a:t>XFS</a:t>
            </a:r>
            <a:r>
              <a:rPr lang="zh-CN" altLang="en-US" sz="2400" dirty="0" smtClean="0"/>
              <a:t>（ </a:t>
            </a:r>
            <a:r>
              <a:rPr lang="en-US" altLang="zh-CN" sz="2400" dirty="0" smtClean="0"/>
              <a:t>SGI </a:t>
            </a:r>
            <a:r>
              <a:rPr lang="zh-CN" altLang="en-US" sz="2400" dirty="0" smtClean="0"/>
              <a:t>）</a:t>
            </a:r>
          </a:p>
          <a:p>
            <a:pPr lvl="1">
              <a:lnSpc>
                <a:spcPct val="90000"/>
              </a:lnSpc>
            </a:pPr>
            <a:r>
              <a:rPr lang="en-US" altLang="zh-CN" sz="2400" dirty="0" err="1" smtClean="0"/>
              <a:t>Reiserfs</a:t>
            </a:r>
            <a:endParaRPr lang="en-US" altLang="zh-CN" sz="2400" dirty="0" smtClean="0"/>
          </a:p>
          <a:p>
            <a:pPr>
              <a:lnSpc>
                <a:spcPct val="90000"/>
              </a:lnSpc>
            </a:pPr>
            <a:r>
              <a:rPr lang="zh-CN" altLang="en-US" sz="2800" dirty="0" smtClean="0"/>
              <a:t>日志文件系统的优点 </a:t>
            </a:r>
          </a:p>
          <a:p>
            <a:pPr lvl="1">
              <a:lnSpc>
                <a:spcPct val="90000"/>
              </a:lnSpc>
            </a:pPr>
            <a:r>
              <a:rPr lang="zh-CN" altLang="en-US" sz="2400" dirty="0" smtClean="0"/>
              <a:t>提高了文件的存储安全性</a:t>
            </a:r>
          </a:p>
          <a:p>
            <a:pPr lvl="1">
              <a:lnSpc>
                <a:spcPct val="90000"/>
              </a:lnSpc>
            </a:pPr>
            <a:r>
              <a:rPr lang="zh-CN" altLang="en-US" sz="2400" dirty="0" smtClean="0"/>
              <a:t>降低了文件被破坏的机率</a:t>
            </a:r>
          </a:p>
          <a:p>
            <a:pPr lvl="1">
              <a:lnSpc>
                <a:spcPct val="90000"/>
              </a:lnSpc>
            </a:pPr>
            <a:r>
              <a:rPr lang="zh-CN" altLang="en-US" sz="2400" dirty="0" smtClean="0"/>
              <a:t>缩短了对磁盘的扫描时间</a:t>
            </a:r>
          </a:p>
          <a:p>
            <a:pPr lvl="1">
              <a:lnSpc>
                <a:spcPct val="90000"/>
              </a:lnSpc>
            </a:pPr>
            <a:r>
              <a:rPr lang="zh-CN" altLang="en-US" sz="2400" dirty="0" smtClean="0"/>
              <a:t>减少了磁盘整体扫描次数</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3600" dirty="0" smtClean="0"/>
              <a:t>Linux</a:t>
            </a:r>
            <a:r>
              <a:rPr lang="zh-CN" altLang="en-US" sz="3600" dirty="0" smtClean="0"/>
              <a:t>支持的日志文件系统 </a:t>
            </a:r>
            <a:endParaRPr lang="zh-CN" altLang="en-US" sz="36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GB" altLang="zh-CN" sz="2800" dirty="0" smtClean="0">
                <a:solidFill>
                  <a:srgbClr val="000000"/>
                </a:solidFill>
              </a:rPr>
              <a:t>ext2</a:t>
            </a:r>
            <a:r>
              <a:rPr lang="en-US" altLang="zh-CN" sz="2800" dirty="0" smtClean="0">
                <a:solidFill>
                  <a:srgbClr val="000000"/>
                </a:solidFill>
              </a:rPr>
              <a:t>/</a:t>
            </a:r>
            <a:r>
              <a:rPr lang="en-GB" altLang="zh-CN" sz="2800" dirty="0" smtClean="0">
                <a:solidFill>
                  <a:srgbClr val="000000"/>
                </a:solidFill>
              </a:rPr>
              <a:t>ext</a:t>
            </a:r>
            <a:r>
              <a:rPr lang="en-US" altLang="zh-CN" sz="2800" dirty="0" smtClean="0">
                <a:solidFill>
                  <a:srgbClr val="000000"/>
                </a:solidFill>
              </a:rPr>
              <a:t>3/</a:t>
            </a:r>
            <a:r>
              <a:rPr lang="en-GB" altLang="zh-CN" sz="2800" dirty="0" smtClean="0">
                <a:solidFill>
                  <a:srgbClr val="000000"/>
                </a:solidFill>
              </a:rPr>
              <a:t>ext</a:t>
            </a:r>
            <a:r>
              <a:rPr lang="en-US" altLang="zh-CN" sz="2800" dirty="0" smtClean="0">
                <a:solidFill>
                  <a:srgbClr val="000000"/>
                </a:solidFill>
              </a:rPr>
              <a:t>4</a:t>
            </a:r>
            <a:endParaRPr lang="en-GB" altLang="zh-CN" sz="2800" dirty="0" smtClean="0">
              <a:solidFill>
                <a:srgbClr val="000000"/>
              </a:solidFill>
            </a:endParaRPr>
          </a:p>
          <a:p>
            <a:pPr lvl="1"/>
            <a:r>
              <a:rPr lang="en-US" altLang="zh-CN" sz="2400" dirty="0" smtClean="0"/>
              <a:t>Linux</a:t>
            </a:r>
            <a:r>
              <a:rPr lang="zh-CN" altLang="en-US" sz="2400" dirty="0" smtClean="0"/>
              <a:t>使用的标准文件系统</a:t>
            </a:r>
          </a:p>
          <a:p>
            <a:r>
              <a:rPr lang="en-US" altLang="zh-CN" sz="2800" dirty="0" smtClean="0"/>
              <a:t>swap</a:t>
            </a:r>
          </a:p>
          <a:p>
            <a:pPr lvl="1"/>
            <a:r>
              <a:rPr lang="zh-CN" altLang="en-GB" sz="2400" dirty="0" smtClean="0">
                <a:solidFill>
                  <a:srgbClr val="000000"/>
                </a:solidFill>
              </a:rPr>
              <a:t>交换文件系统</a:t>
            </a:r>
            <a:endParaRPr lang="en-GB" altLang="zh-CN" sz="2400" dirty="0" smtClean="0">
              <a:solidFill>
                <a:srgbClr val="000000"/>
              </a:solidFill>
            </a:endParaRPr>
          </a:p>
          <a:p>
            <a:r>
              <a:rPr lang="en-GB" altLang="zh-CN" sz="2800" dirty="0" smtClean="0">
                <a:solidFill>
                  <a:srgbClr val="000000"/>
                </a:solidFill>
              </a:rPr>
              <a:t>FAT32/</a:t>
            </a:r>
            <a:r>
              <a:rPr lang="en-GB" altLang="zh-CN" sz="2800" dirty="0" err="1" smtClean="0">
                <a:solidFill>
                  <a:srgbClr val="000000"/>
                </a:solidFill>
              </a:rPr>
              <a:t>vfat</a:t>
            </a:r>
            <a:endParaRPr lang="zh-CN" altLang="en-GB" sz="2800" dirty="0" smtClean="0">
              <a:solidFill>
                <a:srgbClr val="000000"/>
              </a:solidFill>
            </a:endParaRPr>
          </a:p>
          <a:p>
            <a:pPr lvl="1"/>
            <a:r>
              <a:rPr lang="en-GB" altLang="zh-CN" sz="2400" dirty="0" smtClean="0">
                <a:solidFill>
                  <a:srgbClr val="000000"/>
                </a:solidFill>
              </a:rPr>
              <a:t>Windows</a:t>
            </a:r>
            <a:r>
              <a:rPr lang="zh-CN" altLang="en-GB" sz="2400" dirty="0" smtClean="0">
                <a:solidFill>
                  <a:srgbClr val="000000"/>
                </a:solidFill>
              </a:rPr>
              <a:t>文件系统</a:t>
            </a:r>
            <a:endParaRPr lang="en-GB" altLang="zh-CN" sz="2400" dirty="0" smtClean="0">
              <a:solidFill>
                <a:srgbClr val="000000"/>
              </a:solidFill>
            </a:endParaRPr>
          </a:p>
          <a:p>
            <a:r>
              <a:rPr lang="en-GB" altLang="zh-CN" sz="2800" dirty="0" smtClean="0">
                <a:solidFill>
                  <a:srgbClr val="000000"/>
                </a:solidFill>
              </a:rPr>
              <a:t>NFS</a:t>
            </a:r>
          </a:p>
          <a:p>
            <a:pPr lvl="1"/>
            <a:r>
              <a:rPr lang="zh-CN" altLang="en-GB" sz="2400" dirty="0" smtClean="0">
                <a:solidFill>
                  <a:srgbClr val="000000"/>
                </a:solidFill>
              </a:rPr>
              <a:t>网络文件系统</a:t>
            </a:r>
            <a:endParaRPr lang="en-GB" altLang="zh-CN" sz="2400" dirty="0" smtClean="0">
              <a:solidFill>
                <a:srgbClr val="000000"/>
              </a:solidFill>
            </a:endParaRPr>
          </a:p>
          <a:p>
            <a:r>
              <a:rPr lang="en-GB" altLang="zh-CN" sz="2800" dirty="0" smtClean="0">
                <a:solidFill>
                  <a:srgbClr val="000000"/>
                </a:solidFill>
              </a:rPr>
              <a:t>iso9660</a:t>
            </a:r>
          </a:p>
          <a:p>
            <a:pPr lvl="1"/>
            <a:r>
              <a:rPr lang="zh-CN" altLang="en-US" sz="2400" dirty="0" smtClean="0"/>
              <a:t>标准光盘文件系统</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GB" altLang="zh-CN" sz="3600" dirty="0" smtClean="0"/>
              <a:t>Linux</a:t>
            </a:r>
            <a:r>
              <a:rPr lang="zh-CN" altLang="en-GB" sz="3600" dirty="0" smtClean="0"/>
              <a:t>下常见的文件系统</a:t>
            </a:r>
            <a:endParaRPr lang="zh-CN" altLang="en-US" sz="32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400" dirty="0" smtClean="0"/>
              <a:t>在硬盘上创建分区或逻辑卷</a:t>
            </a:r>
            <a:endParaRPr lang="en-US" altLang="zh-CN" sz="2400" dirty="0" smtClean="0"/>
          </a:p>
          <a:p>
            <a:pPr lvl="1"/>
            <a:r>
              <a:rPr lang="zh-CN" altLang="en-US" sz="2000" dirty="0" smtClean="0"/>
              <a:t>可以使用</a:t>
            </a:r>
            <a:r>
              <a:rPr lang="en-US" altLang="zh-CN" sz="2000" dirty="0" err="1" smtClean="0"/>
              <a:t>fdisk</a:t>
            </a:r>
            <a:r>
              <a:rPr lang="zh-CN" altLang="en-US" sz="2000" dirty="0" smtClean="0"/>
              <a:t>命令创建分区。</a:t>
            </a:r>
            <a:endParaRPr lang="en-US" altLang="zh-CN" sz="2000" dirty="0" smtClean="0"/>
          </a:p>
          <a:p>
            <a:pPr lvl="1"/>
            <a:r>
              <a:rPr lang="zh-CN" altLang="en-US" sz="2000" dirty="0" smtClean="0"/>
              <a:t>可以使用</a:t>
            </a:r>
            <a:r>
              <a:rPr lang="en-US" altLang="zh-CN" sz="2000" dirty="0" smtClean="0"/>
              <a:t>LVM</a:t>
            </a:r>
            <a:r>
              <a:rPr lang="zh-CN" altLang="en-US" sz="2000" dirty="0" smtClean="0"/>
              <a:t>的相关命令创建逻辑卷</a:t>
            </a:r>
          </a:p>
          <a:p>
            <a:r>
              <a:rPr lang="zh-CN" altLang="en-US" sz="2400" dirty="0" smtClean="0"/>
              <a:t>在分区</a:t>
            </a:r>
            <a:r>
              <a:rPr lang="en-US" altLang="zh-CN" sz="2400" dirty="0" smtClean="0"/>
              <a:t>/LV</a:t>
            </a:r>
            <a:r>
              <a:rPr lang="zh-CN" altLang="en-US" sz="2400" dirty="0" smtClean="0"/>
              <a:t>上建立文件系统</a:t>
            </a:r>
            <a:endParaRPr lang="en-US" altLang="zh-CN" sz="2400" dirty="0" smtClean="0"/>
          </a:p>
          <a:p>
            <a:pPr lvl="1"/>
            <a:r>
              <a:rPr lang="zh-CN" altLang="en-US" sz="2000" dirty="0" smtClean="0"/>
              <a:t>类似于在</a:t>
            </a:r>
            <a:r>
              <a:rPr lang="en-US" altLang="zh-CN" sz="2000" dirty="0" smtClean="0"/>
              <a:t>Windows</a:t>
            </a:r>
            <a:r>
              <a:rPr lang="zh-CN" altLang="en-US" sz="2000" dirty="0" smtClean="0"/>
              <a:t>下进行格式化操作。</a:t>
            </a:r>
          </a:p>
          <a:p>
            <a:r>
              <a:rPr lang="zh-CN" altLang="en-US" sz="2400" dirty="0" smtClean="0"/>
              <a:t>挂装文件系统到系统中</a:t>
            </a:r>
            <a:endParaRPr lang="en-US" altLang="zh-CN" sz="2400" dirty="0" smtClean="0"/>
          </a:p>
          <a:p>
            <a:pPr lvl="1"/>
            <a:r>
              <a:rPr lang="zh-CN" altLang="en-US" sz="2000" dirty="0" smtClean="0"/>
              <a:t>手工挂装：使用</a:t>
            </a:r>
            <a:r>
              <a:rPr lang="en-US" altLang="zh-CN" sz="2000" dirty="0" smtClean="0"/>
              <a:t>mount</a:t>
            </a:r>
            <a:r>
              <a:rPr lang="zh-CN" altLang="en-US" sz="2000" dirty="0" smtClean="0"/>
              <a:t>命令</a:t>
            </a:r>
            <a:endParaRPr lang="en-US" altLang="zh-CN" sz="2000" dirty="0" smtClean="0"/>
          </a:p>
          <a:p>
            <a:pPr lvl="1"/>
            <a:r>
              <a:rPr lang="zh-CN" altLang="en-US" sz="2000" dirty="0" smtClean="0"/>
              <a:t>启动时自动挂装：编辑“</a:t>
            </a:r>
            <a:r>
              <a:rPr lang="en-US" altLang="zh-CN" sz="2000" dirty="0" smtClean="0"/>
              <a:t>/etc/</a:t>
            </a:r>
            <a:r>
              <a:rPr lang="en-US" altLang="zh-CN" sz="2000" dirty="0" err="1" smtClean="0"/>
              <a:t>fstab</a:t>
            </a:r>
            <a:r>
              <a:rPr lang="en-US" altLang="zh-CN" sz="2000" dirty="0" smtClean="0"/>
              <a:t>”</a:t>
            </a:r>
            <a:r>
              <a:rPr lang="zh-CN" altLang="en-US" sz="2000" dirty="0" smtClean="0"/>
              <a:t> 添加相应的配置行。</a:t>
            </a:r>
          </a:p>
          <a:p>
            <a:r>
              <a:rPr lang="zh-CN" altLang="en-US" sz="2400" dirty="0" smtClean="0"/>
              <a:t>卸装文件系统</a:t>
            </a:r>
            <a:endParaRPr lang="en-US" altLang="zh-CN" sz="2400" dirty="0" smtClean="0"/>
          </a:p>
          <a:p>
            <a:pPr lvl="1"/>
            <a:r>
              <a:rPr lang="zh-CN" altLang="en-US" sz="2000" dirty="0" smtClean="0"/>
              <a:t>对于可移动介质上的文件系统，当使用完毕可以使用</a:t>
            </a:r>
            <a:r>
              <a:rPr lang="en-US" altLang="zh-CN" sz="2000" dirty="0" err="1" smtClean="0"/>
              <a:t>umount</a:t>
            </a:r>
            <a:r>
              <a:rPr lang="zh-CN" altLang="en-US" sz="2000" dirty="0" smtClean="0"/>
              <a:t>命令实施卸装操作。</a:t>
            </a:r>
            <a:endParaRPr lang="zh-CN" altLang="en-US" sz="20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a:xfrm>
            <a:off x="1547664" y="116632"/>
            <a:ext cx="6287169" cy="638745"/>
          </a:xfrm>
        </p:spPr>
        <p:txBody>
          <a:bodyPr/>
          <a:lstStyle/>
          <a:p>
            <a:r>
              <a:rPr lang="zh-CN" altLang="en-US" sz="3600" dirty="0" smtClean="0"/>
              <a:t>使用</a:t>
            </a:r>
            <a:r>
              <a:rPr lang="en-US" altLang="zh-CN" sz="3600" dirty="0" smtClean="0"/>
              <a:t>Linux</a:t>
            </a:r>
            <a:r>
              <a:rPr lang="zh-CN" altLang="en-US" sz="3600" dirty="0" smtClean="0"/>
              <a:t>文件系统</a:t>
            </a:r>
            <a:r>
              <a:rPr lang="en-US" altLang="zh-CN" sz="3600" dirty="0" smtClean="0"/>
              <a:t/>
            </a:r>
            <a:br>
              <a:rPr lang="en-US" altLang="zh-CN" sz="3600" dirty="0" smtClean="0"/>
            </a:br>
            <a:r>
              <a:rPr lang="zh-CN" altLang="en-US" sz="3600" dirty="0" smtClean="0"/>
              <a:t>的一般方法</a:t>
            </a:r>
            <a:endParaRPr lang="zh-CN" altLang="en-US" sz="3200"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挂装和卸装文件系统</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38</a:t>
            </a:fld>
            <a:endParaRPr lang="en-US" altLang="zh-CN"/>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90000"/>
              </a:lnSpc>
            </a:pPr>
            <a:r>
              <a:rPr lang="zh-CN" altLang="en-US" sz="2800" dirty="0" smtClean="0"/>
              <a:t>功能：挂装文件系统</a:t>
            </a:r>
            <a:endParaRPr lang="en-US" altLang="zh-CN" sz="2800" dirty="0" smtClean="0"/>
          </a:p>
          <a:p>
            <a:pPr>
              <a:lnSpc>
                <a:spcPct val="90000"/>
              </a:lnSpc>
            </a:pPr>
            <a:r>
              <a:rPr lang="zh-CN" altLang="en-US" sz="2800" dirty="0" smtClean="0"/>
              <a:t>格式</a:t>
            </a:r>
          </a:p>
          <a:p>
            <a:pPr lvl="1">
              <a:lnSpc>
                <a:spcPct val="90000"/>
              </a:lnSpc>
              <a:buNone/>
            </a:pPr>
            <a:r>
              <a:rPr lang="en-US" altLang="zh-CN" sz="2400" dirty="0" smtClean="0">
                <a:solidFill>
                  <a:schemeClr val="accent6">
                    <a:lumMod val="75000"/>
                  </a:schemeClr>
                </a:solidFill>
              </a:rPr>
              <a:t>mount  [</a:t>
            </a:r>
            <a:r>
              <a:rPr lang="zh-CN" altLang="en-US" sz="2400" dirty="0" smtClean="0">
                <a:solidFill>
                  <a:schemeClr val="accent6">
                    <a:lumMod val="75000"/>
                  </a:schemeClr>
                </a:solidFill>
              </a:rPr>
              <a:t>选项</a:t>
            </a:r>
            <a:r>
              <a:rPr lang="en-US" altLang="zh-CN" sz="2400" dirty="0" smtClean="0">
                <a:solidFill>
                  <a:schemeClr val="accent6">
                    <a:lumMod val="75000"/>
                  </a:schemeClr>
                </a:solidFill>
              </a:rPr>
              <a:t>]  [&lt;</a:t>
            </a:r>
            <a:r>
              <a:rPr lang="zh-CN" altLang="en-US" sz="2400" dirty="0" smtClean="0">
                <a:solidFill>
                  <a:schemeClr val="accent6">
                    <a:lumMod val="75000"/>
                  </a:schemeClr>
                </a:solidFill>
              </a:rPr>
              <a:t>分区设备名</a:t>
            </a:r>
            <a:r>
              <a:rPr lang="en-US" altLang="zh-CN" sz="2400" dirty="0" smtClean="0">
                <a:solidFill>
                  <a:schemeClr val="accent6">
                    <a:lumMod val="75000"/>
                  </a:schemeClr>
                </a:solidFill>
              </a:rPr>
              <a:t>&gt;]  [&lt;</a:t>
            </a:r>
            <a:r>
              <a:rPr lang="zh-CN" altLang="en-US" sz="2400" dirty="0" smtClean="0">
                <a:solidFill>
                  <a:schemeClr val="accent6">
                    <a:lumMod val="75000"/>
                  </a:schemeClr>
                </a:solidFill>
              </a:rPr>
              <a:t>挂装点</a:t>
            </a:r>
            <a:r>
              <a:rPr lang="en-US" altLang="zh-CN" sz="2400" dirty="0" smtClean="0">
                <a:solidFill>
                  <a:schemeClr val="accent6">
                    <a:lumMod val="75000"/>
                  </a:schemeClr>
                </a:solidFill>
              </a:rPr>
              <a:t>&gt;]</a:t>
            </a:r>
          </a:p>
          <a:p>
            <a:pPr>
              <a:lnSpc>
                <a:spcPct val="90000"/>
              </a:lnSpc>
            </a:pPr>
            <a:r>
              <a:rPr lang="zh-CN" altLang="en-US" sz="2800" dirty="0" smtClean="0"/>
              <a:t>常用选项</a:t>
            </a:r>
          </a:p>
          <a:p>
            <a:pPr lvl="1">
              <a:lnSpc>
                <a:spcPct val="90000"/>
              </a:lnSpc>
            </a:pPr>
            <a:r>
              <a:rPr lang="en-US" altLang="zh-CN" dirty="0" smtClean="0"/>
              <a:t>-t &lt;</a:t>
            </a:r>
            <a:r>
              <a:rPr lang="zh-CN" altLang="en-US" dirty="0" smtClean="0"/>
              <a:t>文件系统类型</a:t>
            </a:r>
            <a:r>
              <a:rPr lang="en-US" altLang="zh-CN" dirty="0" smtClean="0"/>
              <a:t>&gt;</a:t>
            </a:r>
            <a:r>
              <a:rPr lang="zh-CN" altLang="en-US" dirty="0" smtClean="0"/>
              <a:t>：指定文件系统类型</a:t>
            </a:r>
          </a:p>
          <a:p>
            <a:pPr lvl="1">
              <a:lnSpc>
                <a:spcPct val="90000"/>
              </a:lnSpc>
            </a:pPr>
            <a:r>
              <a:rPr lang="en-US" altLang="zh-CN" dirty="0" smtClean="0"/>
              <a:t>-r </a:t>
            </a:r>
            <a:r>
              <a:rPr lang="zh-CN" altLang="en-US" dirty="0" smtClean="0"/>
              <a:t>：使用只读方式来挂载 </a:t>
            </a:r>
            <a:endParaRPr lang="en-US" altLang="zh-CN" dirty="0" smtClean="0"/>
          </a:p>
          <a:p>
            <a:pPr lvl="1">
              <a:lnSpc>
                <a:spcPct val="90000"/>
              </a:lnSpc>
            </a:pPr>
            <a:r>
              <a:rPr lang="en-US" altLang="zh-CN" dirty="0" smtClean="0"/>
              <a:t>-a</a:t>
            </a:r>
            <a:r>
              <a:rPr lang="zh-CN" altLang="en-US" dirty="0" smtClean="0"/>
              <a:t>：挂装</a:t>
            </a:r>
            <a:r>
              <a:rPr lang="en-US" altLang="zh-CN" dirty="0" smtClean="0"/>
              <a:t>/etc/</a:t>
            </a:r>
            <a:r>
              <a:rPr lang="en-US" altLang="zh-CN" dirty="0" err="1" smtClean="0"/>
              <a:t>fstab</a:t>
            </a:r>
            <a:r>
              <a:rPr lang="zh-CN" altLang="en-US" dirty="0" smtClean="0"/>
              <a:t>文件中记录的设备</a:t>
            </a:r>
          </a:p>
          <a:p>
            <a:pPr lvl="1">
              <a:lnSpc>
                <a:spcPct val="90000"/>
              </a:lnSpc>
            </a:pPr>
            <a:r>
              <a:rPr lang="en-US" altLang="zh-CN" dirty="0" smtClean="0"/>
              <a:t>-o </a:t>
            </a:r>
            <a:r>
              <a:rPr lang="en-US" altLang="zh-CN" dirty="0" err="1" smtClean="0"/>
              <a:t>iocharset</a:t>
            </a:r>
            <a:r>
              <a:rPr lang="en-US" altLang="zh-CN" dirty="0" smtClean="0"/>
              <a:t>=cp936</a:t>
            </a:r>
            <a:r>
              <a:rPr lang="zh-CN" altLang="en-US" dirty="0" smtClean="0"/>
              <a:t>：使挂装的设备可以显示中文文件名</a:t>
            </a:r>
          </a:p>
          <a:p>
            <a:pPr lvl="1">
              <a:lnSpc>
                <a:spcPct val="90000"/>
              </a:lnSpc>
            </a:pPr>
            <a:r>
              <a:rPr lang="en-US" altLang="zh-CN" dirty="0" smtClean="0">
                <a:latin typeface="Helvetica"/>
              </a:rPr>
              <a:t>-</a:t>
            </a:r>
            <a:r>
              <a:rPr lang="en-US" altLang="zh-CN" dirty="0" smtClean="0"/>
              <a:t>o loop</a:t>
            </a:r>
            <a:r>
              <a:rPr lang="zh-CN" altLang="en-US" dirty="0" smtClean="0"/>
              <a:t>：使用回送设备挂装</a:t>
            </a:r>
            <a:r>
              <a:rPr lang="en-US" altLang="zh-CN" dirty="0" smtClean="0"/>
              <a:t>ISO</a:t>
            </a:r>
            <a:r>
              <a:rPr lang="zh-CN" altLang="en-US" dirty="0" smtClean="0"/>
              <a:t>文件和映像文件</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39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挂装文件系统</a:t>
            </a:r>
            <a:r>
              <a:rPr lang="en-US" altLang="zh-CN" sz="3600" dirty="0" smtClean="0"/>
              <a:t/>
            </a:r>
            <a:br>
              <a:rPr lang="en-US" altLang="zh-CN" sz="3600" dirty="0" smtClean="0"/>
            </a:br>
            <a:r>
              <a:rPr lang="en-US" altLang="zh-CN" sz="3600" dirty="0" smtClean="0"/>
              <a:t>——</a:t>
            </a:r>
            <a:r>
              <a:rPr lang="en-US" altLang="zh-CN" dirty="0" smtClean="0"/>
              <a:t>mount</a:t>
            </a:r>
            <a:r>
              <a:rPr lang="zh-CN" altLang="en-US" dirty="0" smtClean="0"/>
              <a:t>命令</a:t>
            </a:r>
            <a:r>
              <a:rPr lang="en-US" altLang="zh-CN" sz="3600" dirty="0" smtClean="0"/>
              <a:t/>
            </a:r>
            <a:br>
              <a:rPr lang="en-US" altLang="zh-CN" sz="3600" dirty="0" smtClean="0"/>
            </a:br>
            <a:endParaRPr lang="zh-CN" altLang="en-US"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imgsa.baidu.com/timg?image&amp;quality=80&amp;size=b9999_10000&amp;sec=1573066077101&amp;di=4d5a1c322ef8c4dfaf6ac89445ad656e&amp;imgtype=0&amp;src=http%3A%2F%2Fimg001.hc360.cn%2Fg8%2FM04%2F03%2F37%2FwKhQt1QQGY-EJcxRAAAAADwsvmE027.jpg"/>
          <p:cNvPicPr>
            <a:picLocks noChangeAspect="1" noChangeArrowheads="1"/>
          </p:cNvPicPr>
          <p:nvPr/>
        </p:nvPicPr>
        <p:blipFill rotWithShape="1">
          <a:blip r:embed="rId2">
            <a:extLst>
              <a:ext uri="{28A0092B-C50C-407E-A947-70E740481C1C}">
                <a14:useLocalDpi xmlns:a14="http://schemas.microsoft.com/office/drawing/2010/main" val="0"/>
              </a:ext>
            </a:extLst>
          </a:blip>
          <a:srcRect l="15405" t="9188" r="16692" b="6604"/>
          <a:stretch/>
        </p:blipFill>
        <p:spPr bwMode="auto">
          <a:xfrm>
            <a:off x="5513440" y="1164567"/>
            <a:ext cx="3384376" cy="3672408"/>
          </a:xfrm>
          <a:prstGeom prst="rect">
            <a:avLst/>
          </a:prstGeom>
          <a:noFill/>
          <a:extLst>
            <a:ext uri="{909E8E84-426E-40DD-AFC4-6F175D3DCCD1}">
              <a14:hiddenFill xmlns:a14="http://schemas.microsoft.com/office/drawing/2010/main">
                <a:solidFill>
                  <a:srgbClr val="FFFFFF"/>
                </a:solidFill>
              </a14:hiddenFill>
            </a:ext>
          </a:extLst>
        </p:spPr>
      </p:pic>
      <p:sp>
        <p:nvSpPr>
          <p:cNvPr id="3" name="内容占位符 2"/>
          <p:cNvSpPr>
            <a:spLocks noGrp="1"/>
          </p:cNvSpPr>
          <p:nvPr>
            <p:ph idx="1"/>
          </p:nvPr>
        </p:nvSpPr>
        <p:spPr>
          <a:xfrm>
            <a:off x="575556" y="1325263"/>
            <a:ext cx="4821868" cy="3217843"/>
          </a:xfrm>
        </p:spPr>
        <p:txBody>
          <a:bodyPr/>
          <a:lstStyle/>
          <a:p>
            <a:r>
              <a:rPr lang="zh-CN" altLang="en-US" sz="2400" b="1" dirty="0" smtClean="0">
                <a:solidFill>
                  <a:srgbClr val="C00000"/>
                </a:solidFill>
              </a:rPr>
              <a:t>主轴转速</a:t>
            </a:r>
            <a:r>
              <a:rPr lang="zh-CN" altLang="en-US" sz="2400" dirty="0" smtClean="0"/>
              <a:t>：指硬盘盘片在一分钟内所能完成的最大转数。</a:t>
            </a:r>
          </a:p>
          <a:p>
            <a:r>
              <a:rPr lang="zh-CN" altLang="en-US" sz="2400" b="1" dirty="0" smtClean="0">
                <a:solidFill>
                  <a:srgbClr val="C00000"/>
                </a:solidFill>
              </a:rPr>
              <a:t>平均寻道时间</a:t>
            </a:r>
            <a:r>
              <a:rPr lang="zh-CN" altLang="en-US" sz="2400" dirty="0" smtClean="0"/>
              <a:t>：指磁头从得到指令到寻找到数据所在磁道的时间，它描述硬盘读取数据的能力。</a:t>
            </a:r>
          </a:p>
          <a:p>
            <a:r>
              <a:rPr lang="zh-CN" altLang="en-US" sz="2400" b="1" dirty="0" smtClean="0">
                <a:solidFill>
                  <a:srgbClr val="C00000"/>
                </a:solidFill>
              </a:rPr>
              <a:t>数据传输率</a:t>
            </a:r>
            <a:r>
              <a:rPr lang="zh-CN" altLang="en-US" sz="2400" dirty="0" smtClean="0"/>
              <a:t>：指的是从硬盘缓存向外输出数据的速度。</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硬盘的技术指标</a:t>
            </a:r>
            <a:endParaRPr lang="zh-CN" altLang="en-US" dirty="0"/>
          </a:p>
        </p:txBody>
      </p:sp>
      <p:sp>
        <p:nvSpPr>
          <p:cNvPr id="8" name="内容占位符 2"/>
          <p:cNvSpPr txBox="1">
            <a:spLocks/>
          </p:cNvSpPr>
          <p:nvPr/>
        </p:nvSpPr>
        <p:spPr bwMode="auto">
          <a:xfrm>
            <a:off x="575556" y="4605649"/>
            <a:ext cx="7560840" cy="19442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ea typeface="+mn-ea"/>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ea typeface="+mn-ea"/>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ea typeface="+mn-ea"/>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ea typeface="+mn-ea"/>
              </a:defRPr>
            </a:lvl9pPr>
          </a:lstStyle>
          <a:p>
            <a:r>
              <a:rPr lang="zh-CN" altLang="en-US" sz="2400" b="1" kern="0" dirty="0" smtClean="0">
                <a:solidFill>
                  <a:srgbClr val="C00000"/>
                </a:solidFill>
              </a:rPr>
              <a:t>高速缓存</a:t>
            </a:r>
            <a:r>
              <a:rPr lang="zh-CN" altLang="en-US" sz="2400" kern="0" dirty="0" smtClean="0"/>
              <a:t>：缓存是数据的临时寄存器，主要用来缓解速度差和实现数据预存取等。</a:t>
            </a:r>
          </a:p>
          <a:p>
            <a:r>
              <a:rPr lang="zh-CN" altLang="en-US" sz="2400" b="1" kern="0" dirty="0" smtClean="0">
                <a:solidFill>
                  <a:srgbClr val="C00000"/>
                </a:solidFill>
              </a:rPr>
              <a:t>单碟容量</a:t>
            </a:r>
            <a:r>
              <a:rPr lang="zh-CN" altLang="en-US" sz="2400" kern="0" dirty="0" smtClean="0"/>
              <a:t>：指每张碟片的最大容量。这是反映硬盘综合性能指标的一个重要的因素。</a:t>
            </a:r>
            <a:endParaRPr lang="zh-CN" altLang="en-US" sz="2400" kern="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nSpc>
                <a:spcPct val="93000"/>
              </a:lnSpc>
              <a:spcBef>
                <a:spcPts val="675"/>
              </a:spcBef>
              <a:buNone/>
            </a:pPr>
            <a:r>
              <a:rPr lang="en-US" altLang="zh-CN" sz="2400" dirty="0" smtClean="0"/>
              <a:t>$ mount </a:t>
            </a:r>
          </a:p>
          <a:p>
            <a:pPr>
              <a:lnSpc>
                <a:spcPct val="93000"/>
              </a:lnSpc>
              <a:spcBef>
                <a:spcPts val="675"/>
              </a:spcBef>
              <a:buNone/>
            </a:pPr>
            <a:endParaRPr lang="en-US" altLang="zh-CN" sz="2400" dirty="0" smtClean="0"/>
          </a:p>
          <a:p>
            <a:pPr>
              <a:lnSpc>
                <a:spcPct val="93000"/>
              </a:lnSpc>
              <a:spcBef>
                <a:spcPts val="675"/>
              </a:spcBef>
              <a:buNone/>
            </a:pPr>
            <a:r>
              <a:rPr lang="zh-CN" altLang="en-GB" sz="2400" dirty="0" smtClean="0"/>
              <a:t># </a:t>
            </a:r>
            <a:r>
              <a:rPr lang="en-GB" altLang="zh-CN" sz="2400" dirty="0" smtClean="0"/>
              <a:t>mount </a:t>
            </a:r>
            <a:r>
              <a:rPr lang="en-GB" altLang="zh-CN" sz="2400" dirty="0" smtClean="0">
                <a:latin typeface="Helvetica"/>
              </a:rPr>
              <a:t>-</a:t>
            </a:r>
            <a:r>
              <a:rPr lang="en-GB" altLang="zh-CN" sz="2400" dirty="0" smtClean="0"/>
              <a:t>t ext3 /dev/sdb1 /opt</a:t>
            </a:r>
          </a:p>
          <a:p>
            <a:pPr>
              <a:lnSpc>
                <a:spcPct val="93000"/>
              </a:lnSpc>
              <a:spcBef>
                <a:spcPts val="675"/>
              </a:spcBef>
              <a:buNone/>
            </a:pPr>
            <a:r>
              <a:rPr lang="en-GB" altLang="zh-CN" sz="2400" dirty="0" smtClean="0"/>
              <a:t># mount -t ext4 /dev/sdb2 /data</a:t>
            </a:r>
          </a:p>
          <a:p>
            <a:pPr>
              <a:lnSpc>
                <a:spcPct val="90000"/>
              </a:lnSpc>
              <a:spcBef>
                <a:spcPts val="675"/>
              </a:spcBef>
              <a:buNone/>
            </a:pPr>
            <a:r>
              <a:rPr lang="en-GB" altLang="zh-CN" sz="2400" dirty="0" smtClean="0"/>
              <a:t># mount </a:t>
            </a:r>
            <a:r>
              <a:rPr lang="en-GB" altLang="zh-CN" sz="2400" dirty="0" smtClean="0">
                <a:latin typeface="Helvetica"/>
              </a:rPr>
              <a:t>-</a:t>
            </a:r>
            <a:r>
              <a:rPr lang="en-GB" altLang="zh-CN" sz="2400" dirty="0" smtClean="0"/>
              <a:t>t </a:t>
            </a:r>
            <a:r>
              <a:rPr lang="en-GB" altLang="zh-CN" sz="2400" dirty="0" err="1" smtClean="0"/>
              <a:t>vfat</a:t>
            </a:r>
            <a:r>
              <a:rPr lang="en-GB" altLang="zh-CN" sz="2400" dirty="0" smtClean="0"/>
              <a:t> /dev/hda6 /</a:t>
            </a:r>
            <a:r>
              <a:rPr lang="en-GB" altLang="zh-CN" sz="2400" dirty="0" err="1" smtClean="0"/>
              <a:t>mnt</a:t>
            </a:r>
            <a:r>
              <a:rPr lang="en-GB" altLang="zh-CN" sz="2400" dirty="0" smtClean="0"/>
              <a:t>/win</a:t>
            </a:r>
          </a:p>
          <a:p>
            <a:pPr>
              <a:lnSpc>
                <a:spcPct val="90000"/>
              </a:lnSpc>
              <a:spcBef>
                <a:spcPts val="675"/>
              </a:spcBef>
              <a:buNone/>
            </a:pPr>
            <a:r>
              <a:rPr lang="en-GB" altLang="zh-CN" sz="2400" dirty="0" smtClean="0"/>
              <a:t># </a:t>
            </a:r>
            <a:r>
              <a:rPr lang="en-US" altLang="zh-CN" sz="2400" dirty="0" smtClean="0"/>
              <a:t>mount -t </a:t>
            </a:r>
            <a:r>
              <a:rPr lang="en-US" altLang="zh-CN" sz="2400" dirty="0" err="1" smtClean="0"/>
              <a:t>vfat</a:t>
            </a:r>
            <a:r>
              <a:rPr lang="en-US" altLang="zh-CN" sz="2400" dirty="0" smtClean="0"/>
              <a:t> -o </a:t>
            </a:r>
            <a:r>
              <a:rPr lang="en-US" altLang="zh-CN" sz="2400" dirty="0" err="1" smtClean="0"/>
              <a:t>iocharset</a:t>
            </a:r>
            <a:r>
              <a:rPr lang="en-US" altLang="zh-CN" sz="2400" dirty="0" smtClean="0"/>
              <a:t>=cp936   /dev/hda8  /</a:t>
            </a:r>
            <a:r>
              <a:rPr lang="en-US" altLang="zh-CN" sz="2400" dirty="0" err="1" smtClean="0"/>
              <a:t>mnt</a:t>
            </a:r>
            <a:r>
              <a:rPr lang="en-US" altLang="zh-CN" sz="2400" dirty="0" smtClean="0"/>
              <a:t>/win2</a:t>
            </a:r>
          </a:p>
          <a:p>
            <a:pPr>
              <a:lnSpc>
                <a:spcPct val="90000"/>
              </a:lnSpc>
              <a:spcBef>
                <a:spcPts val="675"/>
              </a:spcBef>
              <a:buNone/>
            </a:pPr>
            <a:r>
              <a:rPr lang="en-GB" altLang="zh-CN" sz="2400" dirty="0" smtClean="0"/>
              <a:t># </a:t>
            </a:r>
            <a:r>
              <a:rPr lang="en-US" altLang="zh-CN" sz="2400" dirty="0" smtClean="0"/>
              <a:t>mount -o loop CentOS-6.5-x86_64-bin-DVD1.iso /</a:t>
            </a:r>
            <a:r>
              <a:rPr lang="en-US" altLang="zh-CN" sz="2400" dirty="0" err="1" smtClean="0"/>
              <a:t>mnt</a:t>
            </a:r>
            <a:r>
              <a:rPr lang="en-US" altLang="zh-CN" sz="2400" dirty="0" smtClean="0"/>
              <a:t>/</a:t>
            </a:r>
            <a:r>
              <a:rPr lang="en-US" altLang="zh-CN" sz="2400" dirty="0" err="1" smtClean="0"/>
              <a:t>iso</a:t>
            </a:r>
            <a:r>
              <a:rPr lang="en-US" altLang="zh-CN" sz="2400" dirty="0" smtClean="0"/>
              <a:t> </a:t>
            </a:r>
          </a:p>
          <a:p>
            <a:pPr>
              <a:lnSpc>
                <a:spcPct val="90000"/>
              </a:lnSpc>
              <a:spcBef>
                <a:spcPts val="675"/>
              </a:spcBef>
              <a:buNone/>
            </a:pPr>
            <a:r>
              <a:rPr lang="en-US" altLang="zh-CN" sz="2400" dirty="0" smtClean="0"/>
              <a:t># mount -o </a:t>
            </a:r>
            <a:r>
              <a:rPr lang="en-US" altLang="zh-CN" sz="2400" dirty="0" err="1" smtClean="0"/>
              <a:t>remount,ro</a:t>
            </a:r>
            <a:r>
              <a:rPr lang="en-US" altLang="zh-CN" sz="2400" dirty="0" smtClean="0"/>
              <a:t> /data</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mount</a:t>
            </a:r>
            <a:r>
              <a:rPr lang="zh-CN" altLang="en-US" dirty="0" smtClean="0"/>
              <a:t>命令举例</a:t>
            </a:r>
            <a:endParaRPr lang="zh-CN" alt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umount</a:t>
            </a:r>
            <a:r>
              <a:rPr lang="zh-CN" altLang="en-US" dirty="0" smtClean="0"/>
              <a:t>命令的格式</a:t>
            </a:r>
          </a:p>
          <a:p>
            <a:pPr lvl="1"/>
            <a:r>
              <a:rPr lang="en-US" altLang="zh-CN" dirty="0" smtClean="0"/>
              <a:t># </a:t>
            </a:r>
            <a:r>
              <a:rPr lang="en-US" altLang="zh-CN" dirty="0" err="1" smtClean="0"/>
              <a:t>umount</a:t>
            </a:r>
            <a:r>
              <a:rPr lang="en-US" altLang="zh-CN" dirty="0" smtClean="0"/>
              <a:t> &lt; </a:t>
            </a:r>
            <a:r>
              <a:rPr lang="zh-CN" altLang="en-US" dirty="0" smtClean="0"/>
              <a:t>分区设备名或挂装点</a:t>
            </a:r>
            <a:r>
              <a:rPr lang="en-US" altLang="zh-CN" dirty="0" smtClean="0"/>
              <a:t>&gt;</a:t>
            </a:r>
          </a:p>
          <a:p>
            <a:r>
              <a:rPr lang="zh-CN" altLang="en-US" dirty="0" smtClean="0"/>
              <a:t>举例</a:t>
            </a:r>
          </a:p>
          <a:p>
            <a:pPr lvl="1"/>
            <a:r>
              <a:rPr lang="en-US" altLang="zh-CN" dirty="0" smtClean="0"/>
              <a:t># </a:t>
            </a:r>
            <a:r>
              <a:rPr lang="en-US" altLang="zh-CN" dirty="0" err="1" smtClean="0"/>
              <a:t>umount</a:t>
            </a:r>
            <a:r>
              <a:rPr lang="en-US" altLang="zh-CN" dirty="0" smtClean="0"/>
              <a:t> </a:t>
            </a:r>
            <a:r>
              <a:rPr lang="en-GB" altLang="zh-CN" dirty="0" smtClean="0"/>
              <a:t>/dev/hda6</a:t>
            </a:r>
          </a:p>
          <a:p>
            <a:pPr lvl="1"/>
            <a:r>
              <a:rPr lang="en-GB" altLang="zh-CN" dirty="0" smtClean="0"/>
              <a:t># </a:t>
            </a:r>
            <a:r>
              <a:rPr lang="en-GB" altLang="zh-CN" dirty="0" err="1" smtClean="0"/>
              <a:t>umount</a:t>
            </a:r>
            <a:r>
              <a:rPr lang="en-GB" altLang="zh-CN" dirty="0" smtClean="0"/>
              <a:t> /dev/sdb1</a:t>
            </a:r>
          </a:p>
          <a:p>
            <a:pPr lvl="1"/>
            <a:r>
              <a:rPr lang="en-GB" altLang="zh-CN" dirty="0" smtClean="0"/>
              <a:t># </a:t>
            </a:r>
            <a:r>
              <a:rPr lang="en-GB" altLang="zh-CN" dirty="0" err="1" smtClean="0"/>
              <a:t>umount</a:t>
            </a:r>
            <a:r>
              <a:rPr lang="en-GB" altLang="zh-CN" dirty="0" smtClean="0"/>
              <a:t> /opt</a:t>
            </a:r>
            <a:endParaRPr lang="en-US" altLang="zh-CN" dirty="0" smtClean="0"/>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GB" b="1" dirty="0" smtClean="0"/>
              <a:t>卸装文件系统</a:t>
            </a:r>
            <a:endParaRPr lang="zh-CN" alt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挂装点目录必须存在</a:t>
            </a:r>
          </a:p>
          <a:p>
            <a:r>
              <a:rPr lang="zh-CN" altLang="en-US" dirty="0" smtClean="0"/>
              <a:t>应该在挂装目录的上级目录下进行挂装操作</a:t>
            </a:r>
          </a:p>
          <a:p>
            <a:r>
              <a:rPr lang="zh-CN" altLang="en-US" dirty="0" smtClean="0"/>
              <a:t>不该在同一个挂装点目录下挂装两个文件系统</a:t>
            </a:r>
          </a:p>
          <a:p>
            <a:r>
              <a:rPr lang="zh-CN" altLang="en-US" dirty="0" smtClean="0"/>
              <a:t>当文件系统处于“</a:t>
            </a:r>
            <a:r>
              <a:rPr lang="en-US" altLang="zh-CN" dirty="0" smtClean="0"/>
              <a:t>busy”</a:t>
            </a:r>
            <a:r>
              <a:rPr lang="zh-CN" altLang="en-US" dirty="0" smtClean="0"/>
              <a:t>状态时不能进行卸装</a:t>
            </a:r>
            <a:endParaRPr lang="en-US" altLang="zh-CN" dirty="0" smtClean="0"/>
          </a:p>
          <a:p>
            <a:r>
              <a:rPr lang="zh-CN" altLang="en-US" dirty="0" smtClean="0"/>
              <a:t>文件系统何时处于“</a:t>
            </a:r>
            <a:r>
              <a:rPr lang="en-US" altLang="zh-CN" dirty="0" smtClean="0"/>
              <a:t>busy”</a:t>
            </a:r>
            <a:r>
              <a:rPr lang="zh-CN" altLang="en-US" dirty="0" smtClean="0"/>
              <a:t>状态</a:t>
            </a:r>
          </a:p>
          <a:p>
            <a:pPr lvl="1"/>
            <a:r>
              <a:rPr lang="zh-CN" altLang="en-US" dirty="0" smtClean="0"/>
              <a:t>文件系统上面有打开的文件</a:t>
            </a:r>
          </a:p>
          <a:p>
            <a:pPr lvl="1"/>
            <a:r>
              <a:rPr lang="zh-CN" altLang="en-US" dirty="0" smtClean="0"/>
              <a:t>某个进程的工作目录在此文件系统上</a:t>
            </a:r>
          </a:p>
          <a:p>
            <a:pPr lvl="1"/>
            <a:r>
              <a:rPr lang="zh-CN" altLang="en-US" dirty="0" smtClean="0"/>
              <a:t>文件系统上面的缓存文件正在被使用 </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挂装</a:t>
            </a:r>
            <a:r>
              <a:rPr lang="en-US" altLang="zh-CN" sz="3600" dirty="0" smtClean="0"/>
              <a:t>/</a:t>
            </a:r>
            <a:r>
              <a:rPr lang="zh-CN" altLang="en-US" sz="3600" dirty="0" smtClean="0"/>
              <a:t>卸装 文件系统</a:t>
            </a:r>
            <a:r>
              <a:rPr lang="en-US" altLang="zh-CN" sz="3600" dirty="0" smtClean="0"/>
              <a:t/>
            </a:r>
            <a:br>
              <a:rPr lang="en-US" altLang="zh-CN" sz="3600" dirty="0" smtClean="0"/>
            </a:br>
            <a:r>
              <a:rPr lang="zh-CN" altLang="en-US" sz="3600" dirty="0" smtClean="0"/>
              <a:t>的注意事项</a:t>
            </a:r>
            <a:endParaRPr lang="zh-CN" altLang="en-US" sz="36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800" dirty="0" smtClean="0"/>
              <a:t>fuser</a:t>
            </a:r>
            <a:r>
              <a:rPr lang="zh-CN" altLang="en-US" sz="2800" dirty="0" smtClean="0"/>
              <a:t>命令可以根据文件（目录、设备）查找使用它的进程，同时也提供了杀死这些进程的方法。</a:t>
            </a:r>
            <a:endParaRPr lang="en-US" altLang="zh-CN" sz="2800" dirty="0" smtClean="0"/>
          </a:p>
          <a:p>
            <a:r>
              <a:rPr lang="zh-CN" altLang="en-US" sz="2800" dirty="0" smtClean="0"/>
              <a:t>使用举例</a:t>
            </a:r>
            <a:endParaRPr lang="en-US" altLang="zh-CN" sz="2800" dirty="0" smtClean="0"/>
          </a:p>
          <a:p>
            <a:pPr lvl="1"/>
            <a:r>
              <a:rPr lang="zh-CN" altLang="en-US" sz="2400" dirty="0" smtClean="0"/>
              <a:t>查看挂接点有哪些进程需要杀掉</a:t>
            </a:r>
          </a:p>
          <a:p>
            <a:pPr lvl="1">
              <a:buNone/>
            </a:pPr>
            <a:r>
              <a:rPr lang="en-US" altLang="zh-CN" sz="2400" dirty="0" smtClean="0">
                <a:solidFill>
                  <a:schemeClr val="accent6">
                    <a:lumMod val="75000"/>
                  </a:schemeClr>
                </a:solidFill>
              </a:rPr>
              <a:t># fuser  -cu  /</a:t>
            </a:r>
            <a:r>
              <a:rPr lang="en-US" altLang="zh-CN" sz="2400" dirty="0" err="1" smtClean="0">
                <a:solidFill>
                  <a:schemeClr val="accent6">
                    <a:lumMod val="75000"/>
                  </a:schemeClr>
                </a:solidFill>
              </a:rPr>
              <a:t>mount_point</a:t>
            </a:r>
            <a:endParaRPr lang="en-US" altLang="zh-CN" sz="2400" dirty="0" smtClean="0">
              <a:solidFill>
                <a:schemeClr val="accent6">
                  <a:lumMod val="75000"/>
                </a:schemeClr>
              </a:solidFill>
            </a:endParaRPr>
          </a:p>
          <a:p>
            <a:pPr lvl="1"/>
            <a:r>
              <a:rPr lang="zh-CN" altLang="en-US" sz="2400" dirty="0" smtClean="0"/>
              <a:t>杀死这些进程（向其发送</a:t>
            </a:r>
            <a:r>
              <a:rPr lang="en-US" altLang="zh-CN" sz="2400" dirty="0" smtClean="0"/>
              <a:t>[SIGKILL, 9]</a:t>
            </a:r>
            <a:r>
              <a:rPr lang="zh-CN" altLang="en-US" sz="2400" dirty="0" smtClean="0"/>
              <a:t>信号）</a:t>
            </a:r>
          </a:p>
          <a:p>
            <a:pPr lvl="1">
              <a:buNone/>
            </a:pPr>
            <a:r>
              <a:rPr lang="en-US" altLang="zh-CN" sz="2400" dirty="0" smtClean="0">
                <a:solidFill>
                  <a:schemeClr val="accent6">
                    <a:lumMod val="75000"/>
                  </a:schemeClr>
                </a:solidFill>
              </a:rPr>
              <a:t># fuser  -ck  /</a:t>
            </a:r>
            <a:r>
              <a:rPr lang="en-US" altLang="zh-CN" sz="2400" dirty="0" err="1" smtClean="0">
                <a:solidFill>
                  <a:schemeClr val="accent6">
                    <a:lumMod val="75000"/>
                  </a:schemeClr>
                </a:solidFill>
              </a:rPr>
              <a:t>mount_point</a:t>
            </a:r>
            <a:endParaRPr lang="en-US" altLang="zh-CN" sz="2400" dirty="0" smtClean="0">
              <a:solidFill>
                <a:schemeClr val="accent6">
                  <a:lumMod val="75000"/>
                </a:schemeClr>
              </a:solidFill>
            </a:endParaRPr>
          </a:p>
          <a:p>
            <a:pPr lvl="1"/>
            <a:r>
              <a:rPr lang="zh-CN" altLang="en-US" sz="2400" dirty="0" smtClean="0"/>
              <a:t>查看是否还有进程在访问挂接点</a:t>
            </a:r>
          </a:p>
          <a:p>
            <a:pPr lvl="1">
              <a:buNone/>
            </a:pPr>
            <a:r>
              <a:rPr lang="en-US" altLang="zh-CN" sz="2400" dirty="0" smtClean="0">
                <a:solidFill>
                  <a:schemeClr val="accent6">
                    <a:lumMod val="75000"/>
                  </a:schemeClr>
                </a:solidFill>
              </a:rPr>
              <a:t># fuser  -c  /</a:t>
            </a:r>
            <a:r>
              <a:rPr lang="en-US" altLang="zh-CN" sz="2400" dirty="0" err="1" smtClean="0">
                <a:solidFill>
                  <a:schemeClr val="accent6">
                    <a:lumMod val="75000"/>
                  </a:schemeClr>
                </a:solidFill>
              </a:rPr>
              <a:t>mount_point</a:t>
            </a:r>
            <a:endParaRPr lang="en-US" altLang="zh-CN" sz="2400" dirty="0" smtClean="0">
              <a:solidFill>
                <a:schemeClr val="accent6">
                  <a:lumMod val="75000"/>
                </a:schemeClr>
              </a:solidFill>
            </a:endParaRPr>
          </a:p>
          <a:p>
            <a:pPr lvl="1"/>
            <a:r>
              <a:rPr lang="zh-CN" altLang="en-US" sz="2400" dirty="0" smtClean="0"/>
              <a:t>卸载挂接点上的设备</a:t>
            </a:r>
          </a:p>
          <a:p>
            <a:pPr lvl="1">
              <a:buNone/>
            </a:pPr>
            <a:r>
              <a:rPr lang="en-US" altLang="zh-CN" sz="2400" dirty="0" smtClean="0">
                <a:solidFill>
                  <a:schemeClr val="accent6">
                    <a:lumMod val="75000"/>
                  </a:schemeClr>
                </a:solidFill>
              </a:rPr>
              <a:t># </a:t>
            </a:r>
            <a:r>
              <a:rPr lang="en-US" altLang="zh-CN" sz="2400" dirty="0" err="1" smtClean="0">
                <a:solidFill>
                  <a:schemeClr val="accent6">
                    <a:lumMod val="75000"/>
                  </a:schemeClr>
                </a:solidFill>
              </a:rPr>
              <a:t>umount</a:t>
            </a:r>
            <a:r>
              <a:rPr lang="en-US" altLang="zh-CN" sz="2400" dirty="0" smtClean="0">
                <a:solidFill>
                  <a:schemeClr val="accent6">
                    <a:lumMod val="75000"/>
                  </a:schemeClr>
                </a:solidFill>
              </a:rPr>
              <a:t>  /</a:t>
            </a:r>
            <a:r>
              <a:rPr lang="en-US" altLang="zh-CN" sz="2400" dirty="0" err="1" smtClean="0">
                <a:solidFill>
                  <a:schemeClr val="accent6">
                    <a:lumMod val="75000"/>
                  </a:schemeClr>
                </a:solidFill>
              </a:rPr>
              <a:t>mount_point</a:t>
            </a:r>
            <a:endParaRPr lang="zh-CN" altLang="en-US" sz="2400"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fuser</a:t>
            </a:r>
            <a:r>
              <a:rPr lang="zh-CN" altLang="en-US" dirty="0" smtClean="0"/>
              <a:t>命令</a:t>
            </a:r>
            <a:endParaRPr lang="zh-CN" alt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系统启动挂装表</a:t>
            </a:r>
            <a:endParaRPr lang="zh-CN" altLang="en-US" dirty="0"/>
          </a:p>
        </p:txBody>
      </p:sp>
      <p:sp>
        <p:nvSpPr>
          <p:cNvPr id="3" name="文本占位符 2"/>
          <p:cNvSpPr>
            <a:spLocks noGrp="1"/>
          </p:cNvSpPr>
          <p:nvPr>
            <p:ph type="body" idx="1"/>
          </p:nvPr>
        </p:nvSpPr>
        <p:spPr/>
        <p:txBody>
          <a:bodyPr/>
          <a:lstStyle/>
          <a:p>
            <a:endParaRPr lang="zh-CN" altLang="en-US" dirty="0"/>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44</a:t>
            </a:fld>
            <a:endParaRPr lang="en-US" altLang="zh-CN"/>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93000"/>
              </a:lnSpc>
            </a:pPr>
            <a:r>
              <a:rPr lang="zh-CN" altLang="en-GB" dirty="0" smtClean="0"/>
              <a:t>/</a:t>
            </a:r>
            <a:r>
              <a:rPr lang="en-GB" altLang="zh-CN" dirty="0" smtClean="0"/>
              <a:t>etc/</a:t>
            </a:r>
            <a:r>
              <a:rPr lang="en-GB" altLang="zh-CN" dirty="0" err="1" smtClean="0"/>
              <a:t>fstab</a:t>
            </a:r>
            <a:endParaRPr lang="zh-CN" altLang="en-GB" dirty="0" smtClean="0"/>
          </a:p>
          <a:p>
            <a:pPr lvl="1">
              <a:lnSpc>
                <a:spcPct val="90000"/>
              </a:lnSpc>
            </a:pPr>
            <a:r>
              <a:rPr lang="en-US" altLang="zh-CN" sz="3200" dirty="0" err="1" smtClean="0">
                <a:solidFill>
                  <a:srgbClr val="FF3300"/>
                </a:solidFill>
                <a:ea typeface="黑体" pitchFamily="49" charset="-122"/>
              </a:rPr>
              <a:t>fstab</a:t>
            </a:r>
            <a:r>
              <a:rPr lang="en-US" altLang="zh-CN" dirty="0" smtClean="0">
                <a:ea typeface="黑体" pitchFamily="49" charset="-122"/>
              </a:rPr>
              <a:t> (file system table) </a:t>
            </a:r>
            <a:r>
              <a:rPr lang="zh-CN" altLang="en-US" dirty="0" smtClean="0">
                <a:ea typeface="黑体" pitchFamily="49" charset="-122"/>
              </a:rPr>
              <a:t>是一个纯文本文件，开机后，系统会自动搜索该文件中的内容，对列于该文件中的文件系统进行自动挂载。</a:t>
            </a:r>
          </a:p>
          <a:p>
            <a:pPr lvl="1">
              <a:lnSpc>
                <a:spcPct val="90000"/>
              </a:lnSpc>
            </a:pPr>
            <a:r>
              <a:rPr lang="zh-CN" altLang="en-US" dirty="0" smtClean="0"/>
              <a:t>系统重启时保留文件系统体系结构</a:t>
            </a:r>
          </a:p>
          <a:p>
            <a:pPr lvl="1">
              <a:lnSpc>
                <a:spcPct val="90000"/>
              </a:lnSpc>
            </a:pPr>
            <a:r>
              <a:rPr lang="zh-CN" altLang="en-US" dirty="0" smtClean="0"/>
              <a:t>配置文件系统体系结构</a:t>
            </a:r>
          </a:p>
          <a:p>
            <a:pPr lvl="1">
              <a:lnSpc>
                <a:spcPct val="90000"/>
              </a:lnSpc>
            </a:pPr>
            <a:r>
              <a:rPr lang="zh-CN" altLang="en-US" dirty="0" smtClean="0"/>
              <a:t>被 </a:t>
            </a:r>
            <a:r>
              <a:rPr lang="en-US" altLang="zh-CN" dirty="0" smtClean="0"/>
              <a:t>mount</a:t>
            </a:r>
            <a:r>
              <a:rPr lang="zh-CN" altLang="en-US" dirty="0" smtClean="0"/>
              <a:t>、</a:t>
            </a:r>
            <a:r>
              <a:rPr lang="en-US" altLang="zh-CN" dirty="0" err="1" smtClean="0"/>
              <a:t>fsck</a:t>
            </a:r>
            <a:r>
              <a:rPr lang="en-US" altLang="zh-CN" dirty="0" smtClean="0"/>
              <a:t> </a:t>
            </a:r>
            <a:r>
              <a:rPr lang="zh-CN" altLang="en-US" dirty="0" smtClean="0"/>
              <a:t>和其它程序使用</a:t>
            </a:r>
            <a:endParaRPr lang="en-US" altLang="zh-CN" dirty="0" smtClean="0"/>
          </a:p>
          <a:p>
            <a:pPr lvl="1">
              <a:lnSpc>
                <a:spcPct val="90000"/>
              </a:lnSpc>
            </a:pPr>
            <a:r>
              <a:rPr lang="zh-CN" altLang="en-US" dirty="0" smtClean="0"/>
              <a:t>使用 </a:t>
            </a:r>
            <a:r>
              <a:rPr lang="en-US" altLang="zh-CN" dirty="0" smtClean="0"/>
              <a:t>mount -a </a:t>
            </a:r>
            <a:r>
              <a:rPr lang="zh-CN" altLang="en-US" dirty="0" smtClean="0"/>
              <a:t>命令挂载 </a:t>
            </a:r>
            <a:r>
              <a:rPr lang="en-US" altLang="zh-CN" dirty="0" smtClean="0"/>
              <a:t>/etc/</a:t>
            </a:r>
            <a:r>
              <a:rPr lang="en-US" altLang="zh-CN" dirty="0" err="1" smtClean="0"/>
              <a:t>fstab</a:t>
            </a:r>
            <a:r>
              <a:rPr lang="en-US" altLang="zh-CN" dirty="0" smtClean="0"/>
              <a:t> </a:t>
            </a:r>
            <a:r>
              <a:rPr lang="zh-CN" altLang="en-US" dirty="0" smtClean="0"/>
              <a:t>中的所有文件系统</a:t>
            </a:r>
          </a:p>
          <a:p>
            <a:pPr lvl="1">
              <a:lnSpc>
                <a:spcPct val="90000"/>
              </a:lnSpc>
            </a:pPr>
            <a:r>
              <a:rPr lang="zh-CN" altLang="en-US" dirty="0" smtClean="0"/>
              <a:t>可以在设备栏使用文件系统卷标</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系统启动时</a:t>
            </a:r>
            <a:r>
              <a:rPr lang="en-US" altLang="zh-CN" sz="3600" dirty="0" smtClean="0"/>
              <a:t/>
            </a:r>
            <a:br>
              <a:rPr lang="en-US" altLang="zh-CN" sz="3600" dirty="0" smtClean="0"/>
            </a:br>
            <a:r>
              <a:rPr lang="zh-CN" altLang="en-US" sz="3600" dirty="0" smtClean="0"/>
              <a:t>自动挂装文件系统</a:t>
            </a:r>
            <a:endParaRPr lang="zh-CN" altLang="en-US" sz="36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gn="just">
              <a:lnSpc>
                <a:spcPct val="90000"/>
              </a:lnSpc>
            </a:pPr>
            <a:r>
              <a:rPr lang="zh-CN" altLang="en-GB" dirty="0" smtClean="0"/>
              <a:t>/</a:t>
            </a:r>
            <a:r>
              <a:rPr lang="en-GB" altLang="zh-CN" dirty="0" smtClean="0"/>
              <a:t>etc/</a:t>
            </a:r>
            <a:r>
              <a:rPr lang="en-GB" altLang="zh-CN" dirty="0" err="1" smtClean="0"/>
              <a:t>fstab</a:t>
            </a:r>
            <a:r>
              <a:rPr lang="zh-CN" altLang="en-US" dirty="0" smtClean="0">
                <a:latin typeface="Times New Roman" pitchFamily="18" charset="0"/>
              </a:rPr>
              <a:t>包含的信息</a:t>
            </a:r>
            <a:endParaRPr lang="en-US" altLang="zh-CN" dirty="0" smtClean="0">
              <a:latin typeface="Times New Roman" pitchFamily="18" charset="0"/>
            </a:endParaRPr>
          </a:p>
          <a:p>
            <a:pPr lvl="1" algn="just">
              <a:lnSpc>
                <a:spcPct val="90000"/>
              </a:lnSpc>
            </a:pPr>
            <a:r>
              <a:rPr lang="zh-CN" altLang="en-US" dirty="0" smtClean="0"/>
              <a:t>每一行说明一个文件系统的挂载信息</a:t>
            </a:r>
            <a:endParaRPr lang="en-US" altLang="zh-CN" dirty="0" smtClean="0"/>
          </a:p>
          <a:p>
            <a:pPr lvl="1" algn="just">
              <a:lnSpc>
                <a:spcPct val="90000"/>
              </a:lnSpc>
            </a:pPr>
            <a:r>
              <a:rPr lang="zh-CN" altLang="en-US" dirty="0" smtClean="0"/>
              <a:t>每一行由 </a:t>
            </a:r>
            <a:r>
              <a:rPr lang="en-US" altLang="zh-CN" dirty="0" smtClean="0">
                <a:solidFill>
                  <a:srgbClr val="0070C0"/>
                </a:solidFill>
              </a:rPr>
              <a:t>6</a:t>
            </a:r>
            <a:r>
              <a:rPr lang="en-US" altLang="zh-CN" dirty="0" smtClean="0"/>
              <a:t> </a:t>
            </a:r>
            <a:r>
              <a:rPr lang="zh-CN" altLang="en-US" dirty="0" smtClean="0"/>
              <a:t>列信息组成，列与列之间用 </a:t>
            </a:r>
            <a:r>
              <a:rPr lang="en-US" altLang="zh-CN" dirty="0" smtClean="0"/>
              <a:t>TAB </a:t>
            </a:r>
            <a:r>
              <a:rPr lang="zh-CN" altLang="en-US" dirty="0" smtClean="0"/>
              <a:t>键隔开，一般格式如下：</a:t>
            </a:r>
          </a:p>
          <a:p>
            <a:pPr lvl="1">
              <a:buNone/>
            </a:pP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46</a:t>
            </a:fld>
            <a:endParaRPr lang="en-US" altLang="zh-CN" dirty="0"/>
          </a:p>
        </p:txBody>
      </p:sp>
      <p:sp>
        <p:nvSpPr>
          <p:cNvPr id="32" name="副标题 31"/>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/etc/</a:t>
            </a:r>
            <a:r>
              <a:rPr lang="en-US" altLang="zh-CN" dirty="0" err="1" smtClean="0"/>
              <a:t>fstab</a:t>
            </a:r>
            <a:r>
              <a:rPr lang="zh-CN" altLang="en-US" dirty="0" smtClean="0"/>
              <a:t>文件的格式</a:t>
            </a:r>
            <a:endParaRPr lang="zh-CN" altLang="en-US" dirty="0"/>
          </a:p>
        </p:txBody>
      </p:sp>
      <p:sp>
        <p:nvSpPr>
          <p:cNvPr id="7" name="Rectangle 11"/>
          <p:cNvSpPr>
            <a:spLocks noChangeArrowheads="1"/>
          </p:cNvSpPr>
          <p:nvPr/>
        </p:nvSpPr>
        <p:spPr bwMode="auto">
          <a:xfrm>
            <a:off x="539552" y="3573016"/>
            <a:ext cx="7848600" cy="533400"/>
          </a:xfrm>
          <a:prstGeom prst="rect">
            <a:avLst/>
          </a:prstGeom>
          <a:noFill/>
          <a:ln w="9525">
            <a:noFill/>
            <a:miter lim="800000"/>
            <a:headEnd/>
            <a:tailEnd/>
          </a:ln>
          <a:effectLst/>
        </p:spPr>
        <p:txBody>
          <a:bodyPr/>
          <a:lstStyle/>
          <a:p>
            <a:pPr>
              <a:spcBef>
                <a:spcPct val="20000"/>
              </a:spcBef>
              <a:buClr>
                <a:schemeClr val="hlink"/>
              </a:buClr>
              <a:buFont typeface="Wingdings" pitchFamily="2" charset="2"/>
              <a:buNone/>
            </a:pPr>
            <a:r>
              <a:rPr lang="zh-CN" altLang="en-US" sz="2400" b="1" dirty="0">
                <a:solidFill>
                  <a:srgbClr val="006600"/>
                </a:solidFill>
                <a:latin typeface="Courier New" pitchFamily="49" charset="0"/>
                <a:ea typeface="黑体" pitchFamily="49" charset="-122"/>
              </a:rPr>
              <a:t>/</a:t>
            </a:r>
            <a:r>
              <a:rPr lang="en-US" altLang="zh-CN" sz="2400" b="1" dirty="0" smtClean="0">
                <a:solidFill>
                  <a:srgbClr val="006600"/>
                </a:solidFill>
                <a:latin typeface="Courier New" pitchFamily="49" charset="0"/>
                <a:ea typeface="黑体" pitchFamily="49" charset="-122"/>
              </a:rPr>
              <a:t>dev/sda10   </a:t>
            </a:r>
            <a:r>
              <a:rPr lang="en-US" altLang="zh-CN" sz="2400" b="1" dirty="0">
                <a:solidFill>
                  <a:schemeClr val="tx1"/>
                </a:solidFill>
                <a:latin typeface="Courier New" pitchFamily="49" charset="0"/>
                <a:ea typeface="黑体" pitchFamily="49" charset="-122"/>
              </a:rPr>
              <a:t>/opt</a:t>
            </a:r>
            <a:r>
              <a:rPr lang="en-US" altLang="zh-CN" sz="2400" b="1" dirty="0">
                <a:solidFill>
                  <a:srgbClr val="006600"/>
                </a:solidFill>
                <a:latin typeface="Courier New" pitchFamily="49" charset="0"/>
                <a:ea typeface="黑体" pitchFamily="49" charset="-122"/>
              </a:rPr>
              <a:t>	</a:t>
            </a:r>
            <a:r>
              <a:rPr lang="en-US" altLang="zh-CN" sz="2400" b="1" dirty="0" smtClean="0">
                <a:solidFill>
                  <a:srgbClr val="006600"/>
                </a:solidFill>
                <a:latin typeface="Courier New" pitchFamily="49" charset="0"/>
                <a:ea typeface="黑体" pitchFamily="49" charset="-122"/>
              </a:rPr>
              <a:t>ext4  </a:t>
            </a:r>
            <a:r>
              <a:rPr lang="en-US" altLang="zh-CN" sz="2400" b="1" dirty="0">
                <a:solidFill>
                  <a:schemeClr val="tx1"/>
                </a:solidFill>
                <a:latin typeface="Courier New" pitchFamily="49" charset="0"/>
                <a:ea typeface="黑体" pitchFamily="49" charset="-122"/>
              </a:rPr>
              <a:t>defaults</a:t>
            </a:r>
            <a:r>
              <a:rPr lang="en-US" altLang="zh-CN" sz="2400" b="1" dirty="0">
                <a:solidFill>
                  <a:srgbClr val="006600"/>
                </a:solidFill>
                <a:latin typeface="Courier New" pitchFamily="49" charset="0"/>
                <a:ea typeface="黑体" pitchFamily="49" charset="-122"/>
              </a:rPr>
              <a:t>	 0  </a:t>
            </a:r>
            <a:r>
              <a:rPr lang="en-US" altLang="zh-CN" sz="2400" b="1" dirty="0">
                <a:solidFill>
                  <a:schemeClr val="tx1"/>
                </a:solidFill>
                <a:latin typeface="Courier New" pitchFamily="49" charset="0"/>
                <a:ea typeface="黑体" pitchFamily="49" charset="-122"/>
              </a:rPr>
              <a:t>0</a:t>
            </a:r>
          </a:p>
        </p:txBody>
      </p:sp>
      <p:grpSp>
        <p:nvGrpSpPr>
          <p:cNvPr id="8" name="Group 30"/>
          <p:cNvGrpSpPr>
            <a:grpSpLocks/>
          </p:cNvGrpSpPr>
          <p:nvPr/>
        </p:nvGrpSpPr>
        <p:grpSpPr bwMode="auto">
          <a:xfrm>
            <a:off x="539552" y="4004814"/>
            <a:ext cx="1944687" cy="1111249"/>
            <a:chOff x="521" y="3203"/>
            <a:chExt cx="1225" cy="700"/>
          </a:xfrm>
        </p:grpSpPr>
        <p:sp>
          <p:nvSpPr>
            <p:cNvPr id="9" name="Line 12"/>
            <p:cNvSpPr>
              <a:spLocks noChangeShapeType="1"/>
            </p:cNvSpPr>
            <p:nvPr/>
          </p:nvSpPr>
          <p:spPr bwMode="auto">
            <a:xfrm flipH="1">
              <a:off x="839" y="3249"/>
              <a:ext cx="91" cy="333"/>
            </a:xfrm>
            <a:prstGeom prst="line">
              <a:avLst/>
            </a:prstGeom>
            <a:noFill/>
            <a:ln w="28575">
              <a:solidFill>
                <a:schemeClr val="hlink"/>
              </a:solidFill>
              <a:miter lim="800000"/>
              <a:headEnd/>
              <a:tailEnd type="triangle" w="med" len="med"/>
            </a:ln>
            <a:effectLst/>
          </p:spPr>
          <p:txBody>
            <a:bodyPr wrap="none"/>
            <a:lstStyle/>
            <a:p>
              <a:endParaRPr lang="zh-CN" altLang="en-US"/>
            </a:p>
          </p:txBody>
        </p:sp>
        <p:sp>
          <p:nvSpPr>
            <p:cNvPr id="10" name="Text Box 13"/>
            <p:cNvSpPr txBox="1">
              <a:spLocks noChangeArrowheads="1"/>
            </p:cNvSpPr>
            <p:nvPr/>
          </p:nvSpPr>
          <p:spPr bwMode="auto">
            <a:xfrm>
              <a:off x="521" y="3612"/>
              <a:ext cx="771" cy="291"/>
            </a:xfrm>
            <a:prstGeom prst="rect">
              <a:avLst/>
            </a:prstGeom>
            <a:noFill/>
            <a:ln w="9525">
              <a:solidFill>
                <a:schemeClr val="tx1"/>
              </a:solidFill>
              <a:miter lim="800000"/>
              <a:headEnd/>
              <a:tailEnd/>
            </a:ln>
            <a:effectLst/>
          </p:spPr>
          <p:txBody>
            <a:bodyPr wrap="square">
              <a:spAutoFit/>
            </a:bodyPr>
            <a:lstStyle/>
            <a:p>
              <a:pPr>
                <a:spcBef>
                  <a:spcPct val="50000"/>
                </a:spcBef>
              </a:pPr>
              <a:r>
                <a:rPr lang="zh-CN" altLang="en-US" sz="2400" b="0" dirty="0">
                  <a:solidFill>
                    <a:srgbClr val="0000CC"/>
                  </a:solidFill>
                  <a:ea typeface="黑体" pitchFamily="49" charset="-122"/>
                </a:rPr>
                <a:t>设备名</a:t>
              </a:r>
            </a:p>
          </p:txBody>
        </p:sp>
        <p:sp>
          <p:nvSpPr>
            <p:cNvPr id="11" name="Line 24"/>
            <p:cNvSpPr>
              <a:spLocks noChangeShapeType="1"/>
            </p:cNvSpPr>
            <p:nvPr/>
          </p:nvSpPr>
          <p:spPr bwMode="auto">
            <a:xfrm>
              <a:off x="567" y="3203"/>
              <a:ext cx="1179" cy="0"/>
            </a:xfrm>
            <a:prstGeom prst="line">
              <a:avLst/>
            </a:prstGeom>
            <a:noFill/>
            <a:ln w="28575">
              <a:solidFill>
                <a:schemeClr val="tx1"/>
              </a:solidFill>
              <a:miter lim="800000"/>
              <a:headEnd/>
              <a:tailEnd/>
            </a:ln>
            <a:effectLst/>
          </p:spPr>
          <p:txBody>
            <a:bodyPr wrap="none"/>
            <a:lstStyle/>
            <a:p>
              <a:endParaRPr lang="zh-CN" altLang="en-US"/>
            </a:p>
          </p:txBody>
        </p:sp>
      </p:grpSp>
      <p:grpSp>
        <p:nvGrpSpPr>
          <p:cNvPr id="12" name="Group 31"/>
          <p:cNvGrpSpPr>
            <a:grpSpLocks/>
          </p:cNvGrpSpPr>
          <p:nvPr/>
        </p:nvGrpSpPr>
        <p:grpSpPr bwMode="auto">
          <a:xfrm>
            <a:off x="1987352" y="4004816"/>
            <a:ext cx="1865312" cy="1101725"/>
            <a:chOff x="1433" y="3203"/>
            <a:chExt cx="1175" cy="694"/>
          </a:xfrm>
        </p:grpSpPr>
        <p:sp>
          <p:nvSpPr>
            <p:cNvPr id="13" name="Line 14"/>
            <p:cNvSpPr>
              <a:spLocks noChangeShapeType="1"/>
            </p:cNvSpPr>
            <p:nvPr/>
          </p:nvSpPr>
          <p:spPr bwMode="auto">
            <a:xfrm flipH="1">
              <a:off x="1701" y="3249"/>
              <a:ext cx="499" cy="333"/>
            </a:xfrm>
            <a:prstGeom prst="line">
              <a:avLst/>
            </a:prstGeom>
            <a:noFill/>
            <a:ln w="28575">
              <a:solidFill>
                <a:srgbClr val="FF3300"/>
              </a:solidFill>
              <a:miter lim="800000"/>
              <a:headEnd/>
              <a:tailEnd type="triangle" w="med" len="med"/>
            </a:ln>
            <a:effectLst/>
          </p:spPr>
          <p:txBody>
            <a:bodyPr wrap="none"/>
            <a:lstStyle/>
            <a:p>
              <a:endParaRPr lang="zh-CN" altLang="en-US"/>
            </a:p>
          </p:txBody>
        </p:sp>
        <p:sp>
          <p:nvSpPr>
            <p:cNvPr id="14" name="Text Box 15"/>
            <p:cNvSpPr txBox="1">
              <a:spLocks noChangeArrowheads="1"/>
            </p:cNvSpPr>
            <p:nvPr/>
          </p:nvSpPr>
          <p:spPr bwMode="auto">
            <a:xfrm>
              <a:off x="1433" y="3603"/>
              <a:ext cx="768" cy="294"/>
            </a:xfrm>
            <a:prstGeom prst="rect">
              <a:avLst/>
            </a:prstGeom>
            <a:noFill/>
            <a:ln w="9525">
              <a:solidFill>
                <a:schemeClr val="tx1"/>
              </a:solidFill>
              <a:miter lim="800000"/>
              <a:headEnd/>
              <a:tailEnd/>
            </a:ln>
            <a:effectLst/>
          </p:spPr>
          <p:txBody>
            <a:bodyPr>
              <a:spAutoFit/>
            </a:bodyPr>
            <a:lstStyle/>
            <a:p>
              <a:pPr>
                <a:spcBef>
                  <a:spcPct val="50000"/>
                </a:spcBef>
              </a:pPr>
              <a:r>
                <a:rPr lang="zh-CN" altLang="en-US" sz="2400" b="0" dirty="0">
                  <a:solidFill>
                    <a:srgbClr val="0000CC"/>
                  </a:solidFill>
                  <a:ea typeface="黑体" pitchFamily="49" charset="-122"/>
                </a:rPr>
                <a:t>挂载点</a:t>
              </a:r>
            </a:p>
          </p:txBody>
        </p:sp>
        <p:sp>
          <p:nvSpPr>
            <p:cNvPr id="15" name="Line 25"/>
            <p:cNvSpPr>
              <a:spLocks noChangeShapeType="1"/>
            </p:cNvSpPr>
            <p:nvPr/>
          </p:nvSpPr>
          <p:spPr bwMode="auto">
            <a:xfrm>
              <a:off x="2018" y="3203"/>
              <a:ext cx="590" cy="0"/>
            </a:xfrm>
            <a:prstGeom prst="line">
              <a:avLst/>
            </a:prstGeom>
            <a:noFill/>
            <a:ln w="28575">
              <a:solidFill>
                <a:schemeClr val="tx1"/>
              </a:solidFill>
              <a:miter lim="800000"/>
              <a:headEnd/>
              <a:tailEnd/>
            </a:ln>
            <a:effectLst/>
          </p:spPr>
          <p:txBody>
            <a:bodyPr wrap="none"/>
            <a:lstStyle/>
            <a:p>
              <a:endParaRPr lang="zh-CN" altLang="en-US"/>
            </a:p>
          </p:txBody>
        </p:sp>
      </p:grpSp>
      <p:grpSp>
        <p:nvGrpSpPr>
          <p:cNvPr id="16" name="Group 32"/>
          <p:cNvGrpSpPr>
            <a:grpSpLocks/>
          </p:cNvGrpSpPr>
          <p:nvPr/>
        </p:nvGrpSpPr>
        <p:grpSpPr bwMode="auto">
          <a:xfrm>
            <a:off x="3563739" y="4004816"/>
            <a:ext cx="1441450" cy="1408112"/>
            <a:chOff x="2426" y="3203"/>
            <a:chExt cx="908" cy="887"/>
          </a:xfrm>
        </p:grpSpPr>
        <p:sp>
          <p:nvSpPr>
            <p:cNvPr id="17" name="Line 16"/>
            <p:cNvSpPr>
              <a:spLocks noChangeShapeType="1"/>
            </p:cNvSpPr>
            <p:nvPr/>
          </p:nvSpPr>
          <p:spPr bwMode="auto">
            <a:xfrm flipH="1">
              <a:off x="2744" y="3249"/>
              <a:ext cx="272" cy="317"/>
            </a:xfrm>
            <a:prstGeom prst="line">
              <a:avLst/>
            </a:prstGeom>
            <a:noFill/>
            <a:ln w="28575">
              <a:solidFill>
                <a:srgbClr val="FF3300"/>
              </a:solidFill>
              <a:miter lim="800000"/>
              <a:headEnd/>
              <a:tailEnd type="triangle" w="med" len="med"/>
            </a:ln>
            <a:effectLst/>
          </p:spPr>
          <p:txBody>
            <a:bodyPr wrap="none"/>
            <a:lstStyle/>
            <a:p>
              <a:endParaRPr lang="zh-CN" altLang="en-US"/>
            </a:p>
          </p:txBody>
        </p:sp>
        <p:sp>
          <p:nvSpPr>
            <p:cNvPr id="18" name="Text Box 17"/>
            <p:cNvSpPr txBox="1">
              <a:spLocks noChangeArrowheads="1"/>
            </p:cNvSpPr>
            <p:nvPr/>
          </p:nvSpPr>
          <p:spPr bwMode="auto">
            <a:xfrm>
              <a:off x="2426" y="3566"/>
              <a:ext cx="726" cy="524"/>
            </a:xfrm>
            <a:prstGeom prst="rect">
              <a:avLst/>
            </a:prstGeom>
            <a:noFill/>
            <a:ln w="9525">
              <a:solidFill>
                <a:schemeClr val="tx1"/>
              </a:solidFill>
              <a:miter lim="800000"/>
              <a:headEnd/>
              <a:tailEnd/>
            </a:ln>
            <a:effectLst/>
          </p:spPr>
          <p:txBody>
            <a:bodyPr wrap="square">
              <a:spAutoFit/>
            </a:bodyPr>
            <a:lstStyle/>
            <a:p>
              <a:pPr>
                <a:spcBef>
                  <a:spcPct val="50000"/>
                </a:spcBef>
              </a:pPr>
              <a:r>
                <a:rPr lang="zh-CN" altLang="en-US" sz="2400" b="0" dirty="0">
                  <a:solidFill>
                    <a:srgbClr val="0000CC"/>
                  </a:solidFill>
                  <a:ea typeface="黑体" pitchFamily="49" charset="-122"/>
                </a:rPr>
                <a:t>文件系统类型</a:t>
              </a:r>
            </a:p>
          </p:txBody>
        </p:sp>
        <p:sp>
          <p:nvSpPr>
            <p:cNvPr id="19" name="Line 26"/>
            <p:cNvSpPr>
              <a:spLocks noChangeShapeType="1"/>
            </p:cNvSpPr>
            <p:nvPr/>
          </p:nvSpPr>
          <p:spPr bwMode="auto">
            <a:xfrm>
              <a:off x="2835" y="3203"/>
              <a:ext cx="499" cy="0"/>
            </a:xfrm>
            <a:prstGeom prst="line">
              <a:avLst/>
            </a:prstGeom>
            <a:noFill/>
            <a:ln w="28575">
              <a:solidFill>
                <a:schemeClr val="tx1"/>
              </a:solidFill>
              <a:miter lim="800000"/>
              <a:headEnd/>
              <a:tailEnd/>
            </a:ln>
            <a:effectLst/>
          </p:spPr>
          <p:txBody>
            <a:bodyPr wrap="none"/>
            <a:lstStyle/>
            <a:p>
              <a:endParaRPr lang="zh-CN" altLang="en-US"/>
            </a:p>
          </p:txBody>
        </p:sp>
      </p:grpSp>
      <p:grpSp>
        <p:nvGrpSpPr>
          <p:cNvPr id="20" name="Group 33"/>
          <p:cNvGrpSpPr>
            <a:grpSpLocks/>
          </p:cNvGrpSpPr>
          <p:nvPr/>
        </p:nvGrpSpPr>
        <p:grpSpPr bwMode="auto">
          <a:xfrm>
            <a:off x="5076627" y="4004816"/>
            <a:ext cx="1728787" cy="1704975"/>
            <a:chOff x="3379" y="3203"/>
            <a:chExt cx="1089" cy="1074"/>
          </a:xfrm>
        </p:grpSpPr>
        <p:sp>
          <p:nvSpPr>
            <p:cNvPr id="21" name="Line 18"/>
            <p:cNvSpPr>
              <a:spLocks noChangeShapeType="1"/>
            </p:cNvSpPr>
            <p:nvPr/>
          </p:nvSpPr>
          <p:spPr bwMode="auto">
            <a:xfrm flipH="1">
              <a:off x="3696" y="3249"/>
              <a:ext cx="91" cy="272"/>
            </a:xfrm>
            <a:prstGeom prst="line">
              <a:avLst/>
            </a:prstGeom>
            <a:noFill/>
            <a:ln w="28575">
              <a:solidFill>
                <a:srgbClr val="FF3300"/>
              </a:solidFill>
              <a:miter lim="800000"/>
              <a:headEnd/>
              <a:tailEnd type="triangle" w="med" len="med"/>
            </a:ln>
            <a:effectLst/>
          </p:spPr>
          <p:txBody>
            <a:bodyPr wrap="none"/>
            <a:lstStyle/>
            <a:p>
              <a:endParaRPr lang="zh-CN" altLang="en-US"/>
            </a:p>
          </p:txBody>
        </p:sp>
        <p:sp>
          <p:nvSpPr>
            <p:cNvPr id="22" name="Text Box 19"/>
            <p:cNvSpPr txBox="1">
              <a:spLocks noChangeArrowheads="1"/>
            </p:cNvSpPr>
            <p:nvPr/>
          </p:nvSpPr>
          <p:spPr bwMode="auto">
            <a:xfrm>
              <a:off x="3379" y="3521"/>
              <a:ext cx="589" cy="756"/>
            </a:xfrm>
            <a:prstGeom prst="rect">
              <a:avLst/>
            </a:prstGeom>
            <a:noFill/>
            <a:ln w="9525">
              <a:solidFill>
                <a:schemeClr val="tx1"/>
              </a:solidFill>
              <a:miter lim="800000"/>
              <a:headEnd/>
              <a:tailEnd/>
            </a:ln>
            <a:effectLst/>
          </p:spPr>
          <p:txBody>
            <a:bodyPr wrap="square">
              <a:spAutoFit/>
            </a:bodyPr>
            <a:lstStyle/>
            <a:p>
              <a:pPr>
                <a:spcBef>
                  <a:spcPct val="50000"/>
                </a:spcBef>
              </a:pPr>
              <a:r>
                <a:rPr lang="zh-CN" altLang="en-US" sz="2400" b="0" dirty="0" smtClean="0">
                  <a:solidFill>
                    <a:srgbClr val="0000CC"/>
                  </a:solidFill>
                  <a:ea typeface="黑体" pitchFamily="49" charset="-122"/>
                </a:rPr>
                <a:t>挂装选项</a:t>
              </a:r>
              <a:r>
                <a:rPr lang="zh-CN" altLang="en-US" sz="2400" b="0" dirty="0">
                  <a:solidFill>
                    <a:srgbClr val="0000CC"/>
                  </a:solidFill>
                  <a:ea typeface="黑体" pitchFamily="49" charset="-122"/>
                </a:rPr>
                <a:t>列表</a:t>
              </a:r>
            </a:p>
          </p:txBody>
        </p:sp>
        <p:sp>
          <p:nvSpPr>
            <p:cNvPr id="23" name="Line 27"/>
            <p:cNvSpPr>
              <a:spLocks noChangeShapeType="1"/>
            </p:cNvSpPr>
            <p:nvPr/>
          </p:nvSpPr>
          <p:spPr bwMode="auto">
            <a:xfrm>
              <a:off x="3560" y="3203"/>
              <a:ext cx="908" cy="0"/>
            </a:xfrm>
            <a:prstGeom prst="line">
              <a:avLst/>
            </a:prstGeom>
            <a:noFill/>
            <a:ln w="28575">
              <a:solidFill>
                <a:schemeClr val="tx1"/>
              </a:solidFill>
              <a:miter lim="800000"/>
              <a:headEnd/>
              <a:tailEnd/>
            </a:ln>
            <a:effectLst/>
          </p:spPr>
          <p:txBody>
            <a:bodyPr wrap="none"/>
            <a:lstStyle/>
            <a:p>
              <a:endParaRPr lang="zh-CN" altLang="en-US"/>
            </a:p>
          </p:txBody>
        </p:sp>
      </p:grpSp>
      <p:grpSp>
        <p:nvGrpSpPr>
          <p:cNvPr id="24" name="Group 34"/>
          <p:cNvGrpSpPr>
            <a:grpSpLocks/>
          </p:cNvGrpSpPr>
          <p:nvPr/>
        </p:nvGrpSpPr>
        <p:grpSpPr bwMode="auto">
          <a:xfrm>
            <a:off x="6229152" y="4004816"/>
            <a:ext cx="1223962" cy="1776412"/>
            <a:chOff x="4105" y="3203"/>
            <a:chExt cx="771" cy="1119"/>
          </a:xfrm>
        </p:grpSpPr>
        <p:sp>
          <p:nvSpPr>
            <p:cNvPr id="25" name="Line 20"/>
            <p:cNvSpPr>
              <a:spLocks noChangeShapeType="1"/>
            </p:cNvSpPr>
            <p:nvPr/>
          </p:nvSpPr>
          <p:spPr bwMode="auto">
            <a:xfrm flipH="1">
              <a:off x="4558" y="3249"/>
              <a:ext cx="182" cy="272"/>
            </a:xfrm>
            <a:prstGeom prst="line">
              <a:avLst/>
            </a:prstGeom>
            <a:noFill/>
            <a:ln w="28575">
              <a:solidFill>
                <a:srgbClr val="FF3300"/>
              </a:solidFill>
              <a:miter lim="800000"/>
              <a:headEnd/>
              <a:tailEnd type="triangle" w="med" len="med"/>
            </a:ln>
            <a:effectLst/>
          </p:spPr>
          <p:txBody>
            <a:bodyPr wrap="none"/>
            <a:lstStyle/>
            <a:p>
              <a:endParaRPr lang="zh-CN" altLang="en-US"/>
            </a:p>
          </p:txBody>
        </p:sp>
        <p:sp>
          <p:nvSpPr>
            <p:cNvPr id="26" name="Text Box 21"/>
            <p:cNvSpPr txBox="1">
              <a:spLocks noChangeArrowheads="1"/>
            </p:cNvSpPr>
            <p:nvPr/>
          </p:nvSpPr>
          <p:spPr bwMode="auto">
            <a:xfrm>
              <a:off x="4105" y="3566"/>
              <a:ext cx="771" cy="756"/>
            </a:xfrm>
            <a:prstGeom prst="rect">
              <a:avLst/>
            </a:prstGeom>
            <a:noFill/>
            <a:ln w="9525">
              <a:solidFill>
                <a:schemeClr val="tx1"/>
              </a:solidFill>
              <a:miter lim="800000"/>
              <a:headEnd/>
              <a:tailEnd/>
            </a:ln>
            <a:effectLst/>
          </p:spPr>
          <p:txBody>
            <a:bodyPr>
              <a:spAutoFit/>
            </a:bodyPr>
            <a:lstStyle/>
            <a:p>
              <a:pPr>
                <a:spcBef>
                  <a:spcPct val="50000"/>
                </a:spcBef>
              </a:pPr>
              <a:r>
                <a:rPr lang="en-US" altLang="zh-CN" sz="2400" b="0" dirty="0">
                  <a:solidFill>
                    <a:srgbClr val="0000CC"/>
                  </a:solidFill>
                  <a:ea typeface="黑体" pitchFamily="49" charset="-122"/>
                </a:rPr>
                <a:t>dump</a:t>
              </a:r>
              <a:r>
                <a:rPr lang="zh-CN" altLang="en-US" sz="2400" dirty="0">
                  <a:solidFill>
                    <a:srgbClr val="0000CC"/>
                  </a:solidFill>
                  <a:ea typeface="黑体" pitchFamily="49" charset="-122"/>
                </a:rPr>
                <a:t>时是否记录</a:t>
              </a:r>
              <a:endParaRPr lang="en-US" altLang="zh-CN" sz="2400" dirty="0">
                <a:solidFill>
                  <a:srgbClr val="0000CC"/>
                </a:solidFill>
                <a:ea typeface="黑体" pitchFamily="49" charset="-122"/>
              </a:endParaRPr>
            </a:p>
          </p:txBody>
        </p:sp>
        <p:sp>
          <p:nvSpPr>
            <p:cNvPr id="27" name="Line 28"/>
            <p:cNvSpPr>
              <a:spLocks noChangeShapeType="1"/>
            </p:cNvSpPr>
            <p:nvPr/>
          </p:nvSpPr>
          <p:spPr bwMode="auto">
            <a:xfrm>
              <a:off x="4672" y="3203"/>
              <a:ext cx="204" cy="0"/>
            </a:xfrm>
            <a:prstGeom prst="line">
              <a:avLst/>
            </a:prstGeom>
            <a:noFill/>
            <a:ln w="28575">
              <a:solidFill>
                <a:schemeClr val="tx1"/>
              </a:solidFill>
              <a:miter lim="800000"/>
              <a:headEnd/>
              <a:tailEnd/>
            </a:ln>
            <a:effectLst/>
          </p:spPr>
          <p:txBody>
            <a:bodyPr wrap="none"/>
            <a:lstStyle/>
            <a:p>
              <a:endParaRPr lang="zh-CN" altLang="en-US"/>
            </a:p>
          </p:txBody>
        </p:sp>
      </p:grpSp>
      <p:grpSp>
        <p:nvGrpSpPr>
          <p:cNvPr id="28" name="Group 35"/>
          <p:cNvGrpSpPr>
            <a:grpSpLocks/>
          </p:cNvGrpSpPr>
          <p:nvPr/>
        </p:nvGrpSpPr>
        <p:grpSpPr bwMode="auto">
          <a:xfrm>
            <a:off x="7597585" y="4004816"/>
            <a:ext cx="935038" cy="1776412"/>
            <a:chOff x="4967" y="3203"/>
            <a:chExt cx="589" cy="1119"/>
          </a:xfrm>
        </p:grpSpPr>
        <p:sp>
          <p:nvSpPr>
            <p:cNvPr id="29" name="Line 22"/>
            <p:cNvSpPr>
              <a:spLocks noChangeShapeType="1"/>
            </p:cNvSpPr>
            <p:nvPr/>
          </p:nvSpPr>
          <p:spPr bwMode="auto">
            <a:xfrm>
              <a:off x="5129" y="3219"/>
              <a:ext cx="19" cy="347"/>
            </a:xfrm>
            <a:prstGeom prst="line">
              <a:avLst/>
            </a:prstGeom>
            <a:noFill/>
            <a:ln w="28575">
              <a:solidFill>
                <a:srgbClr val="FF3300"/>
              </a:solidFill>
              <a:miter lim="800000"/>
              <a:headEnd/>
              <a:tailEnd type="triangle" w="med" len="med"/>
            </a:ln>
            <a:effectLst/>
          </p:spPr>
          <p:txBody>
            <a:bodyPr wrap="none"/>
            <a:lstStyle/>
            <a:p>
              <a:endParaRPr lang="zh-CN" altLang="en-US"/>
            </a:p>
          </p:txBody>
        </p:sp>
        <p:sp>
          <p:nvSpPr>
            <p:cNvPr id="30" name="Text Box 23"/>
            <p:cNvSpPr txBox="1">
              <a:spLocks noChangeArrowheads="1"/>
            </p:cNvSpPr>
            <p:nvPr/>
          </p:nvSpPr>
          <p:spPr bwMode="auto">
            <a:xfrm>
              <a:off x="4967" y="3566"/>
              <a:ext cx="589" cy="756"/>
            </a:xfrm>
            <a:prstGeom prst="rect">
              <a:avLst/>
            </a:prstGeom>
            <a:noFill/>
            <a:ln w="9525">
              <a:solidFill>
                <a:schemeClr val="tx1"/>
              </a:solidFill>
              <a:miter lim="800000"/>
              <a:headEnd/>
              <a:tailEnd/>
            </a:ln>
            <a:effectLst/>
          </p:spPr>
          <p:txBody>
            <a:bodyPr wrap="square">
              <a:spAutoFit/>
            </a:bodyPr>
            <a:lstStyle/>
            <a:p>
              <a:pPr>
                <a:spcBef>
                  <a:spcPct val="50000"/>
                </a:spcBef>
              </a:pPr>
              <a:r>
                <a:rPr lang="en-US" altLang="zh-CN" sz="2400" b="0" dirty="0" err="1">
                  <a:solidFill>
                    <a:srgbClr val="0000CC"/>
                  </a:solidFill>
                  <a:ea typeface="黑体" pitchFamily="49" charset="-122"/>
                </a:rPr>
                <a:t>fsck</a:t>
              </a:r>
              <a:r>
                <a:rPr lang="zh-CN" altLang="en-US" sz="2400" dirty="0">
                  <a:solidFill>
                    <a:srgbClr val="0000CC"/>
                  </a:solidFill>
                  <a:ea typeface="黑体" pitchFamily="49" charset="-122"/>
                </a:rPr>
                <a:t>时的顺序</a:t>
              </a:r>
            </a:p>
          </p:txBody>
        </p:sp>
        <p:sp>
          <p:nvSpPr>
            <p:cNvPr id="31" name="Line 29"/>
            <p:cNvSpPr>
              <a:spLocks noChangeShapeType="1"/>
            </p:cNvSpPr>
            <p:nvPr/>
          </p:nvSpPr>
          <p:spPr bwMode="auto">
            <a:xfrm>
              <a:off x="5012" y="3203"/>
              <a:ext cx="227" cy="0"/>
            </a:xfrm>
            <a:prstGeom prst="line">
              <a:avLst/>
            </a:prstGeom>
            <a:noFill/>
            <a:ln w="28575">
              <a:solidFill>
                <a:schemeClr val="tx1"/>
              </a:solidFill>
              <a:miter lim="800000"/>
              <a:headEnd/>
              <a:tailEnd/>
            </a:ln>
            <a:effectLst/>
          </p:spPr>
          <p:txBody>
            <a:bodyPr wrap="none"/>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up)">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up)">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wipe(up)">
                                      <p:cBhvr>
                                        <p:cTn id="22" dur="500"/>
                                        <p:tgtEl>
                                          <p:spTgt spid="16"/>
                                        </p:tgtEl>
                                      </p:cBhvr>
                                    </p:animEffect>
                                  </p:childTnLst>
                                </p:cTn>
                              </p:par>
                            </p:childTnLst>
                          </p:cTn>
                        </p:par>
                        <p:par>
                          <p:cTn id="23" fill="hold">
                            <p:stCondLst>
                              <p:cond delay="500"/>
                            </p:stCondLst>
                            <p:childTnLst>
                              <p:par>
                                <p:cTn id="24" presetID="22" presetClass="entr" presetSubtype="1" fill="hold" nodeType="after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wipe(up)">
                                      <p:cBhvr>
                                        <p:cTn id="26" dur="500"/>
                                        <p:tgtEl>
                                          <p:spTgt spid="20"/>
                                        </p:tgtEl>
                                      </p:cBhvr>
                                    </p:animEffect>
                                  </p:childTnLst>
                                </p:cTn>
                              </p:par>
                            </p:childTnLst>
                          </p:cTn>
                        </p:par>
                        <p:par>
                          <p:cTn id="27" fill="hold">
                            <p:stCondLst>
                              <p:cond delay="1000"/>
                            </p:stCondLst>
                            <p:childTnLst>
                              <p:par>
                                <p:cTn id="28" presetID="22" presetClass="entr" presetSubtype="1" fill="hold" nodeType="after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wipe(up)">
                                      <p:cBhvr>
                                        <p:cTn id="30" dur="500"/>
                                        <p:tgtEl>
                                          <p:spTgt spid="24"/>
                                        </p:tgtEl>
                                      </p:cBhvr>
                                    </p:animEffect>
                                  </p:childTnLst>
                                </p:cTn>
                              </p:par>
                            </p:childTnLst>
                          </p:cTn>
                        </p:par>
                        <p:par>
                          <p:cTn id="31" fill="hold">
                            <p:stCondLst>
                              <p:cond delay="1500"/>
                            </p:stCondLst>
                            <p:childTnLst>
                              <p:par>
                                <p:cTn id="32" presetID="22" presetClass="entr" presetSubtype="1" fill="hold" nodeType="after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wipe(up)">
                                      <p:cBhvr>
                                        <p:cTn id="3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400" dirty="0" err="1" smtClean="0"/>
              <a:t>fs_spec</a:t>
            </a:r>
            <a:r>
              <a:rPr lang="zh-CN" altLang="en-US" sz="2400" dirty="0" smtClean="0"/>
              <a:t>：设备或远程文件系统 </a:t>
            </a:r>
          </a:p>
          <a:p>
            <a:r>
              <a:rPr lang="en-US" altLang="zh-CN" sz="2400" dirty="0" err="1" smtClean="0"/>
              <a:t>fs_file</a:t>
            </a:r>
            <a:r>
              <a:rPr lang="zh-CN" altLang="en-US" sz="2400" dirty="0" smtClean="0"/>
              <a:t>：挂装点目录 </a:t>
            </a:r>
          </a:p>
          <a:p>
            <a:r>
              <a:rPr lang="en-US" altLang="zh-CN" sz="2400" dirty="0" err="1" smtClean="0"/>
              <a:t>fs_type</a:t>
            </a:r>
            <a:r>
              <a:rPr lang="zh-CN" altLang="en-US" sz="2400" dirty="0" smtClean="0"/>
              <a:t>：文件系统类型 </a:t>
            </a:r>
          </a:p>
          <a:p>
            <a:r>
              <a:rPr lang="en-US" altLang="zh-CN" sz="2400" dirty="0" err="1" smtClean="0"/>
              <a:t>fs_options</a:t>
            </a:r>
            <a:r>
              <a:rPr lang="zh-CN" altLang="en-US" sz="2400" dirty="0" smtClean="0"/>
              <a:t>：文件系统挂载选项 </a:t>
            </a:r>
          </a:p>
          <a:p>
            <a:r>
              <a:rPr lang="en-US" altLang="zh-CN" sz="2400" dirty="0" err="1" smtClean="0"/>
              <a:t>fs_dump</a:t>
            </a:r>
            <a:r>
              <a:rPr lang="zh-CN" altLang="en-US" sz="2400" dirty="0" smtClean="0"/>
              <a:t>：被”</a:t>
            </a:r>
            <a:r>
              <a:rPr lang="en-US" altLang="zh-CN" sz="2400" dirty="0" smtClean="0"/>
              <a:t>dump”</a:t>
            </a:r>
            <a:r>
              <a:rPr lang="zh-CN" altLang="en-US" sz="2400" dirty="0" smtClean="0"/>
              <a:t>命令使用来检查一个文件系统应该以多快频率进行转储，若不需要转储则该字段为“</a:t>
            </a:r>
            <a:r>
              <a:rPr lang="en-US" altLang="zh-CN" sz="2400" dirty="0" smtClean="0"/>
              <a:t>0” </a:t>
            </a:r>
          </a:p>
          <a:p>
            <a:r>
              <a:rPr lang="en-US" altLang="zh-CN" sz="2400" dirty="0" err="1" smtClean="0"/>
              <a:t>fs_pass</a:t>
            </a:r>
            <a:r>
              <a:rPr lang="zh-CN" altLang="en-US" sz="2400" dirty="0" smtClean="0"/>
              <a:t>：被”</a:t>
            </a:r>
            <a:r>
              <a:rPr lang="en-US" altLang="zh-CN" sz="2400" dirty="0" err="1" smtClean="0"/>
              <a:t>fsck</a:t>
            </a:r>
            <a:r>
              <a:rPr lang="en-US" altLang="zh-CN" sz="2400" dirty="0" smtClean="0"/>
              <a:t>”</a:t>
            </a:r>
            <a:r>
              <a:rPr lang="zh-CN" altLang="en-US" sz="2400" dirty="0" smtClean="0"/>
              <a:t>命令用来决定在启动时需要被扫描的文件系统的顺序，若无需在启动时扫描则该字段为“</a:t>
            </a:r>
            <a:r>
              <a:rPr lang="en-US" altLang="zh-CN" sz="2400" dirty="0" smtClean="0"/>
              <a:t>0”</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47</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/etc/</a:t>
            </a:r>
            <a:r>
              <a:rPr lang="en-US" altLang="zh-CN" dirty="0" err="1" smtClean="0"/>
              <a:t>fstab</a:t>
            </a:r>
            <a:r>
              <a:rPr lang="zh-CN" altLang="en-US" dirty="0" smtClean="0"/>
              <a:t>文件的列信息</a:t>
            </a:r>
            <a:endParaRPr lang="zh-CN" altLang="en-US" dirty="0"/>
          </a:p>
        </p:txBody>
      </p:sp>
      <p:sp>
        <p:nvSpPr>
          <p:cNvPr id="7" name="TextBox 6"/>
          <p:cNvSpPr txBox="1"/>
          <p:nvPr/>
        </p:nvSpPr>
        <p:spPr>
          <a:xfrm>
            <a:off x="467544" y="1219399"/>
            <a:ext cx="8208912" cy="76944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zh-CN" altLang="en-US" sz="2200" dirty="0" smtClean="0">
                <a:solidFill>
                  <a:srgbClr val="002060"/>
                </a:solidFill>
              </a:rPr>
              <a:t>分区或</a:t>
            </a:r>
            <a:r>
              <a:rPr lang="en-US" altLang="zh-CN" sz="2200" dirty="0" smtClean="0">
                <a:solidFill>
                  <a:srgbClr val="002060"/>
                </a:solidFill>
              </a:rPr>
              <a:t>LV  </a:t>
            </a:r>
            <a:r>
              <a:rPr lang="zh-CN" altLang="en-US" sz="2200" dirty="0" smtClean="0">
                <a:solidFill>
                  <a:srgbClr val="002060"/>
                </a:solidFill>
              </a:rPr>
              <a:t>挂装点 文件系统类型 挂装选项    备份频率   检查顺序</a:t>
            </a:r>
          </a:p>
          <a:p>
            <a:r>
              <a:rPr lang="en-US" altLang="zh-CN" sz="2200" dirty="0" err="1" smtClean="0">
                <a:solidFill>
                  <a:srgbClr val="002060"/>
                </a:solidFill>
              </a:rPr>
              <a:t>fs_spec</a:t>
            </a:r>
            <a:r>
              <a:rPr lang="en-US" altLang="zh-CN" sz="2200" dirty="0" smtClean="0">
                <a:solidFill>
                  <a:srgbClr val="002060"/>
                </a:solidFill>
              </a:rPr>
              <a:t>     </a:t>
            </a:r>
            <a:r>
              <a:rPr lang="en-US" altLang="zh-CN" sz="2200" dirty="0" err="1" smtClean="0">
                <a:solidFill>
                  <a:srgbClr val="002060"/>
                </a:solidFill>
              </a:rPr>
              <a:t>fs_file</a:t>
            </a:r>
            <a:r>
              <a:rPr lang="en-US" altLang="zh-CN" sz="2200" dirty="0" smtClean="0">
                <a:solidFill>
                  <a:srgbClr val="002060"/>
                </a:solidFill>
              </a:rPr>
              <a:t>   </a:t>
            </a:r>
            <a:r>
              <a:rPr lang="en-US" altLang="zh-CN" sz="2200" dirty="0" err="1" smtClean="0">
                <a:solidFill>
                  <a:srgbClr val="002060"/>
                </a:solidFill>
              </a:rPr>
              <a:t>fs_type</a:t>
            </a:r>
            <a:r>
              <a:rPr lang="en-US" altLang="zh-CN" sz="2200" dirty="0" smtClean="0">
                <a:solidFill>
                  <a:srgbClr val="002060"/>
                </a:solidFill>
              </a:rPr>
              <a:t>          </a:t>
            </a:r>
            <a:r>
              <a:rPr lang="en-US" altLang="zh-CN" sz="2200" dirty="0" err="1" smtClean="0">
                <a:solidFill>
                  <a:srgbClr val="002060"/>
                </a:solidFill>
              </a:rPr>
              <a:t>fs_options</a:t>
            </a:r>
            <a:r>
              <a:rPr lang="en-US" altLang="zh-CN" sz="2200" dirty="0" smtClean="0">
                <a:solidFill>
                  <a:srgbClr val="002060"/>
                </a:solidFill>
              </a:rPr>
              <a:t>   </a:t>
            </a:r>
            <a:r>
              <a:rPr lang="en-US" altLang="zh-CN" sz="2200" dirty="0" err="1" smtClean="0">
                <a:solidFill>
                  <a:srgbClr val="002060"/>
                </a:solidFill>
              </a:rPr>
              <a:t>fs_dump</a:t>
            </a:r>
            <a:r>
              <a:rPr lang="en-US" altLang="zh-CN" sz="2200" dirty="0" smtClean="0">
                <a:solidFill>
                  <a:srgbClr val="002060"/>
                </a:solidFill>
              </a:rPr>
              <a:t>   </a:t>
            </a:r>
            <a:r>
              <a:rPr lang="en-US" altLang="zh-CN" sz="2200" dirty="0" err="1" smtClean="0">
                <a:solidFill>
                  <a:srgbClr val="002060"/>
                </a:solidFill>
              </a:rPr>
              <a:t>fs_pass</a:t>
            </a:r>
            <a:endParaRPr lang="zh-CN" altLang="en-US" sz="2200" dirty="0">
              <a:solidFill>
                <a:srgbClr val="00206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buNone/>
            </a:pPr>
            <a:r>
              <a:rPr lang="en-US" altLang="zh-CN" sz="1800" dirty="0" smtClean="0"/>
              <a:t># &lt;file system&gt; &lt;mount point&gt;   &lt;type&gt;         &lt;options&gt;          &lt;dump&gt;  &lt;pass&gt;</a:t>
            </a:r>
          </a:p>
          <a:p>
            <a:pPr>
              <a:buNone/>
            </a:pPr>
            <a:r>
              <a:rPr lang="en-US" altLang="zh-CN" sz="1800" dirty="0" smtClean="0"/>
              <a:t>LABEL=/             /                            ext4           defaults                   1        1</a:t>
            </a:r>
          </a:p>
          <a:p>
            <a:pPr>
              <a:buNone/>
            </a:pPr>
            <a:r>
              <a:rPr lang="en-US" altLang="zh-CN" sz="1800" dirty="0" smtClean="0"/>
              <a:t>none                   /dev/pts             </a:t>
            </a:r>
            <a:r>
              <a:rPr lang="en-US" altLang="zh-CN" sz="1800" dirty="0" err="1" smtClean="0"/>
              <a:t>devpts</a:t>
            </a:r>
            <a:r>
              <a:rPr lang="en-US" altLang="zh-CN" sz="1800" dirty="0" smtClean="0"/>
              <a:t>         </a:t>
            </a:r>
            <a:r>
              <a:rPr lang="en-US" altLang="zh-CN" sz="1800" dirty="0" err="1" smtClean="0"/>
              <a:t>gid</a:t>
            </a:r>
            <a:r>
              <a:rPr lang="en-US" altLang="zh-CN" sz="1800" dirty="0" smtClean="0"/>
              <a:t>=5,mode=620        0        0</a:t>
            </a:r>
          </a:p>
          <a:p>
            <a:pPr>
              <a:buNone/>
            </a:pPr>
            <a:r>
              <a:rPr lang="en-US" altLang="zh-CN" sz="1800" dirty="0" smtClean="0"/>
              <a:t>LABEL=/home     /home                  ext4           defaults                   1        2</a:t>
            </a:r>
          </a:p>
          <a:p>
            <a:pPr>
              <a:buNone/>
            </a:pPr>
            <a:r>
              <a:rPr lang="en-US" altLang="zh-CN" sz="1800" dirty="0" smtClean="0"/>
              <a:t>none                   /proc                     </a:t>
            </a:r>
            <a:r>
              <a:rPr lang="en-US" altLang="zh-CN" sz="1800" dirty="0" err="1" smtClean="0"/>
              <a:t>proc</a:t>
            </a:r>
            <a:r>
              <a:rPr lang="en-US" altLang="zh-CN" sz="1800" dirty="0" smtClean="0"/>
              <a:t>           defaults                   0        0</a:t>
            </a:r>
          </a:p>
          <a:p>
            <a:pPr>
              <a:buNone/>
            </a:pPr>
            <a:r>
              <a:rPr lang="en-US" altLang="zh-CN" sz="1800" dirty="0" smtClean="0"/>
              <a:t>none                  /dev/</a:t>
            </a:r>
            <a:r>
              <a:rPr lang="en-US" altLang="zh-CN" sz="1800" dirty="0" err="1" smtClean="0"/>
              <a:t>shm</a:t>
            </a:r>
            <a:r>
              <a:rPr lang="en-US" altLang="zh-CN" sz="1800" dirty="0" smtClean="0"/>
              <a:t>             </a:t>
            </a:r>
            <a:r>
              <a:rPr lang="en-US" altLang="zh-CN" sz="1800" dirty="0" err="1" smtClean="0"/>
              <a:t>tmpfs</a:t>
            </a:r>
            <a:r>
              <a:rPr lang="en-US" altLang="zh-CN" sz="1800" dirty="0" smtClean="0"/>
              <a:t>          defaults                    0        0</a:t>
            </a:r>
          </a:p>
          <a:p>
            <a:pPr>
              <a:buNone/>
            </a:pPr>
            <a:r>
              <a:rPr lang="en-US" altLang="zh-CN" sz="1800" dirty="0" smtClean="0"/>
              <a:t>LABEL=/</a:t>
            </a:r>
            <a:r>
              <a:rPr lang="en-US" altLang="zh-CN" sz="1800" dirty="0" err="1" smtClean="0"/>
              <a:t>usr</a:t>
            </a:r>
            <a:r>
              <a:rPr lang="en-US" altLang="zh-CN" sz="1800" dirty="0" smtClean="0"/>
              <a:t>       /</a:t>
            </a:r>
            <a:r>
              <a:rPr lang="en-US" altLang="zh-CN" sz="1800" dirty="0" err="1" smtClean="0"/>
              <a:t>usr</a:t>
            </a:r>
            <a:r>
              <a:rPr lang="en-US" altLang="zh-CN" sz="1800" dirty="0" smtClean="0"/>
              <a:t>                       ext4           defaults                   1        2</a:t>
            </a:r>
          </a:p>
          <a:p>
            <a:pPr>
              <a:buNone/>
            </a:pPr>
            <a:r>
              <a:rPr lang="en-US" altLang="zh-CN" sz="1800" dirty="0" smtClean="0"/>
              <a:t>/dev/sda5           swap                   </a:t>
            </a:r>
            <a:r>
              <a:rPr lang="en-US" altLang="zh-CN" sz="1800" dirty="0" err="1" smtClean="0"/>
              <a:t>swap</a:t>
            </a:r>
            <a:r>
              <a:rPr lang="en-US" altLang="zh-CN" sz="1800" dirty="0" smtClean="0"/>
              <a:t>           defaults                   0        0</a:t>
            </a:r>
          </a:p>
          <a:p>
            <a:pPr>
              <a:buNone/>
            </a:pPr>
            <a:r>
              <a:rPr lang="en-US" altLang="zh-CN" sz="1800" dirty="0" smtClean="0"/>
              <a:t>/dev/</a:t>
            </a:r>
            <a:r>
              <a:rPr lang="en-US" altLang="zh-CN" sz="1800" dirty="0" err="1" smtClean="0"/>
              <a:t>cdrom</a:t>
            </a:r>
            <a:r>
              <a:rPr lang="en-US" altLang="zh-CN" sz="1800" dirty="0" smtClean="0"/>
              <a:t>   /</a:t>
            </a:r>
            <a:r>
              <a:rPr lang="en-US" altLang="zh-CN" sz="1800" dirty="0" err="1" smtClean="0"/>
              <a:t>mnt</a:t>
            </a:r>
            <a:r>
              <a:rPr lang="en-US" altLang="zh-CN" sz="1800" dirty="0" smtClean="0"/>
              <a:t>/</a:t>
            </a:r>
            <a:r>
              <a:rPr lang="en-US" altLang="zh-CN" sz="1800" dirty="0" err="1" smtClean="0"/>
              <a:t>cdrom</a:t>
            </a:r>
            <a:r>
              <a:rPr lang="en-US" altLang="zh-CN" sz="1800" dirty="0" smtClean="0"/>
              <a:t>     udf,iso9660    </a:t>
            </a:r>
            <a:r>
              <a:rPr lang="en-US" altLang="zh-CN" sz="1800" dirty="0" err="1" smtClean="0"/>
              <a:t>noauto,owner,kudzu,ro</a:t>
            </a:r>
            <a:r>
              <a:rPr lang="en-US" altLang="zh-CN" sz="1800" dirty="0" smtClean="0"/>
              <a:t>   0        0</a:t>
            </a:r>
          </a:p>
          <a:p>
            <a:pPr>
              <a:buNone/>
            </a:pPr>
            <a:r>
              <a:rPr lang="en-US" altLang="zh-CN" sz="1800" dirty="0" smtClean="0"/>
              <a:t>/dev/fd0        /</a:t>
            </a:r>
            <a:r>
              <a:rPr lang="en-US" altLang="zh-CN" sz="1800" dirty="0" err="1" smtClean="0"/>
              <a:t>mnt</a:t>
            </a:r>
            <a:r>
              <a:rPr lang="en-US" altLang="zh-CN" sz="1800" dirty="0" smtClean="0"/>
              <a:t>/floppy             auto        </a:t>
            </a:r>
            <a:r>
              <a:rPr lang="en-US" altLang="zh-CN" sz="1800" dirty="0" err="1" smtClean="0"/>
              <a:t>noauto,owner,kudzu</a:t>
            </a:r>
            <a:r>
              <a:rPr lang="en-US" altLang="zh-CN" sz="1800" dirty="0" smtClean="0"/>
              <a:t>       0        0</a:t>
            </a:r>
          </a:p>
          <a:p>
            <a:pPr>
              <a:buNone/>
            </a:pPr>
            <a:r>
              <a:rPr lang="en-US" altLang="zh-CN" sz="1800" dirty="0" smtClean="0"/>
              <a:t>/dev/hda1            /</a:t>
            </a:r>
            <a:r>
              <a:rPr lang="en-US" altLang="zh-CN" sz="1800" dirty="0" err="1" smtClean="0"/>
              <a:t>mnt</a:t>
            </a:r>
            <a:r>
              <a:rPr lang="en-US" altLang="zh-CN" sz="1800" dirty="0" smtClean="0"/>
              <a:t>/</a:t>
            </a:r>
            <a:r>
              <a:rPr lang="en-US" altLang="zh-CN" sz="1800" dirty="0" err="1" smtClean="0"/>
              <a:t>win_c</a:t>
            </a:r>
            <a:r>
              <a:rPr lang="en-US" altLang="zh-CN" sz="1800" dirty="0" smtClean="0"/>
              <a:t>      </a:t>
            </a:r>
            <a:r>
              <a:rPr lang="en-US" altLang="zh-CN" sz="1800" dirty="0" err="1" smtClean="0"/>
              <a:t>vfat</a:t>
            </a:r>
            <a:r>
              <a:rPr lang="en-US" altLang="zh-CN" sz="1800" dirty="0" smtClean="0"/>
              <a:t>    </a:t>
            </a:r>
            <a:r>
              <a:rPr lang="en-US" altLang="zh-CN" sz="1800" dirty="0" err="1" smtClean="0"/>
              <a:t>defaults,pagecode</a:t>
            </a:r>
            <a:r>
              <a:rPr lang="en-US" altLang="zh-CN" sz="1800" dirty="0" smtClean="0"/>
              <a:t>=936,iocharset=cp936,umask=000               0        0</a:t>
            </a:r>
            <a:endParaRPr lang="zh-CN" altLang="en-US" sz="18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48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文件</a:t>
            </a:r>
            <a:r>
              <a:rPr lang="en-US" altLang="zh-CN" dirty="0" smtClean="0"/>
              <a:t>/etc/</a:t>
            </a:r>
            <a:r>
              <a:rPr lang="en-US" altLang="zh-CN" dirty="0" err="1" smtClean="0"/>
              <a:t>fstab</a:t>
            </a:r>
            <a:r>
              <a:rPr lang="zh-CN" altLang="en-US" dirty="0" smtClean="0"/>
              <a:t>实例</a:t>
            </a:r>
            <a:endParaRPr lang="zh-CN" alt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457200" y="1600200"/>
          <a:ext cx="8229600" cy="4328160"/>
        </p:xfrm>
        <a:graphic>
          <a:graphicData uri="http://schemas.openxmlformats.org/drawingml/2006/table">
            <a:tbl>
              <a:tblPr firstRow="1" bandRow="1">
                <a:tableStyleId>{21E4AEA4-8DFA-4A89-87EB-49C32662AFE0}</a:tableStyleId>
              </a:tblPr>
              <a:tblGrid>
                <a:gridCol w="1944216">
                  <a:extLst>
                    <a:ext uri="{9D8B030D-6E8A-4147-A177-3AD203B41FA5}">
                      <a16:colId xmlns:a16="http://schemas.microsoft.com/office/drawing/2014/main" val="20000"/>
                    </a:ext>
                  </a:extLst>
                </a:gridCol>
                <a:gridCol w="6285384">
                  <a:extLst>
                    <a:ext uri="{9D8B030D-6E8A-4147-A177-3AD203B41FA5}">
                      <a16:colId xmlns:a16="http://schemas.microsoft.com/office/drawing/2014/main" val="20001"/>
                    </a:ext>
                  </a:extLst>
                </a:gridCol>
              </a:tblGrid>
              <a:tr h="370840">
                <a:tc>
                  <a:txBody>
                    <a:bodyPr/>
                    <a:lstStyle/>
                    <a:p>
                      <a:r>
                        <a:rPr lang="zh-CN" altLang="en-US" sz="2200" dirty="0" smtClean="0"/>
                        <a:t>选项</a:t>
                      </a:r>
                      <a:endParaRPr lang="zh-CN" altLang="en-US" sz="2200" dirty="0"/>
                    </a:p>
                  </a:txBody>
                  <a:tcPr/>
                </a:tc>
                <a:tc>
                  <a:txBody>
                    <a:bodyPr/>
                    <a:lstStyle/>
                    <a:p>
                      <a:r>
                        <a:rPr lang="zh-CN" altLang="en-US" sz="2200" dirty="0" smtClean="0"/>
                        <a:t>说明</a:t>
                      </a:r>
                      <a:endParaRPr lang="zh-CN" altLang="en-US" sz="2200" dirty="0"/>
                    </a:p>
                  </a:txBody>
                  <a:tcPr/>
                </a:tc>
                <a:extLst>
                  <a:ext uri="{0D108BD9-81ED-4DB2-BD59-A6C34878D82A}">
                    <a16:rowId xmlns:a16="http://schemas.microsoft.com/office/drawing/2014/main" val="10000"/>
                  </a:ext>
                </a:extLst>
              </a:tr>
              <a:tr h="370840">
                <a:tc>
                  <a:txBody>
                    <a:bodyPr/>
                    <a:lstStyle/>
                    <a:p>
                      <a:r>
                        <a:rPr lang="en-US" altLang="zh-CN" sz="2200" dirty="0" smtClean="0"/>
                        <a:t>defaults </a:t>
                      </a:r>
                      <a:endParaRPr lang="zh-CN" altLang="en-US" sz="2200" dirty="0"/>
                    </a:p>
                  </a:txBody>
                  <a:tcPr/>
                </a:tc>
                <a:tc>
                  <a:txBody>
                    <a:bodyPr/>
                    <a:lstStyle/>
                    <a:p>
                      <a:r>
                        <a:rPr lang="zh-CN" altLang="en-US" sz="2200" dirty="0" smtClean="0"/>
                        <a:t>使用 </a:t>
                      </a:r>
                      <a:r>
                        <a:rPr lang="en-US" altLang="zh-CN" sz="2200" dirty="0" err="1" smtClean="0"/>
                        <a:t>rw</a:t>
                      </a:r>
                      <a:r>
                        <a:rPr lang="en-US" altLang="zh-CN" sz="2200" dirty="0" smtClean="0"/>
                        <a:t>, </a:t>
                      </a:r>
                      <a:r>
                        <a:rPr lang="en-US" altLang="zh-CN" sz="2200" dirty="0" err="1" smtClean="0"/>
                        <a:t>suid</a:t>
                      </a:r>
                      <a:r>
                        <a:rPr lang="en-US" altLang="zh-CN" sz="2200" dirty="0" smtClean="0"/>
                        <a:t>, dev, exec, auto, </a:t>
                      </a:r>
                      <a:r>
                        <a:rPr lang="en-US" altLang="zh-CN" sz="2200" dirty="0" err="1" smtClean="0"/>
                        <a:t>nouser</a:t>
                      </a:r>
                      <a:r>
                        <a:rPr lang="en-US" altLang="zh-CN" sz="2200" dirty="0" smtClean="0"/>
                        <a:t> </a:t>
                      </a:r>
                      <a:r>
                        <a:rPr lang="zh-CN" altLang="en-US" sz="2200" dirty="0" smtClean="0"/>
                        <a:t>和 </a:t>
                      </a:r>
                      <a:r>
                        <a:rPr lang="en-US" altLang="zh-CN" sz="2200" dirty="0" err="1" smtClean="0"/>
                        <a:t>async</a:t>
                      </a:r>
                      <a:r>
                        <a:rPr lang="en-US" altLang="zh-CN" sz="2200" dirty="0" smtClean="0"/>
                        <a:t> </a:t>
                      </a:r>
                      <a:r>
                        <a:rPr lang="zh-CN" altLang="en-US" sz="2200" dirty="0" smtClean="0"/>
                        <a:t>挂装设备</a:t>
                      </a:r>
                      <a:endParaRPr lang="zh-CN" altLang="en-US" sz="2200" dirty="0"/>
                    </a:p>
                  </a:txBody>
                  <a:tcPr/>
                </a:tc>
                <a:extLst>
                  <a:ext uri="{0D108BD9-81ED-4DB2-BD59-A6C34878D82A}">
                    <a16:rowId xmlns:a16="http://schemas.microsoft.com/office/drawing/2014/main" val="10001"/>
                  </a:ext>
                </a:extLst>
              </a:tr>
              <a:tr h="370840">
                <a:tc>
                  <a:txBody>
                    <a:bodyPr/>
                    <a:lstStyle/>
                    <a:p>
                      <a:r>
                        <a:rPr lang="en-US" altLang="zh-CN" sz="2200" dirty="0" err="1" smtClean="0"/>
                        <a:t>acl</a:t>
                      </a:r>
                      <a:r>
                        <a:rPr lang="en-US" altLang="zh-CN" sz="2200" dirty="0" smtClean="0"/>
                        <a:t>/</a:t>
                      </a:r>
                      <a:r>
                        <a:rPr lang="en-US" altLang="zh-CN" sz="2200" dirty="0" err="1" smtClean="0"/>
                        <a:t>noacl</a:t>
                      </a:r>
                      <a:r>
                        <a:rPr lang="en-US" altLang="zh-CN" sz="2200" dirty="0" smtClean="0"/>
                        <a:t> </a:t>
                      </a:r>
                      <a:endParaRPr lang="zh-CN" altLang="en-US" sz="2200" dirty="0"/>
                    </a:p>
                  </a:txBody>
                  <a:tcPr/>
                </a:tc>
                <a:tc>
                  <a:txBody>
                    <a:bodyPr/>
                    <a:lstStyle/>
                    <a:p>
                      <a:r>
                        <a:rPr lang="zh-CN" altLang="en-US" sz="2200" dirty="0" smtClean="0"/>
                        <a:t>支持</a:t>
                      </a:r>
                      <a:r>
                        <a:rPr lang="en-US" altLang="zh-CN" sz="2200" dirty="0" smtClean="0"/>
                        <a:t>/</a:t>
                      </a:r>
                      <a:r>
                        <a:rPr lang="zh-CN" altLang="en-US" sz="2200" dirty="0" smtClean="0"/>
                        <a:t>不支持 </a:t>
                      </a:r>
                      <a:r>
                        <a:rPr lang="en-US" altLang="zh-CN" sz="2200" dirty="0" smtClean="0"/>
                        <a:t>POSIX Access Control Lists </a:t>
                      </a:r>
                      <a:r>
                        <a:rPr lang="zh-CN" altLang="en-US" sz="2200" dirty="0" smtClean="0"/>
                        <a:t>（</a:t>
                      </a:r>
                      <a:r>
                        <a:rPr lang="en-US" altLang="zh-CN" sz="2200" dirty="0" smtClean="0"/>
                        <a:t>ACL</a:t>
                      </a:r>
                      <a:r>
                        <a:rPr lang="zh-CN" altLang="en-US" sz="2200" dirty="0" smtClean="0"/>
                        <a:t>）</a:t>
                      </a:r>
                      <a:endParaRPr lang="zh-CN" altLang="en-US" sz="2200" dirty="0"/>
                    </a:p>
                  </a:txBody>
                  <a:tcPr/>
                </a:tc>
                <a:extLst>
                  <a:ext uri="{0D108BD9-81ED-4DB2-BD59-A6C34878D82A}">
                    <a16:rowId xmlns:a16="http://schemas.microsoft.com/office/drawing/2014/main" val="10002"/>
                  </a:ext>
                </a:extLst>
              </a:tr>
              <a:tr h="370840">
                <a:tc>
                  <a:txBody>
                    <a:bodyPr/>
                    <a:lstStyle/>
                    <a:p>
                      <a:r>
                        <a:rPr lang="en-US" altLang="zh-CN" sz="2200" dirty="0" err="1" smtClean="0"/>
                        <a:t>async</a:t>
                      </a:r>
                      <a:r>
                        <a:rPr lang="en-US" altLang="zh-CN" sz="2200" dirty="0" smtClean="0"/>
                        <a:t> </a:t>
                      </a:r>
                      <a:endParaRPr lang="zh-CN" altLang="en-US" sz="2200" dirty="0"/>
                    </a:p>
                  </a:txBody>
                  <a:tcPr/>
                </a:tc>
                <a:tc>
                  <a:txBody>
                    <a:bodyPr/>
                    <a:lstStyle/>
                    <a:p>
                      <a:r>
                        <a:rPr lang="zh-CN" altLang="en-US" sz="2200" dirty="0" smtClean="0"/>
                        <a:t>以非同步方式（延迟写）执行文件系统的输入输出操作</a:t>
                      </a:r>
                      <a:endParaRPr lang="zh-CN" altLang="en-US" sz="2200" dirty="0"/>
                    </a:p>
                  </a:txBody>
                  <a:tcPr/>
                </a:tc>
                <a:extLst>
                  <a:ext uri="{0D108BD9-81ED-4DB2-BD59-A6C34878D82A}">
                    <a16:rowId xmlns:a16="http://schemas.microsoft.com/office/drawing/2014/main" val="10003"/>
                  </a:ext>
                </a:extLst>
              </a:tr>
              <a:tr h="370840">
                <a:tc>
                  <a:txBody>
                    <a:bodyPr/>
                    <a:lstStyle/>
                    <a:p>
                      <a:r>
                        <a:rPr lang="en-US" altLang="zh-CN" sz="2200" dirty="0" err="1" smtClean="0"/>
                        <a:t>atime</a:t>
                      </a:r>
                      <a:r>
                        <a:rPr lang="en-US" altLang="zh-CN" sz="2200" dirty="0" smtClean="0"/>
                        <a:t>/</a:t>
                      </a:r>
                      <a:r>
                        <a:rPr lang="en-US" altLang="zh-CN" sz="2200" dirty="0" err="1" smtClean="0"/>
                        <a:t>noatime</a:t>
                      </a:r>
                      <a:r>
                        <a:rPr lang="en-US" altLang="zh-CN" sz="2200" dirty="0" smtClean="0"/>
                        <a:t> </a:t>
                      </a:r>
                      <a:endParaRPr lang="zh-CN" altLang="en-US" sz="2200" dirty="0"/>
                    </a:p>
                  </a:txBody>
                  <a:tcPr/>
                </a:tc>
                <a:tc>
                  <a:txBody>
                    <a:bodyPr/>
                    <a:lstStyle/>
                    <a:p>
                      <a:r>
                        <a:rPr lang="zh-CN" altLang="en-US" sz="2200" dirty="0" smtClean="0"/>
                        <a:t>每次访问文件时都 更新</a:t>
                      </a:r>
                      <a:r>
                        <a:rPr lang="en-US" altLang="zh-CN" sz="2200" dirty="0" smtClean="0"/>
                        <a:t>/</a:t>
                      </a:r>
                      <a:r>
                        <a:rPr lang="zh-CN" altLang="en-US" sz="2200" dirty="0" smtClean="0"/>
                        <a:t>不更新 文件的访问时间，</a:t>
                      </a:r>
                      <a:r>
                        <a:rPr lang="en-US" altLang="zh-CN" sz="2200" dirty="0" err="1" smtClean="0"/>
                        <a:t>atime</a:t>
                      </a:r>
                      <a:r>
                        <a:rPr lang="en-US" altLang="zh-CN" sz="2200" dirty="0" smtClean="0"/>
                        <a:t> </a:t>
                      </a:r>
                      <a:r>
                        <a:rPr lang="zh-CN" altLang="en-US" sz="2200" dirty="0" smtClean="0"/>
                        <a:t>为默认值，</a:t>
                      </a:r>
                      <a:r>
                        <a:rPr lang="en-US" altLang="zh-CN" sz="2200" dirty="0" err="1" smtClean="0"/>
                        <a:t>noatime</a:t>
                      </a:r>
                      <a:r>
                        <a:rPr lang="en-US" altLang="zh-CN" sz="2200" dirty="0" smtClean="0"/>
                        <a:t> </a:t>
                      </a:r>
                      <a:r>
                        <a:rPr lang="zh-CN" altLang="en-US" sz="2200" dirty="0" smtClean="0"/>
                        <a:t>会提高文件系统的访问速度</a:t>
                      </a:r>
                      <a:endParaRPr lang="zh-CN" altLang="en-US" sz="2200" dirty="0"/>
                    </a:p>
                  </a:txBody>
                  <a:tcPr/>
                </a:tc>
                <a:extLst>
                  <a:ext uri="{0D108BD9-81ED-4DB2-BD59-A6C34878D82A}">
                    <a16:rowId xmlns:a16="http://schemas.microsoft.com/office/drawing/2014/main" val="10004"/>
                  </a:ext>
                </a:extLst>
              </a:tr>
              <a:tr h="370840">
                <a:tc>
                  <a:txBody>
                    <a:bodyPr/>
                    <a:lstStyle/>
                    <a:p>
                      <a:r>
                        <a:rPr lang="en-US" altLang="zh-CN" sz="2200" dirty="0" smtClean="0"/>
                        <a:t>auto/</a:t>
                      </a:r>
                      <a:r>
                        <a:rPr lang="en-US" altLang="zh-CN" sz="2200" dirty="0" err="1" smtClean="0"/>
                        <a:t>noauto</a:t>
                      </a:r>
                      <a:r>
                        <a:rPr lang="en-US" altLang="zh-CN" sz="2200" dirty="0" smtClean="0"/>
                        <a:t> </a:t>
                      </a:r>
                      <a:endParaRPr lang="zh-CN" altLang="en-US" sz="2200" dirty="0"/>
                    </a:p>
                  </a:txBody>
                  <a:tcPr/>
                </a:tc>
                <a:tc>
                  <a:txBody>
                    <a:bodyPr/>
                    <a:lstStyle/>
                    <a:p>
                      <a:r>
                        <a:rPr lang="zh-CN" altLang="en-US" sz="2200" dirty="0" smtClean="0"/>
                        <a:t>使用 </a:t>
                      </a:r>
                      <a:r>
                        <a:rPr lang="en-US" altLang="zh-CN" sz="2200" dirty="0" smtClean="0"/>
                        <a:t>mount -a </a:t>
                      </a:r>
                      <a:r>
                        <a:rPr lang="zh-CN" altLang="en-US" sz="2200" dirty="0" smtClean="0"/>
                        <a:t>或开机时 会</a:t>
                      </a:r>
                      <a:r>
                        <a:rPr lang="en-US" altLang="zh-CN" sz="2200" dirty="0" smtClean="0"/>
                        <a:t>/</a:t>
                      </a:r>
                      <a:r>
                        <a:rPr lang="zh-CN" altLang="en-US" sz="2200" dirty="0" smtClean="0"/>
                        <a:t>不会自动挂装</a:t>
                      </a:r>
                      <a:endParaRPr lang="zh-CN" altLang="en-US" sz="2200" dirty="0"/>
                    </a:p>
                  </a:txBody>
                  <a:tcPr/>
                </a:tc>
                <a:extLst>
                  <a:ext uri="{0D108BD9-81ED-4DB2-BD59-A6C34878D82A}">
                    <a16:rowId xmlns:a16="http://schemas.microsoft.com/office/drawing/2014/main" val="10005"/>
                  </a:ext>
                </a:extLst>
              </a:tr>
              <a:tr h="370840">
                <a:tc>
                  <a:txBody>
                    <a:bodyPr/>
                    <a:lstStyle/>
                    <a:p>
                      <a:r>
                        <a:rPr lang="en-US" altLang="zh-CN" sz="2200" dirty="0" smtClean="0"/>
                        <a:t>dev/</a:t>
                      </a:r>
                      <a:r>
                        <a:rPr lang="en-US" altLang="zh-CN" sz="2200" dirty="0" err="1" smtClean="0"/>
                        <a:t>nodev</a:t>
                      </a:r>
                      <a:r>
                        <a:rPr lang="en-US" altLang="zh-CN" sz="2200" dirty="0" smtClean="0"/>
                        <a:t> </a:t>
                      </a:r>
                      <a:endParaRPr lang="zh-CN" altLang="en-US" sz="2200" dirty="0"/>
                    </a:p>
                  </a:txBody>
                  <a:tcPr/>
                </a:tc>
                <a:tc>
                  <a:txBody>
                    <a:bodyPr/>
                    <a:lstStyle/>
                    <a:p>
                      <a:r>
                        <a:rPr lang="zh-CN" altLang="en-US" sz="2200" dirty="0" smtClean="0"/>
                        <a:t>可以</a:t>
                      </a:r>
                      <a:r>
                        <a:rPr lang="en-US" altLang="zh-CN" sz="2200" dirty="0" smtClean="0"/>
                        <a:t>/</a:t>
                      </a:r>
                      <a:r>
                        <a:rPr lang="zh-CN" altLang="en-US" sz="2200" dirty="0" smtClean="0"/>
                        <a:t>不可 解读文件系统上的字符或区块设备</a:t>
                      </a:r>
                      <a:endParaRPr lang="zh-CN" altLang="en-US" sz="2200" dirty="0"/>
                    </a:p>
                  </a:txBody>
                  <a:tcPr/>
                </a:tc>
                <a:extLst>
                  <a:ext uri="{0D108BD9-81ED-4DB2-BD59-A6C34878D82A}">
                    <a16:rowId xmlns:a16="http://schemas.microsoft.com/office/drawing/2014/main" val="10006"/>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49</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挂装选项</a:t>
            </a:r>
            <a:endParaRPr lang="zh-CN"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sz="2400" dirty="0" smtClean="0">
                <a:solidFill>
                  <a:srgbClr val="C00000"/>
                </a:solidFill>
              </a:rPr>
              <a:t>FC-AL</a:t>
            </a:r>
            <a:r>
              <a:rPr lang="zh-CN" altLang="en-US" sz="2400" dirty="0" smtClean="0"/>
              <a:t>接口主要应用于任务级的关键数据的大容量实时存储。可以满足高性能、高可靠和高扩展性的存储需要。</a:t>
            </a:r>
          </a:p>
          <a:p>
            <a:r>
              <a:rPr lang="en-US" altLang="zh-CN" sz="2400" dirty="0" smtClean="0">
                <a:solidFill>
                  <a:srgbClr val="C00000"/>
                </a:solidFill>
              </a:rPr>
              <a:t>SCSI</a:t>
            </a:r>
            <a:r>
              <a:rPr lang="zh-CN" altLang="en-US" sz="2400" dirty="0" smtClean="0"/>
              <a:t>接口主要应用于商业级的关键数据的大容量存储。</a:t>
            </a:r>
          </a:p>
          <a:p>
            <a:r>
              <a:rPr lang="en-US" altLang="zh-CN" sz="2400" dirty="0" smtClean="0">
                <a:solidFill>
                  <a:srgbClr val="C00000"/>
                </a:solidFill>
              </a:rPr>
              <a:t>SAS</a:t>
            </a:r>
            <a:r>
              <a:rPr lang="zh-CN" altLang="en-US" sz="2400" dirty="0" smtClean="0"/>
              <a:t>接口是个全才，可以支持</a:t>
            </a:r>
            <a:r>
              <a:rPr lang="en-US" altLang="zh-CN" sz="2400" dirty="0" smtClean="0"/>
              <a:t>SAS</a:t>
            </a:r>
            <a:r>
              <a:rPr lang="zh-CN" altLang="en-US" sz="2400" dirty="0" smtClean="0"/>
              <a:t>和</a:t>
            </a:r>
            <a:r>
              <a:rPr lang="en-US" altLang="zh-CN" sz="2400" dirty="0" smtClean="0"/>
              <a:t>SATA</a:t>
            </a:r>
            <a:r>
              <a:rPr lang="zh-CN" altLang="en-US" sz="2400" dirty="0" smtClean="0"/>
              <a:t>磁盘，很方便地满足不同性价比的存储需求，是具有高性能、高可靠和高扩展性的解决方案，因而被业界公认为取代并行</a:t>
            </a:r>
            <a:r>
              <a:rPr lang="en-US" altLang="zh-CN" sz="2400" dirty="0" smtClean="0"/>
              <a:t>SCSI</a:t>
            </a:r>
            <a:r>
              <a:rPr lang="zh-CN" altLang="en-US" sz="2400" dirty="0" smtClean="0"/>
              <a:t>的不二之选。</a:t>
            </a:r>
          </a:p>
          <a:p>
            <a:r>
              <a:rPr lang="en-US" altLang="zh-CN" sz="2400" dirty="0" smtClean="0">
                <a:solidFill>
                  <a:srgbClr val="C00000"/>
                </a:solidFill>
              </a:rPr>
              <a:t>SATA</a:t>
            </a:r>
            <a:r>
              <a:rPr lang="zh-CN" altLang="en-US" sz="2400" dirty="0" smtClean="0"/>
              <a:t>接口主要应用于非关键数据的大容量存储，近线存储和非关键性应用（如替代以前使用磁带的数据备份）。</a:t>
            </a:r>
            <a:endParaRPr lang="en-US" altLang="zh-CN" sz="2400" dirty="0" smtClean="0"/>
          </a:p>
          <a:p>
            <a:r>
              <a:rPr lang="en-US" altLang="zh-CN" sz="2400" dirty="0" smtClean="0">
                <a:solidFill>
                  <a:srgbClr val="C00000"/>
                </a:solidFill>
              </a:rPr>
              <a:t>PATA</a:t>
            </a:r>
            <a:r>
              <a:rPr lang="zh-CN" altLang="en-US" sz="2400" dirty="0" smtClean="0">
                <a:solidFill>
                  <a:srgbClr val="C00000"/>
                </a:solidFill>
              </a:rPr>
              <a:t>（俗称</a:t>
            </a:r>
            <a:r>
              <a:rPr lang="en-US" altLang="zh-CN" sz="2400" dirty="0" smtClean="0">
                <a:solidFill>
                  <a:srgbClr val="C00000"/>
                </a:solidFill>
              </a:rPr>
              <a:t>IDE</a:t>
            </a:r>
            <a:r>
              <a:rPr lang="zh-CN" altLang="en-US" sz="2400" dirty="0" smtClean="0">
                <a:solidFill>
                  <a:srgbClr val="C00000"/>
                </a:solidFill>
              </a:rPr>
              <a:t>）</a:t>
            </a:r>
            <a:r>
              <a:rPr lang="zh-CN" altLang="en-US" sz="2400" dirty="0" smtClean="0"/>
              <a:t>接口已基本淘汰。</a:t>
            </a:r>
            <a:endParaRPr lang="zh-CN" altLang="en-US" sz="24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硬盘接口方式</a:t>
            </a:r>
            <a:endParaRPr lang="zh-CN"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内容占位符 6"/>
          <p:cNvGraphicFramePr>
            <a:graphicFrameLocks noGrp="1"/>
          </p:cNvGraphicFramePr>
          <p:nvPr>
            <p:ph idx="1"/>
          </p:nvPr>
        </p:nvGraphicFramePr>
        <p:xfrm>
          <a:off x="457200" y="1600200"/>
          <a:ext cx="8229600" cy="4297680"/>
        </p:xfrm>
        <a:graphic>
          <a:graphicData uri="http://schemas.openxmlformats.org/drawingml/2006/table">
            <a:tbl>
              <a:tblPr firstRow="1" bandRow="1">
                <a:tableStyleId>{21E4AEA4-8DFA-4A89-87EB-49C32662AFE0}</a:tableStyleId>
              </a:tblPr>
              <a:tblGrid>
                <a:gridCol w="2242592">
                  <a:extLst>
                    <a:ext uri="{9D8B030D-6E8A-4147-A177-3AD203B41FA5}">
                      <a16:colId xmlns:a16="http://schemas.microsoft.com/office/drawing/2014/main" val="20000"/>
                    </a:ext>
                  </a:extLst>
                </a:gridCol>
                <a:gridCol w="5987008">
                  <a:extLst>
                    <a:ext uri="{9D8B030D-6E8A-4147-A177-3AD203B41FA5}">
                      <a16:colId xmlns:a16="http://schemas.microsoft.com/office/drawing/2014/main" val="20001"/>
                    </a:ext>
                  </a:extLst>
                </a:gridCol>
              </a:tblGrid>
              <a:tr h="370840">
                <a:tc>
                  <a:txBody>
                    <a:bodyPr/>
                    <a:lstStyle/>
                    <a:p>
                      <a:r>
                        <a:rPr lang="zh-CN" altLang="en-US" sz="2400" dirty="0" smtClean="0"/>
                        <a:t>选项</a:t>
                      </a:r>
                      <a:endParaRPr lang="zh-CN" altLang="en-US" sz="2400" dirty="0"/>
                    </a:p>
                  </a:txBody>
                  <a:tcPr/>
                </a:tc>
                <a:tc>
                  <a:txBody>
                    <a:bodyPr/>
                    <a:lstStyle/>
                    <a:p>
                      <a:r>
                        <a:rPr lang="zh-CN" altLang="en-US" sz="2400" dirty="0" smtClean="0"/>
                        <a:t>说明</a:t>
                      </a:r>
                      <a:endParaRPr lang="zh-CN" altLang="en-US" sz="2400" dirty="0"/>
                    </a:p>
                  </a:txBody>
                  <a:tcPr/>
                </a:tc>
                <a:extLst>
                  <a:ext uri="{0D108BD9-81ED-4DB2-BD59-A6C34878D82A}">
                    <a16:rowId xmlns:a16="http://schemas.microsoft.com/office/drawing/2014/main" val="10000"/>
                  </a:ext>
                </a:extLst>
              </a:tr>
              <a:tr h="370840">
                <a:tc>
                  <a:txBody>
                    <a:bodyPr/>
                    <a:lstStyle/>
                    <a:p>
                      <a:r>
                        <a:rPr lang="en-US" altLang="zh-CN" sz="2400" dirty="0" smtClean="0"/>
                        <a:t>exec/</a:t>
                      </a:r>
                      <a:r>
                        <a:rPr lang="en-US" altLang="zh-CN" sz="2400" dirty="0" err="1" smtClean="0"/>
                        <a:t>noexec</a:t>
                      </a:r>
                      <a:endParaRPr lang="zh-CN" altLang="en-US" sz="2400" dirty="0"/>
                    </a:p>
                  </a:txBody>
                  <a:tcPr/>
                </a:tc>
                <a:tc>
                  <a:txBody>
                    <a:bodyPr/>
                    <a:lstStyle/>
                    <a:p>
                      <a:r>
                        <a:rPr lang="zh-CN" altLang="en-US" sz="2400" dirty="0" smtClean="0"/>
                        <a:t>可以</a:t>
                      </a:r>
                      <a:r>
                        <a:rPr lang="en-US" altLang="zh-CN" sz="2400" dirty="0" smtClean="0"/>
                        <a:t>/</a:t>
                      </a:r>
                      <a:r>
                        <a:rPr lang="zh-CN" altLang="en-US" sz="2400" dirty="0" smtClean="0"/>
                        <a:t>不可 执行文件系统上的二进制文件</a:t>
                      </a:r>
                      <a:endParaRPr lang="zh-CN" altLang="en-US" sz="2400" dirty="0"/>
                    </a:p>
                  </a:txBody>
                  <a:tcPr/>
                </a:tc>
                <a:extLst>
                  <a:ext uri="{0D108BD9-81ED-4DB2-BD59-A6C34878D82A}">
                    <a16:rowId xmlns:a16="http://schemas.microsoft.com/office/drawing/2014/main" val="10001"/>
                  </a:ext>
                </a:extLst>
              </a:tr>
              <a:tr h="370840">
                <a:tc>
                  <a:txBody>
                    <a:bodyPr/>
                    <a:lstStyle/>
                    <a:p>
                      <a:r>
                        <a:rPr lang="en-US" altLang="zh-CN" sz="2400" dirty="0" err="1" smtClean="0"/>
                        <a:t>suid</a:t>
                      </a:r>
                      <a:r>
                        <a:rPr lang="en-US" altLang="zh-CN" sz="2400" dirty="0" smtClean="0"/>
                        <a:t>/</a:t>
                      </a:r>
                      <a:r>
                        <a:rPr lang="en-US" altLang="zh-CN" sz="2400" dirty="0" err="1" smtClean="0"/>
                        <a:t>nosuid</a:t>
                      </a:r>
                      <a:r>
                        <a:rPr lang="en-US" altLang="zh-CN" sz="2400" dirty="0" smtClean="0"/>
                        <a:t> </a:t>
                      </a:r>
                      <a:endParaRPr lang="zh-CN" altLang="en-US" sz="2400" dirty="0"/>
                    </a:p>
                  </a:txBody>
                  <a:tcPr/>
                </a:tc>
                <a:tc>
                  <a:txBody>
                    <a:bodyPr/>
                    <a:lstStyle/>
                    <a:p>
                      <a:r>
                        <a:rPr lang="zh-CN" altLang="en-US" sz="2400" dirty="0" smtClean="0"/>
                        <a:t>开启</a:t>
                      </a:r>
                      <a:r>
                        <a:rPr lang="en-US" altLang="zh-CN" sz="2400" dirty="0" smtClean="0"/>
                        <a:t>/</a:t>
                      </a:r>
                      <a:r>
                        <a:rPr lang="zh-CN" altLang="en-US" sz="2400" dirty="0" smtClean="0"/>
                        <a:t>禁用 </a:t>
                      </a:r>
                      <a:r>
                        <a:rPr lang="en-US" altLang="zh-CN" sz="2400" dirty="0" smtClean="0"/>
                        <a:t>SUID</a:t>
                      </a:r>
                      <a:r>
                        <a:rPr lang="zh-CN" altLang="en-US" sz="2400" dirty="0" smtClean="0"/>
                        <a:t>和</a:t>
                      </a:r>
                      <a:r>
                        <a:rPr lang="en-US" altLang="zh-CN" sz="2400" dirty="0" smtClean="0"/>
                        <a:t>SGID</a:t>
                      </a:r>
                      <a:r>
                        <a:rPr lang="zh-CN" altLang="en-US" sz="2400" dirty="0" smtClean="0"/>
                        <a:t>设置位</a:t>
                      </a:r>
                      <a:endParaRPr lang="zh-CN" altLang="en-US" sz="2400" dirty="0"/>
                    </a:p>
                  </a:txBody>
                  <a:tcPr/>
                </a:tc>
                <a:extLst>
                  <a:ext uri="{0D108BD9-81ED-4DB2-BD59-A6C34878D82A}">
                    <a16:rowId xmlns:a16="http://schemas.microsoft.com/office/drawing/2014/main" val="10002"/>
                  </a:ext>
                </a:extLst>
              </a:tr>
              <a:tr h="370840">
                <a:tc>
                  <a:txBody>
                    <a:bodyPr/>
                    <a:lstStyle/>
                    <a:p>
                      <a:r>
                        <a:rPr lang="en-US" altLang="zh-CN" sz="2400" dirty="0" smtClean="0"/>
                        <a:t>user/</a:t>
                      </a:r>
                      <a:r>
                        <a:rPr lang="en-US" altLang="zh-CN" sz="2400" dirty="0" err="1" smtClean="0"/>
                        <a:t>nouser</a:t>
                      </a:r>
                      <a:r>
                        <a:rPr lang="en-US" altLang="zh-CN" sz="2400" dirty="0" smtClean="0"/>
                        <a:t> </a:t>
                      </a:r>
                      <a:endParaRPr lang="zh-CN" altLang="en-US" sz="2400" dirty="0"/>
                    </a:p>
                  </a:txBody>
                  <a:tcPr/>
                </a:tc>
                <a:tc>
                  <a:txBody>
                    <a:bodyPr/>
                    <a:lstStyle/>
                    <a:p>
                      <a:r>
                        <a:rPr lang="zh-CN" altLang="en-US" sz="2400" dirty="0" smtClean="0"/>
                        <a:t>允许普通用户</a:t>
                      </a:r>
                      <a:r>
                        <a:rPr lang="en-US" altLang="zh-CN" sz="2400" dirty="0" smtClean="0"/>
                        <a:t>/</a:t>
                      </a:r>
                      <a:r>
                        <a:rPr lang="zh-CN" altLang="en-US" sz="2400" dirty="0" smtClean="0"/>
                        <a:t>仅超级用户 挂装这个文件系统</a:t>
                      </a:r>
                      <a:endParaRPr lang="zh-CN" altLang="en-US" sz="2400" dirty="0"/>
                    </a:p>
                  </a:txBody>
                  <a:tcPr/>
                </a:tc>
                <a:extLst>
                  <a:ext uri="{0D108BD9-81ED-4DB2-BD59-A6C34878D82A}">
                    <a16:rowId xmlns:a16="http://schemas.microsoft.com/office/drawing/2014/main" val="10003"/>
                  </a:ext>
                </a:extLst>
              </a:tr>
              <a:tr h="370840">
                <a:tc>
                  <a:txBody>
                    <a:bodyPr/>
                    <a:lstStyle/>
                    <a:p>
                      <a:r>
                        <a:rPr lang="en-US" altLang="zh-CN" sz="2400" dirty="0" smtClean="0"/>
                        <a:t>users </a:t>
                      </a:r>
                      <a:endParaRPr lang="zh-CN" altLang="en-US" sz="2400" dirty="0"/>
                    </a:p>
                  </a:txBody>
                  <a:tcPr/>
                </a:tc>
                <a:tc>
                  <a:txBody>
                    <a:bodyPr/>
                    <a:lstStyle/>
                    <a:p>
                      <a:r>
                        <a:rPr lang="zh-CN" altLang="en-US" sz="2400" dirty="0" smtClean="0"/>
                        <a:t>使一般用户可以挂装</a:t>
                      </a:r>
                      <a:r>
                        <a:rPr lang="en-US" altLang="zh-CN" sz="2400" dirty="0" smtClean="0"/>
                        <a:t>/</a:t>
                      </a:r>
                      <a:r>
                        <a:rPr lang="zh-CN" altLang="en-US" sz="2400" dirty="0" smtClean="0"/>
                        <a:t>卸载</a:t>
                      </a:r>
                      <a:r>
                        <a:rPr lang="en-US" altLang="zh-CN" sz="2400" dirty="0" smtClean="0"/>
                        <a:t>,</a:t>
                      </a:r>
                      <a:r>
                        <a:rPr lang="zh-CN" altLang="en-US" sz="2400" dirty="0" smtClean="0"/>
                        <a:t>用于桌面环境，包含 </a:t>
                      </a:r>
                      <a:r>
                        <a:rPr lang="en-US" altLang="zh-CN" sz="2400" dirty="0" err="1" smtClean="0"/>
                        <a:t>noexec</a:t>
                      </a:r>
                      <a:r>
                        <a:rPr lang="zh-CN" altLang="en-US" sz="2400" dirty="0" smtClean="0"/>
                        <a:t>、</a:t>
                      </a:r>
                      <a:r>
                        <a:rPr lang="en-US" altLang="zh-CN" sz="2400" dirty="0" err="1" smtClean="0"/>
                        <a:t>nosuid</a:t>
                      </a:r>
                      <a:r>
                        <a:rPr lang="zh-CN" altLang="en-US" sz="2400" dirty="0" smtClean="0"/>
                        <a:t>、</a:t>
                      </a:r>
                      <a:r>
                        <a:rPr lang="en-US" altLang="zh-CN" sz="2400" dirty="0" err="1" smtClean="0"/>
                        <a:t>nodev</a:t>
                      </a:r>
                      <a:r>
                        <a:rPr lang="en-US" altLang="zh-CN" sz="2400" dirty="0" smtClean="0"/>
                        <a:t> </a:t>
                      </a:r>
                      <a:r>
                        <a:rPr lang="zh-CN" altLang="en-US" sz="2400" dirty="0" smtClean="0"/>
                        <a:t>选项 </a:t>
                      </a:r>
                      <a:endParaRPr lang="zh-CN" altLang="en-US" sz="2400" dirty="0"/>
                    </a:p>
                  </a:txBody>
                  <a:tcPr/>
                </a:tc>
                <a:extLst>
                  <a:ext uri="{0D108BD9-81ED-4DB2-BD59-A6C34878D82A}">
                    <a16:rowId xmlns:a16="http://schemas.microsoft.com/office/drawing/2014/main" val="10004"/>
                  </a:ext>
                </a:extLst>
              </a:tr>
              <a:tr h="370840">
                <a:tc>
                  <a:txBody>
                    <a:bodyPr/>
                    <a:lstStyle/>
                    <a:p>
                      <a:r>
                        <a:rPr lang="en-US" altLang="zh-CN" sz="2400" dirty="0" err="1" smtClean="0"/>
                        <a:t>rw</a:t>
                      </a:r>
                      <a:r>
                        <a:rPr lang="en-US" altLang="zh-CN" sz="2400" dirty="0" smtClean="0"/>
                        <a:t>/</a:t>
                      </a:r>
                      <a:r>
                        <a:rPr lang="en-US" altLang="zh-CN" sz="2400" dirty="0" err="1" smtClean="0"/>
                        <a:t>ro</a:t>
                      </a:r>
                      <a:endParaRPr lang="zh-CN" altLang="en-US" sz="2400" dirty="0"/>
                    </a:p>
                  </a:txBody>
                  <a:tcPr/>
                </a:tc>
                <a:tc>
                  <a:txBody>
                    <a:bodyPr/>
                    <a:lstStyle/>
                    <a:p>
                      <a:r>
                        <a:rPr lang="zh-CN" altLang="en-US" sz="2400" dirty="0" smtClean="0"/>
                        <a:t>以 读写</a:t>
                      </a:r>
                      <a:r>
                        <a:rPr lang="en-US" altLang="zh-CN" sz="2400" dirty="0" smtClean="0"/>
                        <a:t>/</a:t>
                      </a:r>
                      <a:r>
                        <a:rPr lang="zh-CN" altLang="en-US" sz="2400" dirty="0" smtClean="0"/>
                        <a:t>只读 方式挂装文件系统。</a:t>
                      </a:r>
                      <a:endParaRPr lang="zh-CN" altLang="en-US" sz="2400" dirty="0"/>
                    </a:p>
                  </a:txBody>
                  <a:tcPr/>
                </a:tc>
                <a:extLst>
                  <a:ext uri="{0D108BD9-81ED-4DB2-BD59-A6C34878D82A}">
                    <a16:rowId xmlns:a16="http://schemas.microsoft.com/office/drawing/2014/main" val="10005"/>
                  </a:ext>
                </a:extLst>
              </a:tr>
              <a:tr h="370840">
                <a:tc>
                  <a:txBody>
                    <a:bodyPr/>
                    <a:lstStyle/>
                    <a:p>
                      <a:r>
                        <a:rPr lang="en-US" altLang="zh-CN" sz="2400" dirty="0" smtClean="0"/>
                        <a:t>remount </a:t>
                      </a:r>
                      <a:endParaRPr lang="zh-CN" altLang="en-US" sz="2400" dirty="0"/>
                    </a:p>
                  </a:txBody>
                  <a:tcPr/>
                </a:tc>
                <a:tc>
                  <a:txBody>
                    <a:bodyPr/>
                    <a:lstStyle/>
                    <a:p>
                      <a:r>
                        <a:rPr lang="zh-CN" altLang="en-US" sz="2400" dirty="0" smtClean="0"/>
                        <a:t>重新挂装已挂装的文件系统（通常用于</a:t>
                      </a:r>
                      <a:r>
                        <a:rPr lang="en-US" altLang="zh-CN" sz="2400" dirty="0" smtClean="0"/>
                        <a:t>mount</a:t>
                      </a:r>
                      <a:r>
                        <a:rPr lang="zh-CN" altLang="en-US" sz="2400" dirty="0" smtClean="0"/>
                        <a:t>命令行）</a:t>
                      </a:r>
                      <a:endParaRPr lang="zh-CN" altLang="en-US" sz="2400" dirty="0"/>
                    </a:p>
                  </a:txBody>
                  <a:tcPr/>
                </a:tc>
                <a:extLst>
                  <a:ext uri="{0D108BD9-81ED-4DB2-BD59-A6C34878D82A}">
                    <a16:rowId xmlns:a16="http://schemas.microsoft.com/office/drawing/2014/main" val="10006"/>
                  </a:ext>
                </a:extLst>
              </a:tr>
            </a:tbl>
          </a:graphicData>
        </a:graphic>
      </p:graphicFrame>
      <p:sp>
        <p:nvSpPr>
          <p:cNvPr id="6" name="灯片编号占位符 5"/>
          <p:cNvSpPr>
            <a:spLocks noGrp="1"/>
          </p:cNvSpPr>
          <p:nvPr>
            <p:ph type="sldNum" sz="quarter" idx="12"/>
          </p:nvPr>
        </p:nvSpPr>
        <p:spPr/>
        <p:txBody>
          <a:bodyPr/>
          <a:lstStyle/>
          <a:p>
            <a:fld id="{1D884F6B-D068-45E9-B250-41F0C46488DC}" type="slidenum">
              <a:rPr lang="en-US" altLang="zh-CN" smtClean="0"/>
              <a:pPr/>
              <a:t>50</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挂装选项（续）</a:t>
            </a:r>
            <a:endParaRPr lang="zh-CN" alt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Ext 2/3/4</a:t>
            </a:r>
            <a:r>
              <a:rPr lang="zh-CN" altLang="en-US" dirty="0" smtClean="0"/>
              <a:t>文件系统管理</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51</a:t>
            </a:fld>
            <a:endParaRPr lang="en-US" altLang="zh-CN"/>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93000"/>
              </a:lnSpc>
            </a:pPr>
            <a:r>
              <a:rPr lang="zh-CN" altLang="en-GB" dirty="0" smtClean="0"/>
              <a:t>前端命令</a:t>
            </a:r>
            <a:r>
              <a:rPr lang="en-GB" altLang="zh-CN" dirty="0" err="1" smtClean="0"/>
              <a:t>mkfs</a:t>
            </a:r>
            <a:r>
              <a:rPr lang="zh-CN" altLang="en-GB" dirty="0" smtClean="0"/>
              <a:t>的格式</a:t>
            </a:r>
          </a:p>
          <a:p>
            <a:pPr lvl="1">
              <a:lnSpc>
                <a:spcPct val="93000"/>
              </a:lnSpc>
              <a:buNone/>
            </a:pPr>
            <a:r>
              <a:rPr lang="en-GB" altLang="zh-CN" dirty="0" smtClean="0"/>
              <a:t># </a:t>
            </a:r>
            <a:r>
              <a:rPr lang="en-GB" altLang="zh-CN" dirty="0" err="1" smtClean="0"/>
              <a:t>mkfs</a:t>
            </a:r>
            <a:r>
              <a:rPr lang="en-GB" altLang="zh-CN" dirty="0" smtClean="0"/>
              <a:t> </a:t>
            </a:r>
            <a:r>
              <a:rPr lang="en-GB" altLang="zh-CN" dirty="0" smtClean="0">
                <a:latin typeface="Helvetica"/>
              </a:rPr>
              <a:t>-</a:t>
            </a:r>
            <a:r>
              <a:rPr lang="en-GB" altLang="zh-CN" dirty="0" smtClean="0"/>
              <a:t>t &lt;</a:t>
            </a:r>
            <a:r>
              <a:rPr lang="en-GB" altLang="zh-CN" dirty="0" err="1" smtClean="0"/>
              <a:t>fstype</a:t>
            </a:r>
            <a:r>
              <a:rPr lang="en-GB" altLang="zh-CN" dirty="0" smtClean="0"/>
              <a:t>&gt; </a:t>
            </a:r>
            <a:r>
              <a:rPr lang="en-GB" altLang="zh-CN" dirty="0" smtClean="0">
                <a:latin typeface="Helvetica"/>
              </a:rPr>
              <a:t>-</a:t>
            </a:r>
            <a:r>
              <a:rPr lang="en-GB" altLang="zh-CN" dirty="0" smtClean="0"/>
              <a:t>c  </a:t>
            </a:r>
            <a:r>
              <a:rPr lang="en-US" altLang="zh-CN" dirty="0" smtClean="0"/>
              <a:t>&lt;</a:t>
            </a:r>
            <a:r>
              <a:rPr lang="zh-CN" altLang="en-GB" dirty="0" smtClean="0"/>
              <a:t>分区设备名</a:t>
            </a:r>
            <a:r>
              <a:rPr lang="en-US" altLang="zh-CN" dirty="0" smtClean="0"/>
              <a:t>&gt;</a:t>
            </a:r>
            <a:endParaRPr lang="zh-CN" altLang="en-GB" dirty="0" smtClean="0"/>
          </a:p>
          <a:p>
            <a:pPr lvl="2"/>
            <a:r>
              <a:rPr lang="en-GB" altLang="zh-CN" dirty="0" smtClean="0"/>
              <a:t>-t </a:t>
            </a:r>
            <a:r>
              <a:rPr lang="en-GB" altLang="zh-CN" dirty="0" err="1" smtClean="0"/>
              <a:t>fstype</a:t>
            </a:r>
            <a:r>
              <a:rPr lang="en-GB" altLang="zh-CN" dirty="0" smtClean="0"/>
              <a:t>：</a:t>
            </a:r>
            <a:r>
              <a:rPr lang="zh-CN" altLang="en-GB" dirty="0" smtClean="0"/>
              <a:t>指定文件系统类型</a:t>
            </a:r>
          </a:p>
          <a:p>
            <a:pPr lvl="2"/>
            <a:r>
              <a:rPr lang="zh-CN" altLang="en-GB" dirty="0" smtClean="0"/>
              <a:t>-</a:t>
            </a:r>
            <a:r>
              <a:rPr lang="en-GB" altLang="zh-CN" dirty="0" smtClean="0"/>
              <a:t>c：</a:t>
            </a:r>
            <a:r>
              <a:rPr lang="zh-CN" altLang="en-GB" dirty="0" smtClean="0"/>
              <a:t>建立文件系统前先检测有无坏块</a:t>
            </a:r>
          </a:p>
          <a:p>
            <a:pPr>
              <a:lnSpc>
                <a:spcPct val="93000"/>
              </a:lnSpc>
            </a:pPr>
            <a:r>
              <a:rPr lang="zh-CN" altLang="en-GB" dirty="0" smtClean="0"/>
              <a:t>举例</a:t>
            </a:r>
          </a:p>
          <a:p>
            <a:pPr lvl="1">
              <a:lnSpc>
                <a:spcPct val="93000"/>
              </a:lnSpc>
              <a:buNone/>
            </a:pPr>
            <a:r>
              <a:rPr lang="zh-CN" altLang="en-GB" dirty="0" smtClean="0">
                <a:solidFill>
                  <a:schemeClr val="accent6">
                    <a:lumMod val="75000"/>
                  </a:schemeClr>
                </a:solidFill>
              </a:rPr>
              <a:t># </a:t>
            </a:r>
            <a:r>
              <a:rPr lang="en-GB" altLang="zh-CN" dirty="0" err="1" smtClean="0">
                <a:solidFill>
                  <a:schemeClr val="accent6">
                    <a:lumMod val="75000"/>
                  </a:schemeClr>
                </a:solidFill>
              </a:rPr>
              <a:t>mkfs</a:t>
            </a:r>
            <a:r>
              <a:rPr lang="en-GB" altLang="zh-CN" dirty="0" smtClean="0">
                <a:solidFill>
                  <a:schemeClr val="accent6">
                    <a:lumMod val="75000"/>
                  </a:schemeClr>
                </a:solidFill>
              </a:rPr>
              <a:t> </a:t>
            </a:r>
            <a:r>
              <a:rPr lang="en-GB" altLang="zh-CN" dirty="0" smtClean="0">
                <a:solidFill>
                  <a:schemeClr val="accent6">
                    <a:lumMod val="75000"/>
                  </a:schemeClr>
                </a:solidFill>
                <a:latin typeface="Helvetica"/>
              </a:rPr>
              <a:t>-</a:t>
            </a:r>
            <a:r>
              <a:rPr lang="en-GB" altLang="zh-CN" dirty="0" smtClean="0">
                <a:solidFill>
                  <a:schemeClr val="accent6">
                    <a:lumMod val="75000"/>
                  </a:schemeClr>
                </a:solidFill>
              </a:rPr>
              <a:t>t ext3 </a:t>
            </a:r>
            <a:r>
              <a:rPr lang="en-GB" altLang="zh-CN" dirty="0" smtClean="0">
                <a:solidFill>
                  <a:schemeClr val="accent6">
                    <a:lumMod val="75000"/>
                  </a:schemeClr>
                </a:solidFill>
                <a:latin typeface="Helvetica"/>
              </a:rPr>
              <a:t>-</a:t>
            </a:r>
            <a:r>
              <a:rPr lang="en-GB" altLang="zh-CN" dirty="0" smtClean="0">
                <a:solidFill>
                  <a:schemeClr val="accent6">
                    <a:lumMod val="75000"/>
                  </a:schemeClr>
                </a:solidFill>
              </a:rPr>
              <a:t>c /dev/hda2</a:t>
            </a:r>
          </a:p>
          <a:p>
            <a:pPr lvl="1">
              <a:buNone/>
            </a:pPr>
            <a:r>
              <a:rPr lang="en-GB" altLang="zh-CN" dirty="0" smtClean="0">
                <a:solidFill>
                  <a:schemeClr val="accent6">
                    <a:lumMod val="75000"/>
                  </a:schemeClr>
                </a:solidFill>
              </a:rPr>
              <a:t># </a:t>
            </a:r>
            <a:r>
              <a:rPr lang="en-GB" altLang="zh-CN" dirty="0" err="1" smtClean="0">
                <a:solidFill>
                  <a:schemeClr val="accent6">
                    <a:lumMod val="75000"/>
                  </a:schemeClr>
                </a:solidFill>
              </a:rPr>
              <a:t>mkfs</a:t>
            </a:r>
            <a:r>
              <a:rPr lang="en-GB" altLang="zh-CN" dirty="0" smtClean="0">
                <a:solidFill>
                  <a:schemeClr val="accent6">
                    <a:lumMod val="75000"/>
                  </a:schemeClr>
                </a:solidFill>
              </a:rPr>
              <a:t> </a:t>
            </a:r>
            <a:r>
              <a:rPr lang="en-GB" altLang="zh-CN" dirty="0" smtClean="0">
                <a:solidFill>
                  <a:schemeClr val="accent6">
                    <a:lumMod val="75000"/>
                  </a:schemeClr>
                </a:solidFill>
                <a:latin typeface="Helvetica"/>
              </a:rPr>
              <a:t>-</a:t>
            </a:r>
            <a:r>
              <a:rPr lang="en-GB" altLang="zh-CN" dirty="0" smtClean="0">
                <a:solidFill>
                  <a:schemeClr val="accent6">
                    <a:lumMod val="75000"/>
                  </a:schemeClr>
                </a:solidFill>
              </a:rPr>
              <a:t>t </a:t>
            </a:r>
            <a:r>
              <a:rPr lang="en-GB" altLang="zh-CN" dirty="0" err="1" smtClean="0">
                <a:solidFill>
                  <a:schemeClr val="accent6">
                    <a:lumMod val="75000"/>
                  </a:schemeClr>
                </a:solidFill>
              </a:rPr>
              <a:t>vfat</a:t>
            </a:r>
            <a:r>
              <a:rPr lang="en-GB" altLang="zh-CN" dirty="0" smtClean="0">
                <a:solidFill>
                  <a:schemeClr val="accent6">
                    <a:lumMod val="75000"/>
                  </a:schemeClr>
                </a:solidFill>
              </a:rPr>
              <a:t> /dev/hdb2</a:t>
            </a:r>
            <a:endParaRPr lang="en-US" altLang="zh-CN" dirty="0" smtClean="0">
              <a:solidFill>
                <a:schemeClr val="accent6">
                  <a:lumMod val="75000"/>
                </a:schemeClr>
              </a:solidFill>
            </a:endParaRPr>
          </a:p>
          <a:p>
            <a:pPr lvl="1">
              <a:buNone/>
            </a:pPr>
            <a:r>
              <a:rPr lang="en-GB" altLang="zh-CN" dirty="0" smtClean="0">
                <a:solidFill>
                  <a:schemeClr val="accent6">
                    <a:lumMod val="75000"/>
                  </a:schemeClr>
                </a:solidFill>
              </a:rPr>
              <a:t># mke2fs </a:t>
            </a:r>
            <a:r>
              <a:rPr lang="en-GB" altLang="zh-CN" dirty="0" smtClean="0">
                <a:solidFill>
                  <a:schemeClr val="accent6">
                    <a:lumMod val="75000"/>
                  </a:schemeClr>
                </a:solidFill>
                <a:latin typeface="Helvetica"/>
              </a:rPr>
              <a:t>-</a:t>
            </a:r>
            <a:r>
              <a:rPr lang="en-GB" altLang="zh-CN" dirty="0" smtClean="0">
                <a:solidFill>
                  <a:schemeClr val="accent6">
                    <a:lumMod val="75000"/>
                  </a:schemeClr>
                </a:solidFill>
              </a:rPr>
              <a:t>c /dev/hda2</a:t>
            </a:r>
          </a:p>
          <a:p>
            <a:pPr lvl="1">
              <a:buNone/>
            </a:pPr>
            <a:r>
              <a:rPr lang="zh-CN" altLang="en-GB" dirty="0" smtClean="0">
                <a:solidFill>
                  <a:schemeClr val="accent6">
                    <a:lumMod val="75000"/>
                  </a:schemeClr>
                </a:solidFill>
              </a:rPr>
              <a:t># </a:t>
            </a:r>
            <a:r>
              <a:rPr lang="en-GB" altLang="zh-CN" dirty="0" smtClean="0">
                <a:solidFill>
                  <a:schemeClr val="accent6">
                    <a:lumMod val="75000"/>
                  </a:schemeClr>
                </a:solidFill>
              </a:rPr>
              <a:t>mkfs.ext4 /dev/sda1</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创建文件系统</a:t>
            </a:r>
            <a:endParaRPr lang="zh-CN"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fsck</a:t>
            </a:r>
            <a:r>
              <a:rPr lang="zh-CN" altLang="en-US" dirty="0" smtClean="0"/>
              <a:t>是操作系统扫描文件系统内容检查内部一致性的工具。</a:t>
            </a:r>
            <a:endParaRPr lang="en-US" altLang="zh-CN" dirty="0" smtClean="0"/>
          </a:p>
          <a:p>
            <a:r>
              <a:rPr lang="zh-CN" altLang="en-US" dirty="0" smtClean="0"/>
              <a:t>主要功能</a:t>
            </a:r>
          </a:p>
          <a:p>
            <a:pPr lvl="1"/>
            <a:r>
              <a:rPr lang="zh-CN" altLang="en-US" dirty="0" smtClean="0"/>
              <a:t>检测并修正链接中断的目录</a:t>
            </a:r>
          </a:p>
          <a:p>
            <a:pPr lvl="1"/>
            <a:r>
              <a:rPr lang="zh-CN" altLang="en-US" dirty="0" smtClean="0"/>
              <a:t>检测并修正错误时间标记</a:t>
            </a:r>
          </a:p>
          <a:p>
            <a:pPr lvl="1"/>
            <a:r>
              <a:rPr lang="zh-CN" altLang="en-US" dirty="0" smtClean="0"/>
              <a:t>检测并修正指向错误磁盘区域的</a:t>
            </a:r>
            <a:r>
              <a:rPr lang="en-US" altLang="zh-CN" dirty="0" err="1" smtClean="0"/>
              <a:t>i</a:t>
            </a:r>
            <a:r>
              <a:rPr lang="en-US" altLang="zh-CN" dirty="0" smtClean="0"/>
              <a:t>-node</a:t>
            </a:r>
          </a:p>
          <a:p>
            <a:r>
              <a:rPr lang="zh-CN" altLang="en-US" dirty="0" smtClean="0"/>
              <a:t>命令格式</a:t>
            </a:r>
            <a:endParaRPr lang="en-US" altLang="zh-CN" dirty="0" smtClean="0"/>
          </a:p>
          <a:p>
            <a:pPr lvl="1"/>
            <a:r>
              <a:rPr lang="en-US" altLang="zh-CN" dirty="0" err="1" smtClean="0"/>
              <a:t>fsck</a:t>
            </a:r>
            <a:r>
              <a:rPr lang="en-US" altLang="zh-CN" dirty="0" smtClean="0"/>
              <a:t> [</a:t>
            </a:r>
            <a:r>
              <a:rPr lang="zh-CN" altLang="en-US" dirty="0" smtClean="0"/>
              <a:t>选项</a:t>
            </a:r>
            <a:r>
              <a:rPr lang="en-US" altLang="zh-CN" dirty="0" smtClean="0"/>
              <a:t>][-t </a:t>
            </a:r>
            <a:r>
              <a:rPr lang="zh-CN" altLang="en-US" dirty="0" smtClean="0"/>
              <a:t>文件系统类型</a:t>
            </a:r>
            <a:r>
              <a:rPr lang="en-US" altLang="zh-CN" dirty="0" smtClean="0"/>
              <a:t>] &lt;</a:t>
            </a:r>
            <a:r>
              <a:rPr lang="zh-CN" altLang="en-US" dirty="0" smtClean="0"/>
              <a:t>设备名</a:t>
            </a:r>
            <a:r>
              <a:rPr lang="en-US" altLang="zh-CN" dirty="0" smtClean="0"/>
              <a:t>&gt; [</a:t>
            </a:r>
            <a:r>
              <a:rPr lang="zh-CN" altLang="en-US" dirty="0" smtClean="0"/>
              <a:t>特定文件系统的附加选项</a:t>
            </a:r>
            <a:r>
              <a:rPr lang="en-US" altLang="zh-CN" dirty="0" smtClean="0"/>
              <a:t>]</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检查文件系统</a:t>
            </a:r>
            <a:endParaRPr lang="zh-CN" alt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err="1" smtClean="0"/>
              <a:t>fsck</a:t>
            </a:r>
            <a:r>
              <a:rPr lang="zh-CN" altLang="en-US" dirty="0" smtClean="0"/>
              <a:t>举例</a:t>
            </a:r>
            <a:endParaRPr lang="en-US" altLang="zh-CN" dirty="0" smtClean="0"/>
          </a:p>
          <a:p>
            <a:pPr lvl="1"/>
            <a:r>
              <a:rPr lang="zh-CN" altLang="en-US" dirty="0" smtClean="0"/>
              <a:t>检查文件系统，对所有问题回答“</a:t>
            </a:r>
            <a:r>
              <a:rPr lang="en-US" altLang="zh-CN" dirty="0" smtClean="0"/>
              <a:t>yes”</a:t>
            </a: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fsck</a:t>
            </a:r>
            <a:r>
              <a:rPr lang="en-US" altLang="zh-CN" dirty="0" smtClean="0">
                <a:solidFill>
                  <a:schemeClr val="accent6">
                    <a:lumMod val="75000"/>
                  </a:schemeClr>
                </a:solidFill>
              </a:rPr>
              <a:t> -t ext4 /dev/sdb2</a:t>
            </a:r>
          </a:p>
          <a:p>
            <a:pPr lvl="1"/>
            <a:r>
              <a:rPr lang="zh-CN" altLang="en-US" dirty="0" smtClean="0"/>
              <a:t>自动检查并修复文件系统</a:t>
            </a:r>
          </a:p>
          <a:p>
            <a:pPr lvl="1">
              <a:buNone/>
            </a:pPr>
            <a:r>
              <a:rPr lang="en-US" altLang="zh-CN" dirty="0" smtClean="0">
                <a:solidFill>
                  <a:schemeClr val="accent6">
                    <a:lumMod val="75000"/>
                  </a:schemeClr>
                </a:solidFill>
              </a:rPr>
              <a:t>#  e2fsck  -p  /dev/sda5 </a:t>
            </a:r>
          </a:p>
          <a:p>
            <a:pPr lvl="1"/>
            <a:r>
              <a:rPr lang="zh-CN" altLang="en-US" dirty="0" smtClean="0"/>
              <a:t>强制进行文件系统检查，标识损坏区块，对所有问题回答“</a:t>
            </a:r>
            <a:r>
              <a:rPr lang="en-US" altLang="zh-CN" dirty="0" smtClean="0"/>
              <a:t>yes”</a:t>
            </a:r>
          </a:p>
          <a:p>
            <a:pPr lvl="1">
              <a:buNone/>
            </a:pPr>
            <a:r>
              <a:rPr lang="en-US" altLang="zh-CN" dirty="0" smtClean="0">
                <a:solidFill>
                  <a:schemeClr val="accent6">
                    <a:lumMod val="75000"/>
                  </a:schemeClr>
                </a:solidFill>
              </a:rPr>
              <a:t>#  fsck.ext3  -f  -y  /dev/hda2</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检查文件系统（续）</a:t>
            </a:r>
            <a:endParaRPr lang="zh-CN" alt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一般情况下，无需用户手动执行</a:t>
            </a:r>
            <a:r>
              <a:rPr lang="en-US" altLang="zh-CN" dirty="0" err="1" smtClean="0"/>
              <a:t>fsck</a:t>
            </a:r>
            <a:r>
              <a:rPr lang="zh-CN" altLang="en-US" dirty="0" smtClean="0"/>
              <a:t>命令。</a:t>
            </a:r>
          </a:p>
          <a:p>
            <a:r>
              <a:rPr lang="zh-CN" altLang="en-US" dirty="0" smtClean="0"/>
              <a:t>在系统启动过程中， 一旦系统检测到了不一致就会自动运行</a:t>
            </a:r>
            <a:r>
              <a:rPr lang="en-US" altLang="zh-CN" dirty="0" err="1" smtClean="0"/>
              <a:t>fsck</a:t>
            </a:r>
            <a:r>
              <a:rPr lang="zh-CN" altLang="en-US" dirty="0" smtClean="0"/>
              <a:t>命令。</a:t>
            </a:r>
          </a:p>
          <a:p>
            <a:r>
              <a:rPr lang="zh-CN" altLang="en-US" dirty="0" smtClean="0"/>
              <a:t>手动执行</a:t>
            </a:r>
            <a:r>
              <a:rPr lang="en-US" altLang="zh-CN" dirty="0" err="1" smtClean="0"/>
              <a:t>fsck</a:t>
            </a:r>
            <a:r>
              <a:rPr lang="zh-CN" altLang="en-US" dirty="0" smtClean="0"/>
              <a:t>命令，应该在单用户模式且文件系统被卸装的情况下进行。</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检查文件系统注意事项</a:t>
            </a:r>
            <a:endParaRPr lang="zh-CN"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显示文件系统属性参数</a:t>
            </a:r>
          </a:p>
          <a:p>
            <a:pPr lvl="1"/>
            <a:r>
              <a:rPr lang="en-US" altLang="zh-CN" dirty="0" smtClean="0"/>
              <a:t>tune2fs -l  &lt;device&gt; </a:t>
            </a:r>
          </a:p>
          <a:p>
            <a:pPr lvl="1"/>
            <a:r>
              <a:rPr lang="en-US" altLang="zh-CN" dirty="0" smtClean="0"/>
              <a:t>dumpe2fs -h &lt;device&gt; </a:t>
            </a:r>
          </a:p>
          <a:p>
            <a:r>
              <a:rPr lang="zh-CN" altLang="en-US" dirty="0" smtClean="0"/>
              <a:t>可调整的文件系统属性参数 </a:t>
            </a:r>
          </a:p>
          <a:p>
            <a:pPr lvl="1"/>
            <a:r>
              <a:rPr lang="zh-CN" altLang="en-US" dirty="0" smtClean="0"/>
              <a:t>保留块 </a:t>
            </a:r>
          </a:p>
          <a:p>
            <a:pPr lvl="1"/>
            <a:r>
              <a:rPr lang="zh-CN" altLang="en-US" dirty="0" smtClean="0"/>
              <a:t>默认挂载选项 </a:t>
            </a:r>
          </a:p>
          <a:p>
            <a:pPr lvl="1"/>
            <a:r>
              <a:rPr lang="en-US" altLang="zh-CN" dirty="0" err="1" smtClean="0"/>
              <a:t>fsck</a:t>
            </a:r>
            <a:r>
              <a:rPr lang="en-US" altLang="zh-CN" dirty="0" smtClean="0"/>
              <a:t> </a:t>
            </a:r>
            <a:r>
              <a:rPr lang="zh-CN" altLang="en-US" dirty="0" smtClean="0"/>
              <a:t>频率</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显示和调整文件系统属性</a:t>
            </a:r>
            <a:endParaRPr lang="zh-CN" altLang="en-US" sz="36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格式</a:t>
            </a:r>
          </a:p>
          <a:p>
            <a:pPr lvl="1"/>
            <a:r>
              <a:rPr lang="en-US" altLang="zh-CN" dirty="0" smtClean="0"/>
              <a:t>tune2fs [&lt;</a:t>
            </a:r>
            <a:r>
              <a:rPr lang="zh-CN" altLang="en-US" dirty="0" smtClean="0"/>
              <a:t>选项</a:t>
            </a:r>
            <a:r>
              <a:rPr lang="en-US" altLang="zh-CN" dirty="0" smtClean="0"/>
              <a:t>&gt;] &lt;</a:t>
            </a:r>
            <a:r>
              <a:rPr lang="zh-CN" altLang="en-US" dirty="0" smtClean="0"/>
              <a:t>设备名</a:t>
            </a:r>
            <a:r>
              <a:rPr lang="en-US" altLang="zh-CN" dirty="0" smtClean="0"/>
              <a:t>&gt;</a:t>
            </a:r>
          </a:p>
          <a:p>
            <a:r>
              <a:rPr lang="zh-CN" altLang="en-US" dirty="0" smtClean="0"/>
              <a:t>常用选项</a:t>
            </a:r>
          </a:p>
          <a:p>
            <a:pPr lvl="1"/>
            <a:r>
              <a:rPr lang="en-US" altLang="zh-CN" sz="2000" dirty="0" smtClean="0"/>
              <a:t>-c</a:t>
            </a:r>
            <a:r>
              <a:rPr lang="zh-CN" altLang="en-US" sz="2000" dirty="0" smtClean="0"/>
              <a:t>：表示文件系统在 </a:t>
            </a:r>
            <a:r>
              <a:rPr lang="en-US" altLang="zh-CN" sz="2000" dirty="0" smtClean="0"/>
              <a:t>mount </a:t>
            </a:r>
            <a:r>
              <a:rPr lang="zh-CN" altLang="en-US" sz="2000" dirty="0" smtClean="0"/>
              <a:t>次数达到设定后，需要运行 </a:t>
            </a:r>
            <a:r>
              <a:rPr lang="en-US" altLang="zh-CN" sz="2000" dirty="0" err="1" smtClean="0"/>
              <a:t>fsck</a:t>
            </a:r>
            <a:r>
              <a:rPr lang="en-US" altLang="zh-CN" sz="2000" dirty="0" smtClean="0"/>
              <a:t> </a:t>
            </a:r>
            <a:r>
              <a:rPr lang="zh-CN" altLang="en-US" sz="2000" dirty="0" smtClean="0"/>
              <a:t>检查文件系统。 </a:t>
            </a:r>
          </a:p>
          <a:p>
            <a:pPr lvl="1"/>
            <a:r>
              <a:rPr lang="en-US" altLang="zh-CN" sz="2000" dirty="0" smtClean="0"/>
              <a:t>-</a:t>
            </a:r>
            <a:r>
              <a:rPr lang="en-US" altLang="zh-CN" sz="2000" dirty="0" err="1" smtClean="0"/>
              <a:t>i</a:t>
            </a:r>
            <a:r>
              <a:rPr lang="zh-CN" altLang="en-US" sz="2000" dirty="0" smtClean="0"/>
              <a:t>：文件系统的检查间隔时间。系统在达到时间间隔时，自动检查文件系统。 </a:t>
            </a:r>
          </a:p>
          <a:p>
            <a:pPr lvl="1"/>
            <a:r>
              <a:rPr lang="en-US" altLang="zh-CN" sz="2000" dirty="0" smtClean="0"/>
              <a:t>-j</a:t>
            </a:r>
            <a:r>
              <a:rPr lang="zh-CN" altLang="en-US" sz="2000" dirty="0" smtClean="0"/>
              <a:t>：为 </a:t>
            </a:r>
            <a:r>
              <a:rPr lang="en-US" altLang="zh-CN" sz="2000" dirty="0" smtClean="0"/>
              <a:t>ext2 </a:t>
            </a:r>
            <a:r>
              <a:rPr lang="zh-CN" altLang="en-US" sz="2000" dirty="0" smtClean="0"/>
              <a:t>文件系统添加文件系统日志，转换为 </a:t>
            </a:r>
            <a:r>
              <a:rPr lang="en-US" altLang="zh-CN" sz="2000" dirty="0" smtClean="0"/>
              <a:t>ext3 </a:t>
            </a:r>
            <a:r>
              <a:rPr lang="zh-CN" altLang="en-US" sz="2000" dirty="0" smtClean="0"/>
              <a:t>文件系统。 </a:t>
            </a:r>
          </a:p>
          <a:p>
            <a:pPr lvl="1"/>
            <a:r>
              <a:rPr lang="en-US" altLang="zh-CN" sz="2000" dirty="0" smtClean="0"/>
              <a:t>-m: </a:t>
            </a:r>
            <a:r>
              <a:rPr lang="zh-CN" altLang="en-US" sz="2000" dirty="0" smtClean="0"/>
              <a:t>设置保留的空间百分比，预设为 </a:t>
            </a:r>
            <a:r>
              <a:rPr lang="en-US" altLang="zh-CN" sz="2000" dirty="0" smtClean="0"/>
              <a:t>5%</a:t>
            </a:r>
            <a:r>
              <a:rPr lang="zh-CN" altLang="en-US" sz="2000" dirty="0" smtClean="0"/>
              <a:t>。 </a:t>
            </a:r>
          </a:p>
          <a:p>
            <a:pPr lvl="1"/>
            <a:r>
              <a:rPr lang="en-US" altLang="zh-CN" sz="2000" dirty="0" smtClean="0"/>
              <a:t>-o: </a:t>
            </a:r>
            <a:r>
              <a:rPr lang="zh-CN" altLang="en-US" sz="2000" dirty="0" smtClean="0"/>
              <a:t>设置默认加载参数。 </a:t>
            </a:r>
          </a:p>
          <a:p>
            <a:pPr lvl="1"/>
            <a:r>
              <a:rPr lang="en-US" altLang="zh-CN" sz="2000" dirty="0" smtClean="0"/>
              <a:t>-L: </a:t>
            </a:r>
            <a:r>
              <a:rPr lang="zh-CN" altLang="en-US" sz="2000" dirty="0" smtClean="0"/>
              <a:t>为指定设备设置卷标，不大于 </a:t>
            </a:r>
            <a:r>
              <a:rPr lang="en-US" altLang="zh-CN" sz="2000" dirty="0" smtClean="0"/>
              <a:t>16 </a:t>
            </a:r>
            <a:r>
              <a:rPr lang="zh-CN" altLang="en-US" sz="2000" dirty="0" smtClean="0"/>
              <a:t>字符。 </a:t>
            </a:r>
            <a:endParaRPr lang="zh-CN" altLang="en-US" sz="2000"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tune2fs</a:t>
            </a:r>
            <a:r>
              <a:rPr lang="zh-CN" altLang="en-US" dirty="0" smtClean="0"/>
              <a:t>命令</a:t>
            </a:r>
            <a:endParaRPr lang="zh-CN" alt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400" dirty="0" smtClean="0"/>
              <a:t>设置默认挂载参数</a:t>
            </a:r>
          </a:p>
          <a:p>
            <a:pPr lvl="1">
              <a:buNone/>
            </a:pPr>
            <a:r>
              <a:rPr lang="en-US" altLang="zh-CN" sz="2000" dirty="0" smtClean="0">
                <a:solidFill>
                  <a:schemeClr val="accent6">
                    <a:lumMod val="75000"/>
                  </a:schemeClr>
                </a:solidFill>
              </a:rPr>
              <a:t># tune2fs -o </a:t>
            </a:r>
            <a:r>
              <a:rPr lang="en-US" altLang="zh-CN" sz="2000" dirty="0" err="1" smtClean="0">
                <a:solidFill>
                  <a:schemeClr val="accent6">
                    <a:lumMod val="75000"/>
                  </a:schemeClr>
                </a:solidFill>
              </a:rPr>
              <a:t>acl,user_xattr</a:t>
            </a:r>
            <a:r>
              <a:rPr lang="en-US" altLang="zh-CN" sz="2000" dirty="0" smtClean="0">
                <a:solidFill>
                  <a:schemeClr val="accent6">
                    <a:lumMod val="75000"/>
                  </a:schemeClr>
                </a:solidFill>
              </a:rPr>
              <a:t> /dev/sda1</a:t>
            </a:r>
          </a:p>
          <a:p>
            <a:r>
              <a:rPr lang="zh-CN" altLang="en-US" sz="2200" dirty="0" smtClean="0"/>
              <a:t>将</a:t>
            </a:r>
            <a:r>
              <a:rPr lang="en-US" altLang="zh-CN" sz="2200" dirty="0" smtClean="0"/>
              <a:t>ext2</a:t>
            </a:r>
            <a:r>
              <a:rPr lang="zh-CN" altLang="en-US" sz="2200" dirty="0" smtClean="0"/>
              <a:t>文件系统转换成</a:t>
            </a:r>
            <a:r>
              <a:rPr lang="en-US" altLang="zh-CN" sz="2200" dirty="0" smtClean="0"/>
              <a:t>ext3</a:t>
            </a:r>
            <a:r>
              <a:rPr lang="zh-CN" altLang="en-US" sz="2200" dirty="0" smtClean="0"/>
              <a:t>文件系统。</a:t>
            </a:r>
          </a:p>
          <a:p>
            <a:pPr lvl="1">
              <a:buNone/>
            </a:pPr>
            <a:r>
              <a:rPr lang="en-US" altLang="zh-CN" sz="2000" dirty="0" smtClean="0">
                <a:solidFill>
                  <a:schemeClr val="accent6">
                    <a:lumMod val="75000"/>
                  </a:schemeClr>
                </a:solidFill>
              </a:rPr>
              <a:t>#  tune2fs -j /dev/sdb2</a:t>
            </a:r>
          </a:p>
          <a:p>
            <a:r>
              <a:rPr lang="zh-CN" altLang="en-US" sz="2200" dirty="0" smtClean="0"/>
              <a:t>将每两次完整性检查之间的装载次数调整为</a:t>
            </a:r>
            <a:r>
              <a:rPr lang="en-US" altLang="zh-CN" sz="2200" dirty="0" smtClean="0"/>
              <a:t>10</a:t>
            </a:r>
            <a:r>
              <a:rPr lang="zh-CN" altLang="en-US" sz="2200" dirty="0" smtClean="0"/>
              <a:t>次。</a:t>
            </a:r>
          </a:p>
          <a:p>
            <a:pPr lvl="1">
              <a:buNone/>
            </a:pPr>
            <a:r>
              <a:rPr lang="en-US" altLang="zh-CN" sz="2000" dirty="0" smtClean="0">
                <a:solidFill>
                  <a:schemeClr val="accent6">
                    <a:lumMod val="75000"/>
                  </a:schemeClr>
                </a:solidFill>
              </a:rPr>
              <a:t>#  tune2fs -c 10 /dev/sdb5</a:t>
            </a:r>
          </a:p>
          <a:p>
            <a:r>
              <a:rPr lang="zh-CN" altLang="en-US" sz="2200" dirty="0" smtClean="0"/>
              <a:t>将每两次完整性检查的</a:t>
            </a:r>
            <a:r>
              <a:rPr lang="zh-CN" altLang="en-US" sz="2400" dirty="0" smtClean="0"/>
              <a:t>时间间隔</a:t>
            </a:r>
            <a:r>
              <a:rPr lang="zh-CN" altLang="en-US" sz="2200" dirty="0" smtClean="0"/>
              <a:t>调整为</a:t>
            </a:r>
            <a:r>
              <a:rPr lang="en-US" altLang="zh-CN" sz="2200" dirty="0" smtClean="0"/>
              <a:t>2</a:t>
            </a:r>
            <a:r>
              <a:rPr lang="zh-CN" altLang="en-US" sz="2200" dirty="0" smtClean="0"/>
              <a:t>个月。</a:t>
            </a:r>
          </a:p>
          <a:p>
            <a:pPr lvl="1">
              <a:buNone/>
            </a:pPr>
            <a:r>
              <a:rPr lang="en-US" altLang="zh-CN" sz="2000" dirty="0" smtClean="0">
                <a:solidFill>
                  <a:schemeClr val="accent6">
                    <a:lumMod val="75000"/>
                  </a:schemeClr>
                </a:solidFill>
              </a:rPr>
              <a:t>#  tune2fs -</a:t>
            </a:r>
            <a:r>
              <a:rPr lang="en-US" altLang="zh-CN" sz="2000" dirty="0" err="1" smtClean="0">
                <a:solidFill>
                  <a:schemeClr val="accent6">
                    <a:lumMod val="75000"/>
                  </a:schemeClr>
                </a:solidFill>
              </a:rPr>
              <a:t>i</a:t>
            </a:r>
            <a:r>
              <a:rPr lang="en-US" altLang="zh-CN" sz="2000" dirty="0" smtClean="0">
                <a:solidFill>
                  <a:schemeClr val="accent6">
                    <a:lumMod val="75000"/>
                  </a:schemeClr>
                </a:solidFill>
              </a:rPr>
              <a:t> 2m /dev/sdb5</a:t>
            </a:r>
          </a:p>
          <a:p>
            <a:r>
              <a:rPr lang="zh-CN" altLang="en-US" sz="2200" dirty="0" smtClean="0"/>
              <a:t>调整指定文件系统的</a:t>
            </a:r>
            <a:r>
              <a:rPr lang="zh-CN" altLang="en-US" sz="2400" dirty="0" smtClean="0"/>
              <a:t>预留</a:t>
            </a:r>
            <a:r>
              <a:rPr lang="zh-CN" altLang="en-US" sz="2200" dirty="0" smtClean="0"/>
              <a:t>块比例为</a:t>
            </a:r>
            <a:r>
              <a:rPr lang="en-US" altLang="zh-CN" sz="2200" dirty="0" smtClean="0"/>
              <a:t>2%</a:t>
            </a:r>
            <a:r>
              <a:rPr lang="zh-CN" altLang="en-US" sz="2200" dirty="0" smtClean="0"/>
              <a:t>。</a:t>
            </a:r>
          </a:p>
          <a:p>
            <a:pPr lvl="1">
              <a:buNone/>
            </a:pPr>
            <a:r>
              <a:rPr lang="en-US" altLang="zh-CN" sz="2000" dirty="0" smtClean="0">
                <a:solidFill>
                  <a:schemeClr val="accent6">
                    <a:lumMod val="75000"/>
                  </a:schemeClr>
                </a:solidFill>
              </a:rPr>
              <a:t>#  tune2fs -m 2 /dev/sdb5</a:t>
            </a:r>
          </a:p>
          <a:p>
            <a:r>
              <a:rPr lang="zh-CN" altLang="en-US" sz="2200" dirty="0" smtClean="0"/>
              <a:t>禁用强制</a:t>
            </a:r>
            <a:r>
              <a:rPr lang="zh-CN" altLang="en-US" sz="2400" dirty="0" smtClean="0"/>
              <a:t>文件系统</a:t>
            </a:r>
            <a:r>
              <a:rPr lang="zh-CN" altLang="en-US" sz="2200" dirty="0" smtClean="0"/>
              <a:t>检查</a:t>
            </a:r>
          </a:p>
          <a:p>
            <a:pPr lvl="1">
              <a:buNone/>
            </a:pPr>
            <a:r>
              <a:rPr lang="en-US" altLang="zh-CN" sz="2000" dirty="0" smtClean="0">
                <a:solidFill>
                  <a:schemeClr val="accent6">
                    <a:lumMod val="75000"/>
                  </a:schemeClr>
                </a:solidFill>
              </a:rPr>
              <a:t>#  tune2fs -i0 -c0 /dev/sda1</a:t>
            </a:r>
            <a:endParaRPr lang="zh-CN" altLang="en-US" sz="2000"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58</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dirty="0" smtClean="0"/>
              <a:t>tune2fs</a:t>
            </a:r>
            <a:r>
              <a:rPr lang="zh-CN" altLang="en-US" dirty="0" smtClean="0"/>
              <a:t>命令举例</a:t>
            </a:r>
            <a:endParaRPr lang="zh-CN" alt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标识块设备的传统方法</a:t>
            </a:r>
            <a:endParaRPr lang="en-US" altLang="zh-CN" dirty="0" smtClean="0"/>
          </a:p>
          <a:p>
            <a:pPr lvl="1"/>
            <a:r>
              <a:rPr lang="zh-CN" altLang="en-US" dirty="0" smtClean="0"/>
              <a:t>设备名 （</a:t>
            </a:r>
            <a:r>
              <a:rPr lang="en-US" altLang="zh-CN" dirty="0" smtClean="0"/>
              <a:t>/dev/sda1,/dev/</a:t>
            </a:r>
            <a:r>
              <a:rPr lang="en-US" altLang="zh-CN" dirty="0" err="1" smtClean="0"/>
              <a:t>my_vg</a:t>
            </a:r>
            <a:r>
              <a:rPr lang="en-US" altLang="zh-CN" dirty="0" smtClean="0"/>
              <a:t>/</a:t>
            </a:r>
            <a:r>
              <a:rPr lang="en-US" altLang="zh-CN" dirty="0" err="1" smtClean="0"/>
              <a:t>my_lv</a:t>
            </a:r>
            <a:r>
              <a:rPr lang="zh-CN" altLang="en-US" dirty="0" smtClean="0"/>
              <a:t>）</a:t>
            </a:r>
            <a:endParaRPr lang="en-US" altLang="zh-CN" dirty="0" smtClean="0"/>
          </a:p>
          <a:p>
            <a:r>
              <a:rPr lang="zh-CN" altLang="en-US" dirty="0" smtClean="0"/>
              <a:t>标识块设备的其他方法</a:t>
            </a:r>
            <a:endParaRPr lang="en-US" altLang="zh-CN" dirty="0" smtClean="0"/>
          </a:p>
          <a:p>
            <a:pPr lvl="1"/>
            <a:r>
              <a:rPr lang="zh-CN" altLang="en-US" dirty="0" smtClean="0"/>
              <a:t>文件系统的</a:t>
            </a:r>
            <a:r>
              <a:rPr lang="en-US" altLang="zh-CN" dirty="0" smtClean="0"/>
              <a:t>LABEL</a:t>
            </a:r>
          </a:p>
          <a:p>
            <a:pPr lvl="2"/>
            <a:r>
              <a:rPr lang="en-US" altLang="zh-CN" dirty="0" smtClean="0"/>
              <a:t>e2label device [</a:t>
            </a:r>
            <a:r>
              <a:rPr lang="en-US" altLang="zh-CN" dirty="0" err="1" smtClean="0"/>
              <a:t>fslabel</a:t>
            </a:r>
            <a:r>
              <a:rPr lang="en-US" altLang="zh-CN" dirty="0" smtClean="0"/>
              <a:t>]</a:t>
            </a:r>
          </a:p>
          <a:p>
            <a:pPr lvl="1"/>
            <a:r>
              <a:rPr lang="zh-CN" altLang="en-US" dirty="0" smtClean="0"/>
              <a:t>文件系统的</a:t>
            </a:r>
            <a:r>
              <a:rPr lang="en-US" altLang="zh-CN" dirty="0" smtClean="0"/>
              <a:t>UUID</a:t>
            </a:r>
          </a:p>
          <a:p>
            <a:pPr lvl="2"/>
            <a:r>
              <a:rPr lang="zh-CN" altLang="en-US" dirty="0" smtClean="0"/>
              <a:t>在生成文件系统时自动为设备指定</a:t>
            </a:r>
            <a:r>
              <a:rPr lang="en-US" altLang="zh-CN" dirty="0" smtClean="0"/>
              <a:t>UUID</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59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文件系统的</a:t>
            </a:r>
            <a:r>
              <a:rPr lang="en-US" altLang="zh-CN" sz="3600" dirty="0" smtClean="0"/>
              <a:t>LABEL</a:t>
            </a:r>
            <a:r>
              <a:rPr lang="zh-CN" altLang="en-US" sz="3600" b="1" dirty="0" smtClean="0"/>
              <a:t>和</a:t>
            </a:r>
            <a:r>
              <a:rPr lang="en-US" altLang="zh-CN" sz="3600" dirty="0" smtClean="0"/>
              <a:t>UUID</a:t>
            </a:r>
            <a:endParaRPr lang="zh-CN" altLang="en-US"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磁盘分区工具</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6</a:t>
            </a:fld>
            <a:endParaRPr lang="en-US" altLang="zh-CN"/>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内容占位符 2"/>
          <p:cNvSpPr>
            <a:spLocks noGrp="1"/>
          </p:cNvSpPr>
          <p:nvPr>
            <p:ph idx="1"/>
          </p:nvPr>
        </p:nvSpPr>
        <p:spPr/>
        <p:txBody>
          <a:bodyPr/>
          <a:lstStyle/>
          <a:p>
            <a:r>
              <a:rPr lang="zh-CN" altLang="en-US" dirty="0" smtClean="0"/>
              <a:t>显示</a:t>
            </a:r>
            <a:r>
              <a:rPr lang="en-US" altLang="zh-CN" dirty="0" smtClean="0"/>
              <a:t>Label</a:t>
            </a:r>
          </a:p>
          <a:p>
            <a:pPr lvl="1">
              <a:buNone/>
            </a:pPr>
            <a:r>
              <a:rPr lang="en-US" altLang="zh-CN" dirty="0" smtClean="0">
                <a:solidFill>
                  <a:schemeClr val="accent6">
                    <a:lumMod val="75000"/>
                  </a:schemeClr>
                </a:solidFill>
              </a:rPr>
              <a:t>e2label  &lt;</a:t>
            </a:r>
            <a:r>
              <a:rPr lang="zh-CN" altLang="en-US" i="1" dirty="0" smtClean="0">
                <a:solidFill>
                  <a:schemeClr val="accent6">
                    <a:lumMod val="75000"/>
                  </a:schemeClr>
                </a:solidFill>
              </a:rPr>
              <a:t>设备名</a:t>
            </a:r>
            <a:r>
              <a:rPr lang="en-US" altLang="zh-CN" i="1" dirty="0" smtClean="0">
                <a:solidFill>
                  <a:schemeClr val="accent6">
                    <a:lumMod val="75000"/>
                  </a:schemeClr>
                </a:solidFill>
              </a:rPr>
              <a:t>&gt;</a:t>
            </a:r>
          </a:p>
          <a:p>
            <a:r>
              <a:rPr lang="zh-CN" altLang="en-US" dirty="0" smtClean="0"/>
              <a:t>根据</a:t>
            </a:r>
            <a:r>
              <a:rPr lang="en-US" altLang="zh-CN" dirty="0" smtClean="0"/>
              <a:t>Label</a:t>
            </a:r>
            <a:r>
              <a:rPr lang="zh-CN" altLang="en-US" dirty="0" smtClean="0"/>
              <a:t>查找设备名</a:t>
            </a:r>
            <a:endParaRPr lang="en-US" altLang="zh-CN" dirty="0" smtClean="0"/>
          </a:p>
          <a:p>
            <a:pPr lvl="1">
              <a:buNone/>
            </a:pPr>
            <a:r>
              <a:rPr lang="en-US" altLang="zh-CN" dirty="0" err="1" smtClean="0">
                <a:solidFill>
                  <a:schemeClr val="accent6">
                    <a:lumMod val="75000"/>
                  </a:schemeClr>
                </a:solidFill>
              </a:rPr>
              <a:t>findfs</a:t>
            </a:r>
            <a:r>
              <a:rPr lang="en-US" altLang="zh-CN" dirty="0" smtClean="0">
                <a:solidFill>
                  <a:schemeClr val="accent6">
                    <a:lumMod val="75000"/>
                  </a:schemeClr>
                </a:solidFill>
              </a:rPr>
              <a:t> LABEL=&lt;label</a:t>
            </a:r>
            <a:r>
              <a:rPr lang="en-US" altLang="zh-CN" i="1" dirty="0" smtClean="0">
                <a:solidFill>
                  <a:schemeClr val="accent6">
                    <a:lumMod val="75000"/>
                  </a:schemeClr>
                </a:solidFill>
              </a:rPr>
              <a:t>&gt;</a:t>
            </a:r>
            <a:endParaRPr lang="en-US" altLang="zh-CN" dirty="0" smtClean="0"/>
          </a:p>
          <a:p>
            <a:r>
              <a:rPr lang="zh-CN" altLang="en-US" dirty="0" smtClean="0"/>
              <a:t>在 </a:t>
            </a:r>
            <a:r>
              <a:rPr lang="en-US" altLang="zh-CN" dirty="0" smtClean="0"/>
              <a:t>mount </a:t>
            </a:r>
            <a:r>
              <a:rPr lang="zh-CN" altLang="en-US" dirty="0" smtClean="0"/>
              <a:t>命令中使用 </a:t>
            </a:r>
            <a:r>
              <a:rPr lang="en-US" altLang="zh-CN" dirty="0" smtClean="0"/>
              <a:t>LABEL</a:t>
            </a:r>
            <a:r>
              <a:rPr lang="zh-CN" altLang="en-US" dirty="0" smtClean="0"/>
              <a:t>和</a:t>
            </a:r>
            <a:r>
              <a:rPr lang="en-US" altLang="zh-CN" dirty="0" smtClean="0"/>
              <a:t>UUID</a:t>
            </a:r>
          </a:p>
          <a:p>
            <a:pPr lvl="1">
              <a:buNone/>
            </a:pPr>
            <a:r>
              <a:rPr lang="en-US" altLang="zh-CN" dirty="0" smtClean="0">
                <a:solidFill>
                  <a:schemeClr val="accent6">
                    <a:lumMod val="75000"/>
                  </a:schemeClr>
                </a:solidFill>
              </a:rPr>
              <a:t>mount [options] -L &lt;label&gt; &lt;</a:t>
            </a:r>
            <a:r>
              <a:rPr lang="en-US" altLang="zh-CN" dirty="0" err="1" smtClean="0">
                <a:solidFill>
                  <a:schemeClr val="accent6">
                    <a:lumMod val="75000"/>
                  </a:schemeClr>
                </a:solidFill>
              </a:rPr>
              <a:t>mount_point</a:t>
            </a:r>
            <a:r>
              <a:rPr lang="en-US" altLang="zh-CN" dirty="0" smtClean="0">
                <a:solidFill>
                  <a:schemeClr val="accent6">
                    <a:lumMod val="75000"/>
                  </a:schemeClr>
                </a:solidFill>
              </a:rPr>
              <a:t>&gt;</a:t>
            </a:r>
          </a:p>
          <a:p>
            <a:pPr lvl="1">
              <a:buNone/>
            </a:pPr>
            <a:r>
              <a:rPr lang="en-US" altLang="zh-CN" dirty="0" smtClean="0">
                <a:solidFill>
                  <a:schemeClr val="accent6">
                    <a:lumMod val="75000"/>
                  </a:schemeClr>
                </a:solidFill>
              </a:rPr>
              <a:t>mount [options] -U &lt;</a:t>
            </a:r>
            <a:r>
              <a:rPr lang="en-US" altLang="zh-CN" dirty="0" err="1" smtClean="0">
                <a:solidFill>
                  <a:schemeClr val="accent6">
                    <a:lumMod val="75000"/>
                  </a:schemeClr>
                </a:solidFill>
              </a:rPr>
              <a:t>uuid</a:t>
            </a:r>
            <a:r>
              <a:rPr lang="en-US" altLang="zh-CN" dirty="0" smtClean="0">
                <a:solidFill>
                  <a:schemeClr val="accent6">
                    <a:lumMod val="75000"/>
                  </a:schemeClr>
                </a:solidFill>
              </a:rPr>
              <a:t>&gt;  &lt;</a:t>
            </a:r>
            <a:r>
              <a:rPr lang="en-US" altLang="zh-CN" dirty="0" err="1" smtClean="0">
                <a:solidFill>
                  <a:schemeClr val="accent6">
                    <a:lumMod val="75000"/>
                  </a:schemeClr>
                </a:solidFill>
              </a:rPr>
              <a:t>mount_point</a:t>
            </a:r>
            <a:r>
              <a:rPr lang="en-US" altLang="zh-CN" dirty="0" smtClean="0">
                <a:solidFill>
                  <a:schemeClr val="accent6">
                    <a:lumMod val="75000"/>
                  </a:schemeClr>
                </a:solidFill>
              </a:rPr>
              <a:t>&gt;</a:t>
            </a:r>
          </a:p>
          <a:p>
            <a:r>
              <a:rPr lang="zh-CN" altLang="en-US" dirty="0" smtClean="0"/>
              <a:t>在 </a:t>
            </a:r>
            <a:r>
              <a:rPr lang="en-US" altLang="zh-CN" dirty="0" smtClean="0"/>
              <a:t>/etc/</a:t>
            </a:r>
            <a:r>
              <a:rPr lang="en-US" altLang="zh-CN" dirty="0" err="1" smtClean="0"/>
              <a:t>fstab</a:t>
            </a:r>
            <a:r>
              <a:rPr lang="en-US" altLang="zh-CN" dirty="0" smtClean="0"/>
              <a:t> </a:t>
            </a:r>
            <a:r>
              <a:rPr lang="zh-CN" altLang="en-US" dirty="0" smtClean="0"/>
              <a:t>中使用 </a:t>
            </a:r>
            <a:r>
              <a:rPr lang="en-US" altLang="zh-CN" dirty="0" smtClean="0"/>
              <a:t>LABEL</a:t>
            </a:r>
            <a:r>
              <a:rPr lang="zh-CN" altLang="en-US" dirty="0" smtClean="0"/>
              <a:t>和</a:t>
            </a:r>
            <a:r>
              <a:rPr lang="en-US" altLang="zh-CN" dirty="0" smtClean="0"/>
              <a:t>UUID</a:t>
            </a:r>
          </a:p>
          <a:p>
            <a:pPr lvl="1">
              <a:buNone/>
            </a:pPr>
            <a:r>
              <a:rPr lang="en-US" altLang="zh-CN" dirty="0" smtClean="0">
                <a:solidFill>
                  <a:schemeClr val="accent6">
                    <a:lumMod val="75000"/>
                  </a:schemeClr>
                </a:solidFill>
              </a:rPr>
              <a:t>UUID=</a:t>
            </a:r>
            <a:r>
              <a:rPr lang="en-US" altLang="zh-CN" dirty="0" err="1" smtClean="0">
                <a:solidFill>
                  <a:schemeClr val="accent6">
                    <a:lumMod val="75000"/>
                  </a:schemeClr>
                </a:solidFill>
              </a:rPr>
              <a:t>uuid</a:t>
            </a:r>
            <a:r>
              <a:rPr lang="en-US" altLang="zh-CN" dirty="0" smtClean="0">
                <a:solidFill>
                  <a:schemeClr val="accent6">
                    <a:lumMod val="75000"/>
                  </a:schemeClr>
                </a:solidFill>
              </a:rPr>
              <a:t>    /</a:t>
            </a:r>
            <a:r>
              <a:rPr lang="en-US" altLang="zh-CN" dirty="0" err="1" smtClean="0">
                <a:solidFill>
                  <a:schemeClr val="accent6">
                    <a:lumMod val="75000"/>
                  </a:schemeClr>
                </a:solidFill>
              </a:rPr>
              <a:t>mountpoint</a:t>
            </a:r>
            <a:r>
              <a:rPr lang="en-US" altLang="zh-CN" dirty="0" smtClean="0">
                <a:solidFill>
                  <a:schemeClr val="accent6">
                    <a:lumMod val="75000"/>
                  </a:schemeClr>
                </a:solidFill>
              </a:rPr>
              <a:t>     ext4   default   1   2</a:t>
            </a:r>
          </a:p>
          <a:p>
            <a:pPr lvl="1">
              <a:buNone/>
            </a:pPr>
            <a:r>
              <a:rPr lang="en-US" altLang="zh-CN" dirty="0" smtClean="0">
                <a:solidFill>
                  <a:schemeClr val="accent6">
                    <a:lumMod val="75000"/>
                  </a:schemeClr>
                </a:solidFill>
              </a:rPr>
              <a:t>LABEL=label  /</a:t>
            </a:r>
            <a:r>
              <a:rPr lang="en-US" altLang="zh-CN" dirty="0" err="1" smtClean="0">
                <a:solidFill>
                  <a:schemeClr val="accent6">
                    <a:lumMod val="75000"/>
                  </a:schemeClr>
                </a:solidFill>
              </a:rPr>
              <a:t>mountpoint</a:t>
            </a:r>
            <a:r>
              <a:rPr lang="en-US" altLang="zh-CN" dirty="0" smtClean="0">
                <a:solidFill>
                  <a:schemeClr val="accent6">
                    <a:lumMod val="75000"/>
                  </a:schemeClr>
                </a:solidFill>
              </a:rPr>
              <a:t>    ext4   default   1   2</a:t>
            </a:r>
          </a:p>
          <a:p>
            <a:pPr lvl="1">
              <a:buNone/>
            </a:pPr>
            <a:endParaRPr lang="en-US" altLang="zh-CN" dirty="0" smtClean="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60</a:t>
            </a:fld>
            <a:endParaRPr lang="en-US" altLang="zh-CN" dirty="0"/>
          </a:p>
        </p:txBody>
      </p:sp>
      <p:sp>
        <p:nvSpPr>
          <p:cNvPr id="3" name="副标题 2"/>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使用</a:t>
            </a:r>
            <a:r>
              <a:rPr lang="en-US" altLang="zh-CN" sz="3600" b="1" dirty="0" smtClean="0"/>
              <a:t>LABEL</a:t>
            </a:r>
            <a:r>
              <a:rPr lang="zh-CN" altLang="en-US" sz="3600" b="1" dirty="0" smtClean="0"/>
              <a:t>和</a:t>
            </a:r>
            <a:r>
              <a:rPr lang="en-US" altLang="zh-CN" sz="3600" b="1" dirty="0" smtClean="0"/>
              <a:t>UUID</a:t>
            </a:r>
            <a:endParaRPr lang="zh-CN" altLang="en-US" sz="3600" dirty="0"/>
          </a:p>
        </p:txBody>
      </p:sp>
      <p:sp>
        <p:nvSpPr>
          <p:cNvPr id="9" name="内容占位符 3"/>
          <p:cNvSpPr txBox="1">
            <a:spLocks/>
          </p:cNvSpPr>
          <p:nvPr/>
        </p:nvSpPr>
        <p:spPr>
          <a:xfrm>
            <a:off x="4616773" y="1196752"/>
            <a:ext cx="4131691" cy="1872282"/>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显示</a:t>
            </a:r>
            <a:r>
              <a:rPr kumimoji="0" lang="en-US" altLang="zh-CN" sz="3000" b="0" i="0" u="none" strike="noStrike" kern="0" cap="none" spc="0" normalizeH="0" baseline="0" noProof="0" dirty="0" smtClean="0">
                <a:ln>
                  <a:noFill/>
                </a:ln>
                <a:solidFill>
                  <a:schemeClr val="tx1"/>
                </a:solidFill>
                <a:effectLst/>
                <a:uLnTx/>
                <a:uFillTx/>
                <a:latin typeface="+mn-lt"/>
                <a:ea typeface="+mn-ea"/>
                <a:cs typeface="+mn-cs"/>
              </a:rPr>
              <a:t>UUID</a:t>
            </a:r>
          </a:p>
          <a:p>
            <a:pPr marL="669925" marR="0" lvl="1" indent="-325438" algn="l" defTabSz="914400" rtl="0" eaLnBrk="1" fontAlgn="base" latinLnBrk="0" hangingPunct="1">
              <a:lnSpc>
                <a:spcPct val="100000"/>
              </a:lnSpc>
              <a:spcBef>
                <a:spcPct val="20000"/>
              </a:spcBef>
              <a:spcAft>
                <a:spcPct val="0"/>
              </a:spcAft>
              <a:buClr>
                <a:schemeClr val="accent2"/>
              </a:buClr>
              <a:buSzPct val="60000"/>
              <a:buFont typeface="Wingdings" pitchFamily="2" charset="2"/>
              <a:buNone/>
              <a:tabLst/>
              <a:defRPr/>
            </a:pPr>
            <a:r>
              <a:rPr kumimoji="0" lang="en-US" altLang="zh-CN" sz="2600" b="0" i="0" u="none" strike="noStrike" kern="0" cap="none" spc="0" normalizeH="0" baseline="0" noProof="0" dirty="0" err="1" smtClean="0">
                <a:ln>
                  <a:noFill/>
                </a:ln>
                <a:solidFill>
                  <a:schemeClr val="accent6">
                    <a:lumMod val="75000"/>
                  </a:schemeClr>
                </a:solidFill>
                <a:effectLst/>
                <a:uLnTx/>
                <a:uFillTx/>
                <a:latin typeface="+mn-lt"/>
                <a:ea typeface="+mn-ea"/>
              </a:rPr>
              <a:t>blkid</a:t>
            </a:r>
            <a:r>
              <a:rPr kumimoji="0" lang="en-US" altLang="zh-CN" sz="2600" b="0" i="0" u="none" strike="noStrike" kern="0" cap="none" spc="0" normalizeH="0" baseline="0" noProof="0" dirty="0" smtClean="0">
                <a:ln>
                  <a:noFill/>
                </a:ln>
                <a:solidFill>
                  <a:schemeClr val="accent6">
                    <a:lumMod val="75000"/>
                  </a:schemeClr>
                </a:solidFill>
                <a:effectLst/>
                <a:uLnTx/>
                <a:uFillTx/>
                <a:latin typeface="+mn-lt"/>
                <a:ea typeface="+mn-ea"/>
              </a:rPr>
              <a:t>   &lt;</a:t>
            </a:r>
            <a:r>
              <a:rPr kumimoji="0" lang="zh-CN" altLang="en-US" sz="2600" b="0" i="1" u="none" strike="noStrike" kern="0" cap="none" spc="0" normalizeH="0" baseline="0" noProof="0" dirty="0" smtClean="0">
                <a:ln>
                  <a:noFill/>
                </a:ln>
                <a:solidFill>
                  <a:schemeClr val="accent6">
                    <a:lumMod val="75000"/>
                  </a:schemeClr>
                </a:solidFill>
                <a:effectLst/>
                <a:uLnTx/>
                <a:uFillTx/>
                <a:latin typeface="+mn-lt"/>
                <a:ea typeface="+mn-ea"/>
              </a:rPr>
              <a:t>设备名</a:t>
            </a:r>
            <a:r>
              <a:rPr kumimoji="0" lang="en-US" altLang="zh-CN" sz="2600" b="0" i="1" u="none" strike="noStrike" kern="0" cap="none" spc="0" normalizeH="0" baseline="0" noProof="0" dirty="0" smtClean="0">
                <a:ln>
                  <a:noFill/>
                </a:ln>
                <a:solidFill>
                  <a:schemeClr val="accent6">
                    <a:lumMod val="75000"/>
                  </a:schemeClr>
                </a:solidFill>
                <a:effectLst/>
                <a:uLnTx/>
                <a:uFillTx/>
                <a:latin typeface="+mn-lt"/>
                <a:ea typeface="+mn-ea"/>
              </a:rPr>
              <a:t>&gt;</a:t>
            </a:r>
          </a:p>
          <a:p>
            <a:pPr marL="342900" marR="0" lvl="0" indent="-342900" algn="l" defTabSz="914400" rtl="0" eaLnBrk="1" fontAlgn="base" latinLnBrk="0" hangingPunct="1">
              <a:lnSpc>
                <a:spcPct val="100000"/>
              </a:lnSpc>
              <a:spcBef>
                <a:spcPct val="20000"/>
              </a:spcBef>
              <a:spcAft>
                <a:spcPct val="0"/>
              </a:spcAft>
              <a:buClr>
                <a:schemeClr val="accent1"/>
              </a:buClr>
              <a:buSzPct val="65000"/>
              <a:buFont typeface="Wingdings" pitchFamily="2" charset="2"/>
              <a:buChar char="n"/>
              <a:tabLst/>
              <a:defRPr/>
            </a:pP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根据</a:t>
            </a:r>
            <a:r>
              <a:rPr kumimoji="0" lang="en-US" altLang="zh-CN" sz="3000" b="0" i="0" u="none" strike="noStrike" kern="0" cap="none" spc="0" normalizeH="0" baseline="0" noProof="0" dirty="0" smtClean="0">
                <a:ln>
                  <a:noFill/>
                </a:ln>
                <a:solidFill>
                  <a:schemeClr val="tx1"/>
                </a:solidFill>
                <a:effectLst/>
                <a:uLnTx/>
                <a:uFillTx/>
                <a:latin typeface="+mn-lt"/>
                <a:ea typeface="+mn-ea"/>
                <a:cs typeface="+mn-cs"/>
              </a:rPr>
              <a:t>UUID</a:t>
            </a:r>
            <a:r>
              <a:rPr kumimoji="0" lang="zh-CN" altLang="en-US" sz="3000" b="0" i="0" u="none" strike="noStrike" kern="0" cap="none" spc="0" normalizeH="0" baseline="0" noProof="0" dirty="0" smtClean="0">
                <a:ln>
                  <a:noFill/>
                </a:ln>
                <a:solidFill>
                  <a:schemeClr val="tx1"/>
                </a:solidFill>
                <a:effectLst/>
                <a:uLnTx/>
                <a:uFillTx/>
                <a:latin typeface="+mn-lt"/>
                <a:ea typeface="+mn-ea"/>
                <a:cs typeface="+mn-cs"/>
              </a:rPr>
              <a:t>查找设备名</a:t>
            </a:r>
            <a:endParaRPr kumimoji="0" lang="en-US" altLang="zh-CN" sz="3000" b="0" i="0" u="none" strike="noStrike" kern="0" cap="none" spc="0" normalizeH="0" baseline="0" noProof="0" dirty="0" smtClean="0">
              <a:ln>
                <a:noFill/>
              </a:ln>
              <a:solidFill>
                <a:schemeClr val="tx1"/>
              </a:solidFill>
              <a:effectLst/>
              <a:uLnTx/>
              <a:uFillTx/>
              <a:latin typeface="+mn-lt"/>
              <a:ea typeface="+mn-ea"/>
              <a:cs typeface="+mn-cs"/>
            </a:endParaRPr>
          </a:p>
          <a:p>
            <a:pPr marL="669925" marR="0" lvl="1" indent="-325438" algn="l" defTabSz="914400" rtl="0" eaLnBrk="1" fontAlgn="base" latinLnBrk="0" hangingPunct="1">
              <a:lnSpc>
                <a:spcPct val="100000"/>
              </a:lnSpc>
              <a:spcBef>
                <a:spcPct val="20000"/>
              </a:spcBef>
              <a:spcAft>
                <a:spcPct val="0"/>
              </a:spcAft>
              <a:buClr>
                <a:schemeClr val="accent2"/>
              </a:buClr>
              <a:buSzPct val="60000"/>
              <a:buFont typeface="Wingdings" pitchFamily="2" charset="2"/>
              <a:buNone/>
              <a:tabLst/>
              <a:defRPr/>
            </a:pPr>
            <a:r>
              <a:rPr kumimoji="0" lang="en-US" altLang="zh-CN" sz="2600" b="0" i="0" u="none" strike="noStrike" kern="0" cap="none" spc="0" normalizeH="0" baseline="0" noProof="0" dirty="0" err="1" smtClean="0">
                <a:ln>
                  <a:noFill/>
                </a:ln>
                <a:solidFill>
                  <a:schemeClr val="accent6">
                    <a:lumMod val="75000"/>
                  </a:schemeClr>
                </a:solidFill>
                <a:effectLst/>
                <a:uLnTx/>
                <a:uFillTx/>
                <a:latin typeface="+mn-lt"/>
                <a:ea typeface="+mn-ea"/>
              </a:rPr>
              <a:t>findfs</a:t>
            </a:r>
            <a:r>
              <a:rPr kumimoji="0" lang="en-US" altLang="zh-CN" sz="2600" b="0" i="0" u="none" strike="noStrike" kern="0" cap="none" spc="0" normalizeH="0" baseline="0" noProof="0" dirty="0" smtClean="0">
                <a:ln>
                  <a:noFill/>
                </a:ln>
                <a:solidFill>
                  <a:schemeClr val="accent6">
                    <a:lumMod val="75000"/>
                  </a:schemeClr>
                </a:solidFill>
                <a:effectLst/>
                <a:uLnTx/>
                <a:uFillTx/>
                <a:latin typeface="+mn-lt"/>
                <a:ea typeface="+mn-ea"/>
              </a:rPr>
              <a:t> UUID=&lt;</a:t>
            </a:r>
            <a:r>
              <a:rPr kumimoji="0" lang="en-US" altLang="zh-CN" sz="2600" b="0" i="0" u="none" strike="noStrike" kern="0" cap="none" spc="0" normalizeH="0" baseline="0" noProof="0" dirty="0" err="1" smtClean="0">
                <a:ln>
                  <a:noFill/>
                </a:ln>
                <a:solidFill>
                  <a:schemeClr val="accent6">
                    <a:lumMod val="75000"/>
                  </a:schemeClr>
                </a:solidFill>
                <a:effectLst/>
                <a:uLnTx/>
                <a:uFillTx/>
                <a:latin typeface="+mn-lt"/>
                <a:ea typeface="+mn-ea"/>
              </a:rPr>
              <a:t>uuid</a:t>
            </a:r>
            <a:r>
              <a:rPr kumimoji="0" lang="en-US" altLang="zh-CN" sz="2600" b="0" i="0" u="none" strike="noStrike" kern="0" cap="none" spc="0" normalizeH="0" baseline="0" noProof="0" dirty="0" smtClean="0">
                <a:ln>
                  <a:noFill/>
                </a:ln>
                <a:solidFill>
                  <a:schemeClr val="accent6">
                    <a:lumMod val="75000"/>
                  </a:schemeClr>
                </a:solidFill>
                <a:effectLst/>
                <a:uLnTx/>
                <a:uFillTx/>
                <a:latin typeface="+mn-lt"/>
                <a:ea typeface="+mn-ea"/>
              </a:rPr>
              <a:t>&gt;</a:t>
            </a:r>
            <a:endParaRPr kumimoji="0" lang="zh-CN" altLang="en-US" sz="2600" b="0" i="0" u="none" strike="noStrike" kern="0" cap="none" spc="0" normalizeH="0" baseline="0" noProof="0" dirty="0">
              <a:ln>
                <a:noFill/>
              </a:ln>
              <a:solidFill>
                <a:schemeClr val="tx1"/>
              </a:solidFill>
              <a:effectLst/>
              <a:uLnTx/>
              <a:uFillTx/>
              <a:latin typeface="+mn-lt"/>
              <a:ea typeface="+mn-ea"/>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磁盘限额</a:t>
            </a:r>
            <a:endParaRPr lang="zh-CN" altLang="en-US" dirty="0"/>
          </a:p>
        </p:txBody>
      </p:sp>
      <p:sp>
        <p:nvSpPr>
          <p:cNvPr id="3" name="文本占位符 2"/>
          <p:cNvSpPr>
            <a:spLocks noGrp="1"/>
          </p:cNvSpPr>
          <p:nvPr>
            <p:ph type="body" idx="1"/>
          </p:nvPr>
        </p:nvSpPr>
        <p:spPr/>
        <p:txBody>
          <a:bodyPr/>
          <a:lstStyle/>
          <a:p>
            <a:endParaRPr lang="zh-CN" altLang="en-US"/>
          </a:p>
        </p:txBody>
      </p:sp>
      <p:sp>
        <p:nvSpPr>
          <p:cNvPr id="5" name="灯片编号占位符 4"/>
          <p:cNvSpPr>
            <a:spLocks noGrp="1"/>
          </p:cNvSpPr>
          <p:nvPr>
            <p:ph type="sldNum" sz="quarter" idx="11"/>
          </p:nvPr>
        </p:nvSpPr>
        <p:spPr/>
        <p:txBody>
          <a:bodyPr/>
          <a:lstStyle/>
          <a:p>
            <a:fld id="{947CB985-09D2-4724-917F-80B7A7E07E02}" type="slidenum">
              <a:rPr lang="en-US" altLang="zh-CN" smtClean="0"/>
              <a:pPr/>
              <a:t>61</a:t>
            </a:fld>
            <a:endParaRPr lang="en-US" altLang="zh-CN"/>
          </a:p>
        </p:txBody>
      </p:sp>
    </p:spTree>
    <p:extLst>
      <p:ext uri="{BB962C8B-B14F-4D97-AF65-F5344CB8AC3E}">
        <p14:creationId xmlns:p14="http://schemas.microsoft.com/office/powerpoint/2010/main" val="83157627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磁盘限额是系统管理员用来监控和限制用户或组对磁盘的使用的工具。 </a:t>
            </a:r>
          </a:p>
          <a:p>
            <a:r>
              <a:rPr lang="zh-CN" altLang="en-US" dirty="0" smtClean="0"/>
              <a:t>磁盘限额可以从两方面限制</a:t>
            </a:r>
          </a:p>
          <a:p>
            <a:pPr lvl="1"/>
            <a:r>
              <a:rPr lang="zh-CN" altLang="en-US" dirty="0" smtClean="0"/>
              <a:t>限制用户或组可以拥有的</a:t>
            </a:r>
            <a:r>
              <a:rPr lang="en-US" altLang="zh-CN" dirty="0" err="1" smtClean="0"/>
              <a:t>inode</a:t>
            </a:r>
            <a:r>
              <a:rPr lang="zh-CN" altLang="en-US" dirty="0" smtClean="0"/>
              <a:t>数（即文件个数） </a:t>
            </a:r>
          </a:p>
          <a:p>
            <a:pPr lvl="1"/>
            <a:r>
              <a:rPr lang="zh-CN" altLang="en-US" dirty="0" smtClean="0"/>
              <a:t>限制分配给用户或组的磁盘块的数目</a:t>
            </a:r>
          </a:p>
          <a:p>
            <a:r>
              <a:rPr lang="zh-CN" altLang="en-US" dirty="0" smtClean="0">
                <a:solidFill>
                  <a:srgbClr val="0000FF"/>
                </a:solidFill>
              </a:rPr>
              <a:t>磁盘配额是以每一使用者，每一文件系统为基础的。如果使用者可以在超过一个以上的文件系统上建立文件，那么必须在每一文件系统上分别设定。</a:t>
            </a:r>
            <a:r>
              <a:rPr lang="zh-CN" altLang="en-US" dirty="0" smtClean="0"/>
              <a:t> </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磁盘限额</a:t>
            </a:r>
            <a:endParaRPr lang="zh-CN" altLang="en-US" sz="3600" dirty="0"/>
          </a:p>
        </p:txBody>
      </p:sp>
    </p:spTree>
    <p:extLst>
      <p:ext uri="{BB962C8B-B14F-4D97-AF65-F5344CB8AC3E}">
        <p14:creationId xmlns:p14="http://schemas.microsoft.com/office/powerpoint/2010/main" val="251450761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90000"/>
              </a:lnSpc>
            </a:pPr>
            <a:r>
              <a:rPr lang="zh-CN" altLang="en-US" dirty="0" smtClean="0"/>
              <a:t>硬限制：超过此设定值后不能继续存储新的文件。</a:t>
            </a:r>
          </a:p>
          <a:p>
            <a:pPr>
              <a:lnSpc>
                <a:spcPct val="90000"/>
              </a:lnSpc>
            </a:pPr>
            <a:r>
              <a:rPr lang="zh-CN" altLang="en-US" dirty="0" smtClean="0"/>
              <a:t>软限制：超过此设定值后仍旧可以继续存储新的文件，同时系统发出警告信息</a:t>
            </a:r>
            <a:r>
              <a:rPr lang="en-US" altLang="zh-CN" dirty="0" smtClean="0"/>
              <a:t>, </a:t>
            </a:r>
            <a:r>
              <a:rPr lang="zh-CN" altLang="en-US" dirty="0" smtClean="0"/>
              <a:t>建议用户清理自己的文件，释放出更多的空间。</a:t>
            </a:r>
          </a:p>
          <a:p>
            <a:pPr>
              <a:lnSpc>
                <a:spcPct val="90000"/>
              </a:lnSpc>
            </a:pPr>
            <a:r>
              <a:rPr lang="zh-CN" altLang="en-US" dirty="0" smtClean="0"/>
              <a:t>时限：超过软限制多长时间之内（默认为</a:t>
            </a:r>
            <a:r>
              <a:rPr lang="en-US" altLang="zh-CN" dirty="0" smtClean="0"/>
              <a:t>7</a:t>
            </a:r>
            <a:r>
              <a:rPr lang="zh-CN" altLang="en-US" dirty="0" smtClean="0"/>
              <a:t>天）可以继续存储新的文件。</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63</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磁盘限额的限制策略</a:t>
            </a:r>
            <a:endParaRPr lang="zh-CN" altLang="en-US" sz="3600" dirty="0"/>
          </a:p>
        </p:txBody>
      </p:sp>
    </p:spTree>
    <p:extLst>
      <p:ext uri="{BB962C8B-B14F-4D97-AF65-F5344CB8AC3E}">
        <p14:creationId xmlns:p14="http://schemas.microsoft.com/office/powerpoint/2010/main" val="297769196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查看内核是否支持</a:t>
            </a:r>
            <a:endParaRPr lang="en-US" altLang="zh-CN" dirty="0" smtClean="0"/>
          </a:p>
          <a:p>
            <a:pPr lvl="1"/>
            <a:r>
              <a:rPr lang="zh-CN" altLang="en-US" dirty="0" smtClean="0"/>
              <a:t>默认安装时，是支持</a:t>
            </a:r>
            <a:r>
              <a:rPr lang="en-US" altLang="zh-CN" dirty="0" smtClean="0"/>
              <a:t>quota</a:t>
            </a:r>
            <a:r>
              <a:rPr lang="zh-CN" altLang="en-US" dirty="0" smtClean="0"/>
              <a:t>的。</a:t>
            </a:r>
          </a:p>
          <a:p>
            <a:r>
              <a:rPr lang="zh-CN" altLang="en-US" dirty="0" smtClean="0"/>
              <a:t>查看系统中是否安装了</a:t>
            </a:r>
            <a:r>
              <a:rPr lang="en-US" altLang="zh-CN" dirty="0" smtClean="0"/>
              <a:t>quota</a:t>
            </a:r>
            <a:r>
              <a:rPr lang="zh-CN" altLang="en-US" dirty="0" smtClean="0"/>
              <a:t>的</a:t>
            </a:r>
            <a:r>
              <a:rPr lang="en-US" altLang="zh-CN" dirty="0" smtClean="0"/>
              <a:t>RPM</a:t>
            </a:r>
          </a:p>
          <a:p>
            <a:pPr lvl="1"/>
            <a:r>
              <a:rPr lang="en-US" altLang="zh-CN" dirty="0" smtClean="0"/>
              <a:t>Red Hat/</a:t>
            </a:r>
            <a:r>
              <a:rPr lang="en-US" altLang="zh-CN" dirty="0" err="1" smtClean="0"/>
              <a:t>CentOS</a:t>
            </a:r>
            <a:r>
              <a:rPr lang="en-US" altLang="zh-CN" dirty="0" smtClean="0"/>
              <a:t> </a:t>
            </a:r>
            <a:r>
              <a:rPr lang="zh-CN" altLang="en-US" dirty="0" smtClean="0"/>
              <a:t>默认已经安装。</a:t>
            </a:r>
          </a:p>
          <a:p>
            <a:r>
              <a:rPr lang="zh-CN" altLang="en-US" dirty="0" smtClean="0"/>
              <a:t>查看启动脚本是否在系统启动时打开了</a:t>
            </a:r>
            <a:r>
              <a:rPr lang="en-US" altLang="zh-CN" dirty="0" smtClean="0"/>
              <a:t>quota</a:t>
            </a:r>
          </a:p>
          <a:p>
            <a:pPr lvl="1"/>
            <a:r>
              <a:rPr lang="en-US" altLang="zh-CN" dirty="0" smtClean="0"/>
              <a:t>RHEL/</a:t>
            </a:r>
            <a:r>
              <a:rPr lang="en-US" altLang="zh-CN" dirty="0" err="1" smtClean="0"/>
              <a:t>CentOS</a:t>
            </a:r>
            <a:r>
              <a:rPr lang="zh-CN" altLang="en-US" dirty="0" smtClean="0"/>
              <a:t>默认已经打开。</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64</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配置磁盘限额的前提</a:t>
            </a:r>
            <a:endParaRPr lang="zh-CN" altLang="en-US" sz="3600" dirty="0"/>
          </a:p>
        </p:txBody>
      </p:sp>
    </p:spTree>
    <p:extLst>
      <p:ext uri="{BB962C8B-B14F-4D97-AF65-F5344CB8AC3E}">
        <p14:creationId xmlns:p14="http://schemas.microsoft.com/office/powerpoint/2010/main" val="167348452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编辑</a:t>
            </a:r>
            <a:r>
              <a:rPr lang="en-US" altLang="zh-CN" dirty="0" smtClean="0"/>
              <a:t>/etc/</a:t>
            </a:r>
            <a:r>
              <a:rPr lang="en-US" altLang="zh-CN" dirty="0" err="1" smtClean="0"/>
              <a:t>fstab</a:t>
            </a:r>
            <a:endParaRPr lang="en-US" altLang="zh-CN" dirty="0" smtClean="0"/>
          </a:p>
          <a:p>
            <a:pPr lvl="1"/>
            <a:r>
              <a:rPr lang="zh-CN" altLang="en-US" dirty="0" smtClean="0"/>
              <a:t>在中添加文件系统挂载选项</a:t>
            </a:r>
          </a:p>
          <a:p>
            <a:pPr lvl="1">
              <a:buNone/>
            </a:pPr>
            <a:r>
              <a:rPr lang="en-US" altLang="zh-CN" dirty="0" err="1" smtClean="0"/>
              <a:t>usrquota,grpquota</a:t>
            </a:r>
            <a:endParaRPr lang="en-US" altLang="zh-CN" dirty="0" smtClean="0"/>
          </a:p>
          <a:p>
            <a:pPr lvl="1"/>
            <a:r>
              <a:rPr lang="zh-CN" altLang="en-US" dirty="0" smtClean="0"/>
              <a:t>例如</a:t>
            </a:r>
            <a:endParaRPr lang="en-US" altLang="zh-CN" dirty="0" smtClean="0"/>
          </a:p>
          <a:p>
            <a:pPr lvl="1">
              <a:buNone/>
            </a:pPr>
            <a:r>
              <a:rPr lang="en-US" altLang="zh-CN" dirty="0" smtClean="0"/>
              <a:t>LABEL=/home      /home         ext3   </a:t>
            </a:r>
          </a:p>
          <a:p>
            <a:pPr lvl="1">
              <a:buNone/>
            </a:pPr>
            <a:r>
              <a:rPr lang="en-US" altLang="zh-CN" dirty="0" smtClean="0"/>
              <a:t>                      </a:t>
            </a:r>
            <a:r>
              <a:rPr lang="en-US" altLang="zh-CN" dirty="0" err="1" smtClean="0"/>
              <a:t>defaults</a:t>
            </a:r>
            <a:r>
              <a:rPr lang="en-US" altLang="zh-CN" dirty="0" err="1" smtClean="0">
                <a:solidFill>
                  <a:srgbClr val="C00000"/>
                </a:solidFill>
              </a:rPr>
              <a:t>,grpquota,usrquota</a:t>
            </a:r>
            <a:r>
              <a:rPr lang="en-US" altLang="zh-CN" dirty="0" smtClean="0"/>
              <a:t>    1  2</a:t>
            </a:r>
            <a:endParaRPr lang="zh-CN" altLang="zh-CN" dirty="0" smtClean="0"/>
          </a:p>
          <a:p>
            <a:r>
              <a:rPr lang="zh-CN" altLang="en-US" dirty="0" smtClean="0"/>
              <a:t>重新挂装文件系统</a:t>
            </a:r>
            <a:endParaRPr lang="en-US" altLang="zh-CN" dirty="0" smtClean="0"/>
          </a:p>
          <a:p>
            <a:pPr lvl="1">
              <a:buNone/>
            </a:pPr>
            <a:r>
              <a:rPr lang="en-US" altLang="zh-CN" dirty="0" smtClean="0">
                <a:solidFill>
                  <a:schemeClr val="accent6">
                    <a:lumMod val="75000"/>
                  </a:schemeClr>
                </a:solidFill>
              </a:rPr>
              <a:t># mount -o remount /home</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65</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200" dirty="0" smtClean="0"/>
              <a:t>磁盘限额配置步骤</a:t>
            </a:r>
            <a:r>
              <a:rPr lang="en-US" altLang="zh-CN" sz="3200" dirty="0" smtClean="0"/>
              <a:t/>
            </a:r>
            <a:br>
              <a:rPr lang="en-US" altLang="zh-CN" sz="3200" dirty="0" smtClean="0"/>
            </a:br>
            <a:r>
              <a:rPr lang="zh-CN" altLang="en-US" sz="3200" dirty="0" smtClean="0"/>
              <a:t>（</a:t>
            </a:r>
            <a:r>
              <a:rPr lang="en-US" altLang="zh-CN" sz="3200" dirty="0" smtClean="0"/>
              <a:t>1</a:t>
            </a:r>
            <a:r>
              <a:rPr lang="zh-CN" altLang="en-US" sz="3200" dirty="0" smtClean="0"/>
              <a:t>）</a:t>
            </a:r>
            <a:r>
              <a:rPr lang="zh-CN" altLang="zh-CN" sz="3200" dirty="0" smtClean="0"/>
              <a:t>启用文件系统的</a:t>
            </a:r>
            <a:r>
              <a:rPr lang="en-US" altLang="zh-CN" sz="3200" dirty="0" smtClean="0"/>
              <a:t>quota</a:t>
            </a:r>
            <a:r>
              <a:rPr lang="zh-CN" altLang="zh-CN" sz="3200" dirty="0" smtClean="0"/>
              <a:t>功能</a:t>
            </a:r>
            <a:endParaRPr lang="zh-CN" altLang="en-US" sz="3200" dirty="0"/>
          </a:p>
        </p:txBody>
      </p:sp>
    </p:spTree>
    <p:extLst>
      <p:ext uri="{BB962C8B-B14F-4D97-AF65-F5344CB8AC3E}">
        <p14:creationId xmlns:p14="http://schemas.microsoft.com/office/powerpoint/2010/main" val="222337911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dirty="0" smtClean="0"/>
              <a:t>创建</a:t>
            </a:r>
            <a:r>
              <a:rPr lang="en-US" altLang="zh-CN" dirty="0" smtClean="0"/>
              <a:t>quota</a:t>
            </a:r>
            <a:r>
              <a:rPr lang="zh-CN" altLang="en-US" dirty="0" smtClean="0"/>
              <a:t>数据库</a:t>
            </a:r>
            <a:endParaRPr lang="en-US" altLang="zh-CN" dirty="0" smtClean="0"/>
          </a:p>
          <a:p>
            <a:pPr lvl="1">
              <a:buNone/>
            </a:pPr>
            <a:endParaRPr lang="en-US" altLang="zh-CN" dirty="0" smtClean="0">
              <a:solidFill>
                <a:schemeClr val="accent6">
                  <a:lumMod val="75000"/>
                </a:schemeClr>
              </a:solidFill>
            </a:endParaRP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quotacheck</a:t>
            </a:r>
            <a:r>
              <a:rPr lang="en-US" altLang="zh-CN" dirty="0" smtClean="0">
                <a:solidFill>
                  <a:schemeClr val="accent6">
                    <a:lumMod val="75000"/>
                  </a:schemeClr>
                </a:solidFill>
              </a:rPr>
              <a:t> -</a:t>
            </a:r>
            <a:r>
              <a:rPr lang="en-US" altLang="zh-CN" dirty="0" err="1" smtClean="0">
                <a:solidFill>
                  <a:schemeClr val="accent6">
                    <a:lumMod val="75000"/>
                  </a:schemeClr>
                </a:solidFill>
              </a:rPr>
              <a:t>cmvug</a:t>
            </a:r>
            <a:r>
              <a:rPr lang="en-US" altLang="zh-CN" dirty="0" smtClean="0">
                <a:solidFill>
                  <a:schemeClr val="accent6">
                    <a:lumMod val="75000"/>
                  </a:schemeClr>
                </a:solidFill>
              </a:rPr>
              <a:t> /home</a:t>
            </a:r>
          </a:p>
          <a:p>
            <a:endParaRPr lang="en-US" altLang="zh-CN" dirty="0" smtClean="0"/>
          </a:p>
          <a:p>
            <a:r>
              <a:rPr lang="zh-CN" altLang="en-US" dirty="0" smtClean="0"/>
              <a:t>开启</a:t>
            </a:r>
            <a:r>
              <a:rPr lang="en-US" altLang="zh-CN" dirty="0" smtClean="0"/>
              <a:t>quota</a:t>
            </a:r>
            <a:r>
              <a:rPr lang="zh-CN" altLang="en-US" dirty="0" smtClean="0"/>
              <a:t>功能</a:t>
            </a:r>
            <a:endParaRPr lang="en-US" altLang="zh-CN" dirty="0" smtClean="0"/>
          </a:p>
          <a:p>
            <a:pPr lvl="1">
              <a:buNone/>
            </a:pPr>
            <a:endParaRPr lang="en-US" altLang="zh-CN" dirty="0" smtClean="0">
              <a:solidFill>
                <a:schemeClr val="accent6">
                  <a:lumMod val="75000"/>
                </a:schemeClr>
              </a:solidFill>
            </a:endParaRPr>
          </a:p>
          <a:p>
            <a:pPr lvl="1">
              <a:buNone/>
            </a:pPr>
            <a:r>
              <a:rPr lang="en-US" altLang="zh-CN" dirty="0" smtClean="0">
                <a:solidFill>
                  <a:schemeClr val="accent6">
                    <a:lumMod val="75000"/>
                  </a:schemeClr>
                </a:solidFill>
              </a:rPr>
              <a:t># </a:t>
            </a:r>
            <a:r>
              <a:rPr lang="en-US" altLang="zh-CN" dirty="0" err="1" smtClean="0">
                <a:solidFill>
                  <a:schemeClr val="accent6">
                    <a:lumMod val="75000"/>
                  </a:schemeClr>
                </a:solidFill>
              </a:rPr>
              <a:t>quotaon</a:t>
            </a:r>
            <a:r>
              <a:rPr lang="en-US" altLang="zh-CN" dirty="0" smtClean="0">
                <a:solidFill>
                  <a:schemeClr val="accent6">
                    <a:lumMod val="75000"/>
                  </a:schemeClr>
                </a:solidFill>
              </a:rPr>
              <a:t> -</a:t>
            </a:r>
            <a:r>
              <a:rPr lang="en-US" altLang="zh-CN" dirty="0" err="1" smtClean="0">
                <a:solidFill>
                  <a:schemeClr val="accent6">
                    <a:lumMod val="75000"/>
                  </a:schemeClr>
                </a:solidFill>
              </a:rPr>
              <a:t>avug</a:t>
            </a:r>
            <a:endParaRPr lang="zh-CN" altLang="zh-CN" dirty="0" smtClean="0">
              <a:solidFill>
                <a:schemeClr val="accent6">
                  <a:lumMod val="75000"/>
                </a:schemeClr>
              </a:solidFill>
            </a:endParaRP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66</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200" dirty="0" smtClean="0"/>
              <a:t>磁盘限额配置步骤</a:t>
            </a:r>
            <a:r>
              <a:rPr lang="en-US" altLang="zh-CN" sz="3200" dirty="0" smtClean="0"/>
              <a:t/>
            </a:r>
            <a:br>
              <a:rPr lang="en-US" altLang="zh-CN" sz="3200" dirty="0" smtClean="0"/>
            </a:br>
            <a:r>
              <a:rPr lang="zh-CN" altLang="en-US" sz="3200" dirty="0" smtClean="0"/>
              <a:t>（</a:t>
            </a:r>
            <a:r>
              <a:rPr lang="en-US" altLang="zh-CN" sz="3200" dirty="0" smtClean="0"/>
              <a:t>2</a:t>
            </a:r>
            <a:r>
              <a:rPr lang="zh-CN" altLang="en-US" sz="3200" dirty="0" smtClean="0"/>
              <a:t>）</a:t>
            </a:r>
            <a:r>
              <a:rPr lang="zh-CN" altLang="zh-CN" sz="3200" dirty="0" smtClean="0"/>
              <a:t>创建</a:t>
            </a:r>
            <a:r>
              <a:rPr lang="en-US" altLang="zh-CN" sz="3200" dirty="0" smtClean="0"/>
              <a:t>quota</a:t>
            </a:r>
            <a:r>
              <a:rPr lang="zh-CN" altLang="en-US" sz="3200" dirty="0" smtClean="0"/>
              <a:t>数据库</a:t>
            </a:r>
            <a:r>
              <a:rPr lang="zh-CN" altLang="zh-CN" sz="3200" dirty="0" smtClean="0"/>
              <a:t>并开启</a:t>
            </a:r>
            <a:r>
              <a:rPr lang="en-US" altLang="zh-CN" sz="3200" dirty="0" smtClean="0"/>
              <a:t>quota</a:t>
            </a:r>
            <a:endParaRPr lang="zh-CN" altLang="en-US" sz="3200" dirty="0"/>
          </a:p>
        </p:txBody>
      </p:sp>
    </p:spTree>
    <p:extLst>
      <p:ext uri="{BB962C8B-B14F-4D97-AF65-F5344CB8AC3E}">
        <p14:creationId xmlns:p14="http://schemas.microsoft.com/office/powerpoint/2010/main" val="75074545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交互式编辑配额</a:t>
            </a:r>
            <a:endParaRPr lang="en-US" altLang="zh-CN" dirty="0" smtClean="0"/>
          </a:p>
          <a:p>
            <a:pPr lvl="1"/>
            <a:r>
              <a:rPr lang="en-US" altLang="zh-CN" dirty="0" err="1" smtClean="0"/>
              <a:t>edquota</a:t>
            </a:r>
            <a:endParaRPr lang="en-US" altLang="zh-CN" dirty="0" smtClean="0"/>
          </a:p>
          <a:p>
            <a:r>
              <a:rPr lang="zh-CN" altLang="en-US" dirty="0" smtClean="0"/>
              <a:t>命令式设置配额</a:t>
            </a:r>
            <a:endParaRPr lang="en-US" altLang="zh-CN" dirty="0" smtClean="0"/>
          </a:p>
          <a:p>
            <a:pPr lvl="1"/>
            <a:r>
              <a:rPr lang="en-US" altLang="zh-CN" dirty="0" err="1" smtClean="0"/>
              <a:t>setquota</a:t>
            </a:r>
            <a:endParaRPr lang="en-US" altLang="zh-CN" dirty="0" smtClean="0"/>
          </a:p>
          <a:p>
            <a:r>
              <a:rPr lang="zh-CN" altLang="en-US" dirty="0" smtClean="0"/>
              <a:t>将参考用户</a:t>
            </a:r>
            <a:r>
              <a:rPr lang="en-US" altLang="zh-CN" dirty="0" smtClean="0"/>
              <a:t>/</a:t>
            </a:r>
            <a:r>
              <a:rPr lang="zh-CN" altLang="en-US" dirty="0" smtClean="0"/>
              <a:t>组的配额复制给其他用户</a:t>
            </a:r>
            <a:r>
              <a:rPr lang="en-US" altLang="zh-CN" dirty="0" smtClean="0"/>
              <a:t>/</a:t>
            </a:r>
            <a:r>
              <a:rPr lang="zh-CN" altLang="en-US" dirty="0" smtClean="0"/>
              <a:t>组</a:t>
            </a:r>
            <a:endParaRPr lang="en-US" altLang="zh-CN" dirty="0" smtClean="0"/>
          </a:p>
          <a:p>
            <a:pPr lvl="1"/>
            <a:r>
              <a:rPr lang="en-US" altLang="zh-CN" dirty="0" err="1" smtClean="0"/>
              <a:t>edquota</a:t>
            </a:r>
            <a:r>
              <a:rPr lang="en-US" altLang="zh-CN" dirty="0" smtClean="0"/>
              <a:t>  -p &lt;</a:t>
            </a:r>
            <a:r>
              <a:rPr lang="en-US" altLang="zh-CN" dirty="0" err="1" smtClean="0"/>
              <a:t>protoname</a:t>
            </a:r>
            <a:r>
              <a:rPr lang="en-US" altLang="zh-CN" dirty="0" smtClean="0"/>
              <a:t>&gt; ……</a:t>
            </a:r>
          </a:p>
          <a:p>
            <a:pPr lvl="1"/>
            <a:r>
              <a:rPr lang="en-US" altLang="zh-CN" dirty="0" err="1" smtClean="0"/>
              <a:t>setquota</a:t>
            </a:r>
            <a:r>
              <a:rPr lang="en-US" altLang="zh-CN" dirty="0" smtClean="0"/>
              <a:t> -p &lt;</a:t>
            </a:r>
            <a:r>
              <a:rPr lang="en-US" altLang="zh-CN" dirty="0" err="1" smtClean="0"/>
              <a:t>protoname</a:t>
            </a:r>
            <a:r>
              <a:rPr lang="en-US" altLang="zh-CN" dirty="0" smtClean="0"/>
              <a:t>&gt; ……</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磁盘限额配置步骤</a:t>
            </a:r>
            <a:r>
              <a:rPr lang="en-US" altLang="zh-CN" sz="3600" dirty="0" smtClean="0"/>
              <a:t/>
            </a:r>
            <a:br>
              <a:rPr lang="en-US" altLang="zh-CN" sz="3600" dirty="0" smtClean="0"/>
            </a:br>
            <a:r>
              <a:rPr lang="zh-CN" altLang="en-US" sz="3600" dirty="0" smtClean="0"/>
              <a:t>（</a:t>
            </a:r>
            <a:r>
              <a:rPr lang="en-US" altLang="zh-CN" sz="3600" dirty="0" smtClean="0"/>
              <a:t>3</a:t>
            </a:r>
            <a:r>
              <a:rPr lang="zh-CN" altLang="en-US" sz="3600" dirty="0" smtClean="0"/>
              <a:t>）</a:t>
            </a:r>
            <a:r>
              <a:rPr lang="zh-CN" altLang="zh-CN" sz="3600" dirty="0" smtClean="0"/>
              <a:t>设置用户和组的</a:t>
            </a:r>
            <a:r>
              <a:rPr lang="en-US" altLang="zh-CN" sz="3600" dirty="0" smtClean="0"/>
              <a:t>quota</a:t>
            </a:r>
            <a:endParaRPr lang="zh-CN" altLang="en-US" sz="3600" dirty="0"/>
          </a:p>
        </p:txBody>
      </p:sp>
    </p:spTree>
    <p:extLst>
      <p:ext uri="{BB962C8B-B14F-4D97-AF65-F5344CB8AC3E}">
        <p14:creationId xmlns:p14="http://schemas.microsoft.com/office/powerpoint/2010/main" val="209021495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编辑指定用户的配额</a:t>
            </a:r>
          </a:p>
          <a:p>
            <a:pPr lvl="1"/>
            <a:r>
              <a:rPr lang="en-US" altLang="zh-CN" dirty="0" err="1" smtClean="0"/>
              <a:t>edquota</a:t>
            </a:r>
            <a:r>
              <a:rPr lang="en-US" altLang="zh-CN" dirty="0" smtClean="0"/>
              <a:t> [-u]  [ -f </a:t>
            </a:r>
            <a:r>
              <a:rPr lang="en-US" altLang="zh-CN" dirty="0" err="1" smtClean="0"/>
              <a:t>filesystem</a:t>
            </a:r>
            <a:r>
              <a:rPr lang="en-US" altLang="zh-CN" dirty="0" smtClean="0"/>
              <a:t> ] &lt;username&gt;</a:t>
            </a:r>
          </a:p>
          <a:p>
            <a:r>
              <a:rPr lang="zh-CN" altLang="en-US" dirty="0" smtClean="0"/>
              <a:t>编辑指定组的配额</a:t>
            </a:r>
          </a:p>
          <a:p>
            <a:pPr lvl="1"/>
            <a:r>
              <a:rPr lang="en-US" altLang="zh-CN" dirty="0" err="1" smtClean="0"/>
              <a:t>edquota</a:t>
            </a:r>
            <a:r>
              <a:rPr lang="en-US" altLang="zh-CN" dirty="0" smtClean="0"/>
              <a:t> -g    [ -f </a:t>
            </a:r>
            <a:r>
              <a:rPr lang="en-US" altLang="zh-CN" dirty="0" err="1" smtClean="0"/>
              <a:t>filesystem</a:t>
            </a:r>
            <a:r>
              <a:rPr lang="en-US" altLang="zh-CN" dirty="0" smtClean="0"/>
              <a:t> ] &lt;</a:t>
            </a:r>
            <a:r>
              <a:rPr lang="en-US" altLang="zh-CN" dirty="0" err="1" smtClean="0"/>
              <a:t>groupname</a:t>
            </a:r>
            <a:r>
              <a:rPr lang="en-US" altLang="zh-CN" dirty="0" smtClean="0"/>
              <a:t>&gt;</a:t>
            </a:r>
          </a:p>
          <a:p>
            <a:r>
              <a:rPr lang="zh-CN" altLang="en-US" dirty="0" smtClean="0"/>
              <a:t>编辑指定用户的配额时限</a:t>
            </a:r>
          </a:p>
          <a:p>
            <a:pPr lvl="1"/>
            <a:r>
              <a:rPr lang="en-US" altLang="zh-CN" dirty="0" err="1" smtClean="0"/>
              <a:t>edquota</a:t>
            </a:r>
            <a:r>
              <a:rPr lang="en-US" altLang="zh-CN" dirty="0" smtClean="0"/>
              <a:t> -t [-u]  [ -f </a:t>
            </a:r>
            <a:r>
              <a:rPr lang="en-US" altLang="zh-CN" dirty="0" err="1" smtClean="0"/>
              <a:t>filesystem</a:t>
            </a:r>
            <a:r>
              <a:rPr lang="en-US" altLang="zh-CN" dirty="0" smtClean="0"/>
              <a:t> ] </a:t>
            </a:r>
          </a:p>
          <a:p>
            <a:r>
              <a:rPr lang="zh-CN" altLang="en-US" dirty="0" smtClean="0"/>
              <a:t>编辑指定组的配额时限</a:t>
            </a:r>
          </a:p>
          <a:p>
            <a:pPr lvl="1"/>
            <a:r>
              <a:rPr lang="en-US" altLang="zh-CN" dirty="0" err="1" smtClean="0"/>
              <a:t>edquota</a:t>
            </a:r>
            <a:r>
              <a:rPr lang="en-US" altLang="zh-CN" dirty="0" smtClean="0"/>
              <a:t> -t -g    [ -f </a:t>
            </a:r>
            <a:r>
              <a:rPr lang="en-US" altLang="zh-CN" dirty="0" err="1" smtClean="0"/>
              <a:t>filesystem</a:t>
            </a:r>
            <a:r>
              <a:rPr lang="en-US" altLang="zh-CN" dirty="0" smtClean="0"/>
              <a:t> ] </a:t>
            </a:r>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pPr lvl="1"/>
            <a:r>
              <a:rPr lang="en-US" altLang="zh-CN" dirty="0" err="1" smtClean="0"/>
              <a:t>edquota</a:t>
            </a:r>
            <a:r>
              <a:rPr lang="zh-CN" altLang="en-US" dirty="0" smtClean="0"/>
              <a:t>命令</a:t>
            </a:r>
            <a:endParaRPr lang="zh-CN" altLang="en-US" dirty="0"/>
          </a:p>
        </p:txBody>
      </p:sp>
      <p:sp>
        <p:nvSpPr>
          <p:cNvPr id="7" name="Rectangle 11"/>
          <p:cNvSpPr>
            <a:spLocks noChangeArrowheads="1"/>
          </p:cNvSpPr>
          <p:nvPr/>
        </p:nvSpPr>
        <p:spPr bwMode="auto">
          <a:xfrm>
            <a:off x="755576" y="5301208"/>
            <a:ext cx="7705476" cy="830997"/>
          </a:xfrm>
          <a:prstGeom prst="rect">
            <a:avLst/>
          </a:prstGeom>
          <a:solidFill>
            <a:schemeClr val="bg1"/>
          </a:solidFill>
          <a:ln w="38100">
            <a:solidFill>
              <a:schemeClr val="hlink"/>
            </a:solidFill>
            <a:miter lim="800000"/>
            <a:headEnd/>
            <a:tailEnd/>
          </a:ln>
          <a:effectLst/>
        </p:spPr>
        <p:txBody>
          <a:bodyPr wrap="square">
            <a:spAutoFit/>
          </a:bodyPr>
          <a:lstStyle/>
          <a:p>
            <a:r>
              <a:rPr lang="en-US" altLang="zh-CN" sz="2400" dirty="0" smtClean="0">
                <a:solidFill>
                  <a:srgbClr val="3333CC"/>
                </a:solidFill>
                <a:ea typeface="黑体" pitchFamily="49" charset="-122"/>
              </a:rPr>
              <a:t>-f </a:t>
            </a:r>
            <a:r>
              <a:rPr lang="en-US" altLang="zh-CN" sz="2400" dirty="0" err="1" smtClean="0"/>
              <a:t>filesystem</a:t>
            </a:r>
            <a:r>
              <a:rPr lang="en-US" altLang="zh-CN" sz="2400" dirty="0" smtClean="0"/>
              <a:t> </a:t>
            </a:r>
            <a:r>
              <a:rPr lang="zh-CN" altLang="en-US" sz="2400" dirty="0" smtClean="0"/>
              <a:t>表示对指定的文件系统设置配额，省略时表示对所有启用了</a:t>
            </a:r>
            <a:r>
              <a:rPr lang="en-US" altLang="zh-CN" sz="2400" dirty="0" smtClean="0"/>
              <a:t>quota</a:t>
            </a:r>
            <a:r>
              <a:rPr lang="zh-CN" altLang="en-US" sz="2400" dirty="0" smtClean="0"/>
              <a:t>的文件系统进行设置。</a:t>
            </a:r>
            <a:endParaRPr lang="zh-CN" altLang="en-US" sz="2400" dirty="0">
              <a:solidFill>
                <a:srgbClr val="006600"/>
              </a:solidFill>
              <a:latin typeface="Courier New" pitchFamily="49" charset="0"/>
              <a:ea typeface="黑体" pitchFamily="49" charset="-122"/>
            </a:endParaRPr>
          </a:p>
        </p:txBody>
      </p:sp>
    </p:spTree>
    <p:extLst>
      <p:ext uri="{BB962C8B-B14F-4D97-AF65-F5344CB8AC3E}">
        <p14:creationId xmlns:p14="http://schemas.microsoft.com/office/powerpoint/2010/main" val="861521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为指定用户的设置配额 </a:t>
            </a:r>
          </a:p>
          <a:p>
            <a:pPr lvl="1"/>
            <a:r>
              <a:rPr lang="en-US" altLang="zh-CN" sz="2400" dirty="0" err="1" smtClean="0">
                <a:solidFill>
                  <a:schemeClr val="accent6">
                    <a:lumMod val="75000"/>
                  </a:schemeClr>
                </a:solidFill>
              </a:rPr>
              <a:t>setquota</a:t>
            </a:r>
            <a:r>
              <a:rPr lang="en-US" altLang="zh-CN" sz="2400" dirty="0" smtClean="0">
                <a:solidFill>
                  <a:schemeClr val="accent6">
                    <a:lumMod val="75000"/>
                  </a:schemeClr>
                </a:solidFill>
              </a:rPr>
              <a:t> [-u] &lt;username&gt; &lt;</a:t>
            </a:r>
            <a:r>
              <a:rPr lang="zh-CN" altLang="en-US" sz="2400" dirty="0" smtClean="0">
                <a:solidFill>
                  <a:schemeClr val="accent6">
                    <a:lumMod val="75000"/>
                  </a:schemeClr>
                </a:solidFill>
              </a:rPr>
              <a:t>块软限制 块硬限制 </a:t>
            </a:r>
            <a:r>
              <a:rPr lang="en-US" altLang="zh-CN" sz="2400" dirty="0" err="1" smtClean="0">
                <a:solidFill>
                  <a:schemeClr val="accent6">
                    <a:lumMod val="75000"/>
                  </a:schemeClr>
                </a:solidFill>
              </a:rPr>
              <a:t>inode</a:t>
            </a:r>
            <a:r>
              <a:rPr lang="zh-CN" altLang="en-US" sz="2400" dirty="0" smtClean="0">
                <a:solidFill>
                  <a:schemeClr val="accent6">
                    <a:lumMod val="75000"/>
                  </a:schemeClr>
                </a:solidFill>
              </a:rPr>
              <a:t>软限制 </a:t>
            </a:r>
            <a:r>
              <a:rPr lang="en-US" altLang="zh-CN" sz="2400" dirty="0" err="1" smtClean="0">
                <a:solidFill>
                  <a:schemeClr val="accent6">
                    <a:lumMod val="75000"/>
                  </a:schemeClr>
                </a:solidFill>
              </a:rPr>
              <a:t>inode</a:t>
            </a:r>
            <a:r>
              <a:rPr lang="zh-CN" altLang="en-US" sz="2400" dirty="0" smtClean="0">
                <a:solidFill>
                  <a:schemeClr val="accent6">
                    <a:lumMod val="75000"/>
                  </a:schemeClr>
                </a:solidFill>
              </a:rPr>
              <a:t>硬限制</a:t>
            </a:r>
            <a:r>
              <a:rPr lang="en-US" altLang="zh-CN" sz="2400" dirty="0" smtClean="0">
                <a:solidFill>
                  <a:schemeClr val="accent6">
                    <a:lumMod val="75000"/>
                  </a:schemeClr>
                </a:solidFill>
              </a:rPr>
              <a:t>&gt;  &lt;-a|</a:t>
            </a:r>
            <a:r>
              <a:rPr lang="zh-CN" altLang="en-US" sz="2400" dirty="0" smtClean="0">
                <a:solidFill>
                  <a:schemeClr val="accent6">
                    <a:lumMod val="75000"/>
                  </a:schemeClr>
                </a:solidFill>
              </a:rPr>
              <a:t>文件系统</a:t>
            </a:r>
            <a:r>
              <a:rPr lang="en-US" altLang="zh-CN" sz="2400" dirty="0" smtClean="0">
                <a:solidFill>
                  <a:schemeClr val="accent6">
                    <a:lumMod val="75000"/>
                  </a:schemeClr>
                </a:solidFill>
              </a:rPr>
              <a:t>&gt;</a:t>
            </a:r>
          </a:p>
          <a:p>
            <a:r>
              <a:rPr lang="zh-CN" altLang="en-US" dirty="0" smtClean="0"/>
              <a:t>为指定组的设置配额 </a:t>
            </a:r>
          </a:p>
          <a:p>
            <a:pPr lvl="1"/>
            <a:r>
              <a:rPr lang="en-US" altLang="zh-CN" sz="2400" dirty="0" err="1" smtClean="0">
                <a:solidFill>
                  <a:schemeClr val="accent6">
                    <a:lumMod val="75000"/>
                  </a:schemeClr>
                </a:solidFill>
              </a:rPr>
              <a:t>setquota</a:t>
            </a:r>
            <a:r>
              <a:rPr lang="en-US" altLang="zh-CN" sz="2400" dirty="0" smtClean="0">
                <a:solidFill>
                  <a:schemeClr val="accent6">
                    <a:lumMod val="75000"/>
                  </a:schemeClr>
                </a:solidFill>
              </a:rPr>
              <a:t>  -g &lt;</a:t>
            </a:r>
            <a:r>
              <a:rPr lang="en-US" altLang="zh-CN" sz="2400" dirty="0" err="1" smtClean="0">
                <a:solidFill>
                  <a:schemeClr val="accent6">
                    <a:lumMod val="75000"/>
                  </a:schemeClr>
                </a:solidFill>
              </a:rPr>
              <a:t>groupname</a:t>
            </a:r>
            <a:r>
              <a:rPr lang="en-US" altLang="zh-CN" sz="2400" dirty="0" smtClean="0">
                <a:solidFill>
                  <a:schemeClr val="accent6">
                    <a:lumMod val="75000"/>
                  </a:schemeClr>
                </a:solidFill>
              </a:rPr>
              <a:t>&gt; &lt;</a:t>
            </a:r>
            <a:r>
              <a:rPr lang="zh-CN" altLang="en-US" sz="2400" dirty="0" smtClean="0">
                <a:solidFill>
                  <a:schemeClr val="accent6">
                    <a:lumMod val="75000"/>
                  </a:schemeClr>
                </a:solidFill>
              </a:rPr>
              <a:t>块软限制 块硬限制 </a:t>
            </a:r>
            <a:r>
              <a:rPr lang="en-US" altLang="zh-CN" sz="2400" dirty="0" err="1" smtClean="0">
                <a:solidFill>
                  <a:schemeClr val="accent6">
                    <a:lumMod val="75000"/>
                  </a:schemeClr>
                </a:solidFill>
              </a:rPr>
              <a:t>inode</a:t>
            </a:r>
            <a:r>
              <a:rPr lang="zh-CN" altLang="en-US" sz="2400" dirty="0" smtClean="0">
                <a:solidFill>
                  <a:schemeClr val="accent6">
                    <a:lumMod val="75000"/>
                  </a:schemeClr>
                </a:solidFill>
              </a:rPr>
              <a:t>软限制 </a:t>
            </a:r>
            <a:r>
              <a:rPr lang="en-US" altLang="zh-CN" sz="2400" dirty="0" err="1" smtClean="0">
                <a:solidFill>
                  <a:schemeClr val="accent6">
                    <a:lumMod val="75000"/>
                  </a:schemeClr>
                </a:solidFill>
              </a:rPr>
              <a:t>inode</a:t>
            </a:r>
            <a:r>
              <a:rPr lang="zh-CN" altLang="en-US" sz="2400" dirty="0" smtClean="0">
                <a:solidFill>
                  <a:schemeClr val="accent6">
                    <a:lumMod val="75000"/>
                  </a:schemeClr>
                </a:solidFill>
              </a:rPr>
              <a:t>硬限制</a:t>
            </a:r>
            <a:r>
              <a:rPr lang="en-US" altLang="zh-CN" sz="2400" dirty="0" smtClean="0">
                <a:solidFill>
                  <a:schemeClr val="accent6">
                    <a:lumMod val="75000"/>
                  </a:schemeClr>
                </a:solidFill>
              </a:rPr>
              <a:t>&gt;  &lt;-a|</a:t>
            </a:r>
            <a:r>
              <a:rPr lang="zh-CN" altLang="en-US" sz="2400" dirty="0" smtClean="0">
                <a:solidFill>
                  <a:schemeClr val="accent6">
                    <a:lumMod val="75000"/>
                  </a:schemeClr>
                </a:solidFill>
              </a:rPr>
              <a:t>文件系统</a:t>
            </a:r>
            <a:r>
              <a:rPr lang="en-US" altLang="zh-CN" sz="2400" dirty="0" smtClean="0">
                <a:solidFill>
                  <a:schemeClr val="accent6">
                    <a:lumMod val="75000"/>
                  </a:schemeClr>
                </a:solidFill>
              </a:rPr>
              <a:t>&gt;</a:t>
            </a:r>
          </a:p>
          <a:p>
            <a:r>
              <a:rPr lang="zh-CN" altLang="en-US" dirty="0" smtClean="0"/>
              <a:t>为指定用户的设置配额时限</a:t>
            </a:r>
          </a:p>
          <a:p>
            <a:pPr lvl="1"/>
            <a:r>
              <a:rPr lang="en-US" altLang="zh-CN" sz="2400" dirty="0" err="1" smtClean="0">
                <a:solidFill>
                  <a:schemeClr val="accent6">
                    <a:lumMod val="75000"/>
                  </a:schemeClr>
                </a:solidFill>
              </a:rPr>
              <a:t>setquota</a:t>
            </a:r>
            <a:r>
              <a:rPr lang="en-US" altLang="zh-CN" sz="2400" dirty="0" smtClean="0">
                <a:solidFill>
                  <a:schemeClr val="accent6">
                    <a:lumMod val="75000"/>
                  </a:schemeClr>
                </a:solidFill>
              </a:rPr>
              <a:t> -t [-u] &lt;</a:t>
            </a:r>
            <a:r>
              <a:rPr lang="zh-CN" altLang="en-US" sz="2400" dirty="0" smtClean="0">
                <a:solidFill>
                  <a:schemeClr val="accent6">
                    <a:lumMod val="75000"/>
                  </a:schemeClr>
                </a:solidFill>
              </a:rPr>
              <a:t>块时限 </a:t>
            </a:r>
            <a:r>
              <a:rPr lang="en-US" altLang="zh-CN" sz="2400" dirty="0" err="1" smtClean="0">
                <a:solidFill>
                  <a:schemeClr val="accent6">
                    <a:lumMod val="75000"/>
                  </a:schemeClr>
                </a:solidFill>
              </a:rPr>
              <a:t>inode</a:t>
            </a:r>
            <a:r>
              <a:rPr lang="zh-CN" altLang="en-US" sz="2400" dirty="0" smtClean="0">
                <a:solidFill>
                  <a:schemeClr val="accent6">
                    <a:lumMod val="75000"/>
                  </a:schemeClr>
                </a:solidFill>
              </a:rPr>
              <a:t>时限</a:t>
            </a:r>
            <a:r>
              <a:rPr lang="en-US" altLang="zh-CN" sz="2400" dirty="0" smtClean="0">
                <a:solidFill>
                  <a:schemeClr val="accent6">
                    <a:lumMod val="75000"/>
                  </a:schemeClr>
                </a:solidFill>
              </a:rPr>
              <a:t>&gt;  &lt;-a|</a:t>
            </a:r>
            <a:r>
              <a:rPr lang="zh-CN" altLang="en-US" sz="2400" dirty="0" smtClean="0">
                <a:solidFill>
                  <a:schemeClr val="accent6">
                    <a:lumMod val="75000"/>
                  </a:schemeClr>
                </a:solidFill>
              </a:rPr>
              <a:t>文件系统</a:t>
            </a:r>
            <a:r>
              <a:rPr lang="en-US" altLang="zh-CN" sz="2400" dirty="0" smtClean="0">
                <a:solidFill>
                  <a:schemeClr val="accent6">
                    <a:lumMod val="75000"/>
                  </a:schemeClr>
                </a:solidFill>
              </a:rPr>
              <a:t>&gt;</a:t>
            </a:r>
          </a:p>
          <a:p>
            <a:r>
              <a:rPr lang="zh-CN" altLang="en-US" dirty="0" smtClean="0"/>
              <a:t>为指定组的设置配额时限</a:t>
            </a:r>
          </a:p>
          <a:p>
            <a:pPr lvl="1"/>
            <a:r>
              <a:rPr lang="en-US" altLang="zh-CN" sz="2400" dirty="0" err="1" smtClean="0">
                <a:solidFill>
                  <a:schemeClr val="accent6">
                    <a:lumMod val="75000"/>
                  </a:schemeClr>
                </a:solidFill>
              </a:rPr>
              <a:t>setquota</a:t>
            </a:r>
            <a:r>
              <a:rPr lang="en-US" altLang="zh-CN" sz="2400" dirty="0" smtClean="0">
                <a:solidFill>
                  <a:schemeClr val="accent6">
                    <a:lumMod val="75000"/>
                  </a:schemeClr>
                </a:solidFill>
              </a:rPr>
              <a:t> -t -g   &lt;</a:t>
            </a:r>
            <a:r>
              <a:rPr lang="zh-CN" altLang="en-US" sz="2400" dirty="0" smtClean="0">
                <a:solidFill>
                  <a:schemeClr val="accent6">
                    <a:lumMod val="75000"/>
                  </a:schemeClr>
                </a:solidFill>
              </a:rPr>
              <a:t>块时限 </a:t>
            </a:r>
            <a:r>
              <a:rPr lang="en-US" altLang="zh-CN" sz="2400" dirty="0" err="1" smtClean="0">
                <a:solidFill>
                  <a:schemeClr val="accent6">
                    <a:lumMod val="75000"/>
                  </a:schemeClr>
                </a:solidFill>
              </a:rPr>
              <a:t>inode</a:t>
            </a:r>
            <a:r>
              <a:rPr lang="zh-CN" altLang="en-US" sz="2400" dirty="0" smtClean="0">
                <a:solidFill>
                  <a:schemeClr val="accent6">
                    <a:lumMod val="75000"/>
                  </a:schemeClr>
                </a:solidFill>
              </a:rPr>
              <a:t>时限</a:t>
            </a:r>
            <a:r>
              <a:rPr lang="en-US" altLang="zh-CN" sz="2400" dirty="0" smtClean="0">
                <a:solidFill>
                  <a:schemeClr val="accent6">
                    <a:lumMod val="75000"/>
                  </a:schemeClr>
                </a:solidFill>
              </a:rPr>
              <a:t>&gt;  &lt;-a|</a:t>
            </a:r>
            <a:r>
              <a:rPr lang="zh-CN" altLang="en-US" sz="2400" dirty="0" smtClean="0">
                <a:solidFill>
                  <a:schemeClr val="accent6">
                    <a:lumMod val="75000"/>
                  </a:schemeClr>
                </a:solidFill>
              </a:rPr>
              <a:t>文件系统</a:t>
            </a:r>
            <a:r>
              <a:rPr lang="en-US" altLang="zh-CN" sz="2400" dirty="0" smtClean="0">
                <a:solidFill>
                  <a:schemeClr val="accent6">
                    <a:lumMod val="75000"/>
                  </a:schemeClr>
                </a:solidFill>
              </a:rPr>
              <a:t>&gt;</a:t>
            </a:r>
            <a:endParaRPr lang="zh-CN" altLang="en-US" sz="2400"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69</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en-US" altLang="zh-CN" sz="4400" dirty="0" err="1" smtClean="0"/>
              <a:t>setquota</a:t>
            </a:r>
            <a:r>
              <a:rPr lang="zh-CN" altLang="en-US" dirty="0" smtClean="0"/>
              <a:t>命令</a:t>
            </a:r>
            <a:endParaRPr lang="zh-CN" altLang="en-US" dirty="0"/>
          </a:p>
        </p:txBody>
      </p:sp>
      <p:sp>
        <p:nvSpPr>
          <p:cNvPr id="7" name="Rectangle 11"/>
          <p:cNvSpPr>
            <a:spLocks noChangeArrowheads="1"/>
          </p:cNvSpPr>
          <p:nvPr/>
        </p:nvSpPr>
        <p:spPr bwMode="auto">
          <a:xfrm>
            <a:off x="899592" y="3861048"/>
            <a:ext cx="7705476" cy="1569660"/>
          </a:xfrm>
          <a:prstGeom prst="rect">
            <a:avLst/>
          </a:prstGeom>
          <a:solidFill>
            <a:schemeClr val="bg1"/>
          </a:solidFill>
          <a:ln w="38100">
            <a:solidFill>
              <a:schemeClr val="hlink"/>
            </a:solidFill>
            <a:miter lim="800000"/>
            <a:headEnd/>
            <a:tailEnd/>
          </a:ln>
          <a:effectLst/>
        </p:spPr>
        <p:txBody>
          <a:bodyPr wrap="square">
            <a:spAutoFit/>
          </a:bodyPr>
          <a:lstStyle/>
          <a:p>
            <a:r>
              <a:rPr lang="zh-CN" altLang="en-US" sz="3200" dirty="0" smtClean="0"/>
              <a:t>若对所有启用了</a:t>
            </a:r>
            <a:r>
              <a:rPr lang="en-US" altLang="zh-CN" sz="3200" dirty="0" smtClean="0"/>
              <a:t>quota</a:t>
            </a:r>
            <a:r>
              <a:rPr lang="zh-CN" altLang="en-US" sz="3200" dirty="0" smtClean="0"/>
              <a:t>的文件系统设置配额，则使用</a:t>
            </a:r>
            <a:r>
              <a:rPr lang="en-US" altLang="zh-CN" sz="3200" dirty="0" smtClean="0"/>
              <a:t>-a</a:t>
            </a:r>
            <a:r>
              <a:rPr lang="zh-CN" altLang="en-US" sz="3200" dirty="0" smtClean="0"/>
              <a:t>；否则，若对指定的文件系统设置配置，则需要指定文件系统。</a:t>
            </a:r>
            <a:endParaRPr lang="zh-CN" altLang="en-US" sz="3200" dirty="0">
              <a:solidFill>
                <a:srgbClr val="006600"/>
              </a:solidFill>
              <a:latin typeface="Courier New" pitchFamily="49" charset="0"/>
              <a:ea typeface="黑体" pitchFamily="49" charset="-122"/>
            </a:endParaRPr>
          </a:p>
        </p:txBody>
      </p:sp>
    </p:spTree>
    <p:extLst>
      <p:ext uri="{BB962C8B-B14F-4D97-AF65-F5344CB8AC3E}">
        <p14:creationId xmlns:p14="http://schemas.microsoft.com/office/powerpoint/2010/main" val="181104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常用的分区工具 </a:t>
            </a:r>
          </a:p>
          <a:p>
            <a:pPr lvl="1"/>
            <a:r>
              <a:rPr lang="en-US" altLang="zh-CN" dirty="0" err="1" smtClean="0"/>
              <a:t>fdisk</a:t>
            </a:r>
            <a:r>
              <a:rPr lang="en-US" altLang="zh-CN" dirty="0" smtClean="0"/>
              <a:t> </a:t>
            </a:r>
          </a:p>
          <a:p>
            <a:pPr lvl="1"/>
            <a:r>
              <a:rPr lang="en-US" altLang="zh-CN" dirty="0" err="1" smtClean="0"/>
              <a:t>sfdisk</a:t>
            </a:r>
            <a:r>
              <a:rPr lang="en-US" altLang="zh-CN" dirty="0" smtClean="0"/>
              <a:t> </a:t>
            </a:r>
          </a:p>
          <a:p>
            <a:pPr lvl="1"/>
            <a:r>
              <a:rPr lang="en-US" altLang="zh-CN" dirty="0" smtClean="0"/>
              <a:t>GNU parted</a:t>
            </a:r>
          </a:p>
          <a:p>
            <a:pPr marL="344487" lvl="1" indent="0">
              <a:buNone/>
            </a:pPr>
            <a:r>
              <a:rPr lang="en-US" altLang="zh-CN" dirty="0"/>
              <a:t> </a:t>
            </a:r>
            <a:r>
              <a:rPr lang="en-US" altLang="zh-CN" dirty="0" smtClean="0"/>
              <a:t>   </a:t>
            </a:r>
            <a:r>
              <a:rPr lang="zh-CN" altLang="en-US" dirty="0" smtClean="0"/>
              <a:t>－高级分区操作（创建、复制、调整大小等等）</a:t>
            </a:r>
            <a:endParaRPr lang="en-US" altLang="zh-CN" dirty="0" smtClean="0"/>
          </a:p>
          <a:p>
            <a:pPr marL="344487" lvl="1" indent="0">
              <a:buNone/>
            </a:pPr>
            <a:r>
              <a:rPr lang="zh-CN" altLang="en-US" dirty="0" smtClean="0"/>
              <a:t> </a:t>
            </a: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分区管理工具</a:t>
            </a:r>
            <a:endParaRPr lang="zh-CN" alt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将参考用户 </a:t>
            </a:r>
            <a:r>
              <a:rPr lang="en-US" altLang="zh-CN" dirty="0" err="1" smtClean="0"/>
              <a:t>protouname</a:t>
            </a:r>
            <a:r>
              <a:rPr lang="en-US" altLang="zh-CN" dirty="0" smtClean="0"/>
              <a:t> </a:t>
            </a:r>
            <a:r>
              <a:rPr lang="zh-CN" altLang="en-US" dirty="0" smtClean="0"/>
              <a:t>的限额设置复制给待设置用户 </a:t>
            </a:r>
            <a:r>
              <a:rPr lang="en-US" altLang="zh-CN" dirty="0" smtClean="0"/>
              <a:t>username</a:t>
            </a:r>
          </a:p>
          <a:p>
            <a:pPr lvl="1"/>
            <a:r>
              <a:rPr lang="en-US" altLang="zh-CN" dirty="0" err="1" smtClean="0">
                <a:solidFill>
                  <a:schemeClr val="accent6">
                    <a:lumMod val="75000"/>
                  </a:schemeClr>
                </a:solidFill>
              </a:rPr>
              <a:t>edquota</a:t>
            </a:r>
            <a:r>
              <a:rPr lang="en-US" altLang="zh-CN" dirty="0" smtClean="0">
                <a:solidFill>
                  <a:schemeClr val="accent6">
                    <a:lumMod val="75000"/>
                  </a:schemeClr>
                </a:solidFill>
              </a:rPr>
              <a:t> [-u] -p &lt;</a:t>
            </a:r>
            <a:r>
              <a:rPr lang="en-US" altLang="zh-CN" dirty="0" err="1" smtClean="0">
                <a:solidFill>
                  <a:schemeClr val="accent6">
                    <a:lumMod val="75000"/>
                  </a:schemeClr>
                </a:solidFill>
              </a:rPr>
              <a:t>protouname</a:t>
            </a:r>
            <a:r>
              <a:rPr lang="en-US" altLang="zh-CN" dirty="0" smtClean="0">
                <a:solidFill>
                  <a:schemeClr val="accent6">
                    <a:lumMod val="75000"/>
                  </a:schemeClr>
                </a:solidFill>
              </a:rPr>
              <a:t>&gt; &lt;username&gt;</a:t>
            </a:r>
          </a:p>
          <a:p>
            <a:pPr lvl="1"/>
            <a:r>
              <a:rPr lang="en-US" altLang="zh-CN" dirty="0" err="1" smtClean="0">
                <a:solidFill>
                  <a:schemeClr val="accent6">
                    <a:lumMod val="75000"/>
                  </a:schemeClr>
                </a:solidFill>
              </a:rPr>
              <a:t>setquota</a:t>
            </a:r>
            <a:r>
              <a:rPr lang="en-US" altLang="zh-CN" dirty="0" smtClean="0">
                <a:solidFill>
                  <a:schemeClr val="accent6">
                    <a:lumMod val="75000"/>
                  </a:schemeClr>
                </a:solidFill>
              </a:rPr>
              <a:t> [-u] -p &lt;</a:t>
            </a:r>
            <a:r>
              <a:rPr lang="en-US" altLang="zh-CN" dirty="0" err="1" smtClean="0">
                <a:solidFill>
                  <a:schemeClr val="accent6">
                    <a:lumMod val="75000"/>
                  </a:schemeClr>
                </a:solidFill>
              </a:rPr>
              <a:t>protouname</a:t>
            </a:r>
            <a:r>
              <a:rPr lang="en-US" altLang="zh-CN" dirty="0" smtClean="0">
                <a:solidFill>
                  <a:schemeClr val="accent6">
                    <a:lumMod val="75000"/>
                  </a:schemeClr>
                </a:solidFill>
              </a:rPr>
              <a:t>&gt; &lt;username&gt;</a:t>
            </a:r>
          </a:p>
          <a:p>
            <a:pPr lvl="1">
              <a:buNone/>
            </a:pPr>
            <a:r>
              <a:rPr lang="en-US" altLang="zh-CN" dirty="0" smtClean="0">
                <a:solidFill>
                  <a:schemeClr val="accent6">
                    <a:lumMod val="75000"/>
                  </a:schemeClr>
                </a:solidFill>
              </a:rPr>
              <a:t>    &lt;-</a:t>
            </a:r>
            <a:r>
              <a:rPr lang="en-US" altLang="zh-CN" dirty="0" err="1" smtClean="0">
                <a:solidFill>
                  <a:schemeClr val="accent6">
                    <a:lumMod val="75000"/>
                  </a:schemeClr>
                </a:solidFill>
              </a:rPr>
              <a:t>a|filesystem</a:t>
            </a:r>
            <a:r>
              <a:rPr lang="en-US" altLang="zh-CN" dirty="0" smtClean="0">
                <a:solidFill>
                  <a:schemeClr val="accent6">
                    <a:lumMod val="75000"/>
                  </a:schemeClr>
                </a:solidFill>
              </a:rPr>
              <a:t>&gt;</a:t>
            </a:r>
          </a:p>
          <a:p>
            <a:r>
              <a:rPr lang="zh-CN" altLang="en-US" dirty="0" smtClean="0"/>
              <a:t>将参考组 </a:t>
            </a:r>
            <a:r>
              <a:rPr lang="en-US" altLang="zh-CN" dirty="0" err="1" smtClean="0"/>
              <a:t>protogname</a:t>
            </a:r>
            <a:r>
              <a:rPr lang="en-US" altLang="zh-CN" dirty="0" smtClean="0"/>
              <a:t> </a:t>
            </a:r>
            <a:r>
              <a:rPr lang="zh-CN" altLang="en-US" dirty="0" smtClean="0"/>
              <a:t>的限额设置复制给待设置组 </a:t>
            </a:r>
            <a:r>
              <a:rPr lang="en-US" altLang="zh-CN" dirty="0" err="1" smtClean="0"/>
              <a:t>groupname</a:t>
            </a:r>
            <a:endParaRPr lang="en-US" altLang="zh-CN" dirty="0" smtClean="0"/>
          </a:p>
          <a:p>
            <a:pPr lvl="1"/>
            <a:r>
              <a:rPr lang="en-US" altLang="zh-CN" dirty="0" err="1" smtClean="0">
                <a:solidFill>
                  <a:schemeClr val="accent6">
                    <a:lumMod val="75000"/>
                  </a:schemeClr>
                </a:solidFill>
              </a:rPr>
              <a:t>edquota</a:t>
            </a:r>
            <a:r>
              <a:rPr lang="en-US" altLang="zh-CN" dirty="0" smtClean="0">
                <a:solidFill>
                  <a:schemeClr val="accent6">
                    <a:lumMod val="75000"/>
                  </a:schemeClr>
                </a:solidFill>
              </a:rPr>
              <a:t> -g -p &lt;</a:t>
            </a:r>
            <a:r>
              <a:rPr lang="en-US" altLang="zh-CN" dirty="0" err="1" smtClean="0">
                <a:solidFill>
                  <a:schemeClr val="accent6">
                    <a:lumMod val="75000"/>
                  </a:schemeClr>
                </a:solidFill>
              </a:rPr>
              <a:t>protogname</a:t>
            </a:r>
            <a:r>
              <a:rPr lang="en-US" altLang="zh-CN" dirty="0" smtClean="0">
                <a:solidFill>
                  <a:schemeClr val="accent6">
                    <a:lumMod val="75000"/>
                  </a:schemeClr>
                </a:solidFill>
              </a:rPr>
              <a:t>&gt; &lt;</a:t>
            </a:r>
            <a:r>
              <a:rPr lang="en-US" altLang="zh-CN" dirty="0" err="1" smtClean="0">
                <a:solidFill>
                  <a:schemeClr val="accent6">
                    <a:lumMod val="75000"/>
                  </a:schemeClr>
                </a:solidFill>
              </a:rPr>
              <a:t>groupname</a:t>
            </a:r>
            <a:r>
              <a:rPr lang="en-US" altLang="zh-CN" dirty="0" smtClean="0">
                <a:solidFill>
                  <a:schemeClr val="accent6">
                    <a:lumMod val="75000"/>
                  </a:schemeClr>
                </a:solidFill>
              </a:rPr>
              <a:t>&gt;   </a:t>
            </a:r>
          </a:p>
          <a:p>
            <a:pPr lvl="1"/>
            <a:r>
              <a:rPr lang="en-US" altLang="zh-CN" dirty="0" err="1" smtClean="0">
                <a:solidFill>
                  <a:schemeClr val="accent6">
                    <a:lumMod val="75000"/>
                  </a:schemeClr>
                </a:solidFill>
              </a:rPr>
              <a:t>setquota</a:t>
            </a:r>
            <a:r>
              <a:rPr lang="en-US" altLang="zh-CN" dirty="0" smtClean="0">
                <a:solidFill>
                  <a:schemeClr val="accent6">
                    <a:lumMod val="75000"/>
                  </a:schemeClr>
                </a:solidFill>
              </a:rPr>
              <a:t>  -g -p &lt;</a:t>
            </a:r>
            <a:r>
              <a:rPr lang="en-US" altLang="zh-CN" dirty="0" err="1" smtClean="0">
                <a:solidFill>
                  <a:schemeClr val="accent6">
                    <a:lumMod val="75000"/>
                  </a:schemeClr>
                </a:solidFill>
              </a:rPr>
              <a:t>protogname</a:t>
            </a:r>
            <a:r>
              <a:rPr lang="en-US" altLang="zh-CN" dirty="0" smtClean="0">
                <a:solidFill>
                  <a:schemeClr val="accent6">
                    <a:lumMod val="75000"/>
                  </a:schemeClr>
                </a:solidFill>
              </a:rPr>
              <a:t>&gt; &lt;</a:t>
            </a:r>
            <a:r>
              <a:rPr lang="en-US" altLang="zh-CN" dirty="0" err="1" smtClean="0">
                <a:solidFill>
                  <a:schemeClr val="accent6">
                    <a:lumMod val="75000"/>
                  </a:schemeClr>
                </a:solidFill>
              </a:rPr>
              <a:t>groupname</a:t>
            </a:r>
            <a:r>
              <a:rPr lang="en-US" altLang="zh-CN" dirty="0" smtClean="0">
                <a:solidFill>
                  <a:schemeClr val="accent6">
                    <a:lumMod val="75000"/>
                  </a:schemeClr>
                </a:solidFill>
              </a:rPr>
              <a:t>&gt; </a:t>
            </a:r>
          </a:p>
          <a:p>
            <a:pPr lvl="1">
              <a:buNone/>
            </a:pPr>
            <a:r>
              <a:rPr lang="en-US" altLang="zh-CN" dirty="0" smtClean="0">
                <a:solidFill>
                  <a:schemeClr val="accent6">
                    <a:lumMod val="75000"/>
                  </a:schemeClr>
                </a:solidFill>
              </a:rPr>
              <a:t>    &lt;-</a:t>
            </a:r>
            <a:r>
              <a:rPr lang="en-US" altLang="zh-CN" dirty="0" err="1" smtClean="0">
                <a:solidFill>
                  <a:schemeClr val="accent6">
                    <a:lumMod val="75000"/>
                  </a:schemeClr>
                </a:solidFill>
              </a:rPr>
              <a:t>a|filesystem</a:t>
            </a:r>
            <a:r>
              <a:rPr lang="en-US" altLang="zh-CN" dirty="0" smtClean="0">
                <a:solidFill>
                  <a:schemeClr val="accent6">
                    <a:lumMod val="75000"/>
                  </a:schemeClr>
                </a:solidFill>
              </a:rPr>
              <a:t>&gt;</a:t>
            </a:r>
            <a:endParaRPr lang="zh-CN" altLang="en-US"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70</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200" dirty="0" smtClean="0"/>
              <a:t>使用参考用户或组复制配额</a:t>
            </a:r>
            <a:endParaRPr lang="zh-CN" altLang="en-US" sz="3200" dirty="0"/>
          </a:p>
        </p:txBody>
      </p:sp>
    </p:spTree>
    <p:extLst>
      <p:ext uri="{BB962C8B-B14F-4D97-AF65-F5344CB8AC3E}">
        <p14:creationId xmlns:p14="http://schemas.microsoft.com/office/powerpoint/2010/main" val="123218899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a:lnSpc>
                <a:spcPct val="90000"/>
              </a:lnSpc>
            </a:pPr>
            <a:r>
              <a:rPr lang="zh-CN" altLang="en-US" sz="3200" dirty="0" smtClean="0"/>
              <a:t>查看指定用户或组的</a:t>
            </a:r>
            <a:r>
              <a:rPr lang="en-US" altLang="zh-CN" sz="3200" dirty="0" smtClean="0"/>
              <a:t>quota</a:t>
            </a:r>
            <a:r>
              <a:rPr lang="zh-CN" altLang="en-US" sz="3200" dirty="0" smtClean="0"/>
              <a:t>设置</a:t>
            </a:r>
          </a:p>
          <a:p>
            <a:pPr lvl="1">
              <a:lnSpc>
                <a:spcPct val="90000"/>
              </a:lnSpc>
              <a:buNone/>
            </a:pPr>
            <a:r>
              <a:rPr lang="en-US" altLang="zh-CN" sz="2800" dirty="0" smtClean="0">
                <a:solidFill>
                  <a:schemeClr val="accent6">
                    <a:lumMod val="75000"/>
                  </a:schemeClr>
                </a:solidFill>
              </a:rPr>
              <a:t># quota [-</a:t>
            </a:r>
            <a:r>
              <a:rPr lang="en-US" altLang="zh-CN" sz="2800" dirty="0" err="1" smtClean="0">
                <a:solidFill>
                  <a:schemeClr val="accent6">
                    <a:lumMod val="75000"/>
                  </a:schemeClr>
                </a:solidFill>
              </a:rPr>
              <a:t>vl</a:t>
            </a:r>
            <a:r>
              <a:rPr lang="en-US" altLang="zh-CN" sz="2800" dirty="0" smtClean="0">
                <a:solidFill>
                  <a:schemeClr val="accent6">
                    <a:lumMod val="75000"/>
                  </a:schemeClr>
                </a:solidFill>
              </a:rPr>
              <a:t>] [-u &lt;username&gt;] </a:t>
            </a:r>
          </a:p>
          <a:p>
            <a:pPr lvl="1">
              <a:lnSpc>
                <a:spcPct val="90000"/>
              </a:lnSpc>
              <a:buNone/>
            </a:pPr>
            <a:r>
              <a:rPr lang="en-US" altLang="zh-CN" sz="2800" dirty="0" smtClean="0">
                <a:solidFill>
                  <a:schemeClr val="accent6">
                    <a:lumMod val="75000"/>
                  </a:schemeClr>
                </a:solidFill>
              </a:rPr>
              <a:t># quota [-</a:t>
            </a:r>
            <a:r>
              <a:rPr lang="en-US" altLang="zh-CN" sz="2800" dirty="0" err="1" smtClean="0">
                <a:solidFill>
                  <a:schemeClr val="accent6">
                    <a:lumMod val="75000"/>
                  </a:schemeClr>
                </a:solidFill>
              </a:rPr>
              <a:t>vl</a:t>
            </a:r>
            <a:r>
              <a:rPr lang="en-US" altLang="zh-CN" sz="2800" dirty="0" smtClean="0">
                <a:solidFill>
                  <a:schemeClr val="accent6">
                    <a:lumMod val="75000"/>
                  </a:schemeClr>
                </a:solidFill>
              </a:rPr>
              <a:t>] [-g &lt;</a:t>
            </a:r>
            <a:r>
              <a:rPr lang="en-US" altLang="zh-CN" sz="2800" dirty="0" err="1" smtClean="0">
                <a:solidFill>
                  <a:schemeClr val="accent6">
                    <a:lumMod val="75000"/>
                  </a:schemeClr>
                </a:solidFill>
              </a:rPr>
              <a:t>groupname</a:t>
            </a:r>
            <a:r>
              <a:rPr lang="en-US" altLang="zh-CN" sz="2800" dirty="0" smtClean="0">
                <a:solidFill>
                  <a:schemeClr val="accent6">
                    <a:lumMod val="75000"/>
                  </a:schemeClr>
                </a:solidFill>
              </a:rPr>
              <a:t>&gt;] </a:t>
            </a:r>
          </a:p>
          <a:p>
            <a:pPr lvl="1">
              <a:lnSpc>
                <a:spcPct val="90000"/>
              </a:lnSpc>
              <a:buNone/>
            </a:pPr>
            <a:r>
              <a:rPr lang="en-US" altLang="zh-CN" sz="2800" dirty="0" smtClean="0">
                <a:solidFill>
                  <a:schemeClr val="accent6">
                    <a:lumMod val="75000"/>
                  </a:schemeClr>
                </a:solidFill>
              </a:rPr>
              <a:t># quota -q </a:t>
            </a:r>
          </a:p>
          <a:p>
            <a:pPr>
              <a:lnSpc>
                <a:spcPct val="90000"/>
              </a:lnSpc>
            </a:pPr>
            <a:r>
              <a:rPr lang="zh-CN" altLang="en-US" sz="3200" dirty="0" smtClean="0"/>
              <a:t>显示文件系统的磁盘限额汇总信息</a:t>
            </a:r>
          </a:p>
          <a:p>
            <a:pPr lvl="1">
              <a:lnSpc>
                <a:spcPct val="90000"/>
              </a:lnSpc>
            </a:pPr>
            <a:r>
              <a:rPr lang="zh-CN" altLang="en-US" sz="2800" dirty="0" smtClean="0"/>
              <a:t>显示指定文件系统的磁盘限额汇总信息</a:t>
            </a:r>
            <a:endParaRPr lang="en-US" altLang="zh-CN" sz="2800" dirty="0" smtClean="0"/>
          </a:p>
          <a:p>
            <a:pPr lvl="1">
              <a:lnSpc>
                <a:spcPct val="90000"/>
              </a:lnSpc>
              <a:buNone/>
            </a:pPr>
            <a:r>
              <a:rPr lang="en-US" altLang="zh-CN" sz="2800" dirty="0" smtClean="0">
                <a:solidFill>
                  <a:schemeClr val="accent6">
                    <a:lumMod val="75000"/>
                  </a:schemeClr>
                </a:solidFill>
              </a:rPr>
              <a:t>   # </a:t>
            </a:r>
            <a:r>
              <a:rPr lang="en-US" altLang="zh-CN" sz="2800" dirty="0" err="1" smtClean="0">
                <a:solidFill>
                  <a:schemeClr val="accent6">
                    <a:lumMod val="75000"/>
                  </a:schemeClr>
                </a:solidFill>
              </a:rPr>
              <a:t>repquota</a:t>
            </a:r>
            <a:r>
              <a:rPr lang="en-US" altLang="zh-CN" sz="2800" dirty="0" smtClean="0">
                <a:solidFill>
                  <a:schemeClr val="accent6">
                    <a:lumMod val="75000"/>
                  </a:schemeClr>
                </a:solidFill>
              </a:rPr>
              <a:t> [-</a:t>
            </a:r>
            <a:r>
              <a:rPr lang="en-US" altLang="zh-CN" sz="2800" dirty="0" err="1" smtClean="0">
                <a:solidFill>
                  <a:schemeClr val="accent6">
                    <a:lumMod val="75000"/>
                  </a:schemeClr>
                </a:solidFill>
              </a:rPr>
              <a:t>ugv</a:t>
            </a:r>
            <a:r>
              <a:rPr lang="en-US" altLang="zh-CN" sz="2800" dirty="0" smtClean="0">
                <a:solidFill>
                  <a:schemeClr val="accent6">
                    <a:lumMod val="75000"/>
                  </a:schemeClr>
                </a:solidFill>
              </a:rPr>
              <a:t>] </a:t>
            </a:r>
            <a:r>
              <a:rPr lang="en-US" altLang="zh-CN" sz="2800" dirty="0" err="1" smtClean="0">
                <a:solidFill>
                  <a:schemeClr val="accent6">
                    <a:lumMod val="75000"/>
                  </a:schemeClr>
                </a:solidFill>
              </a:rPr>
              <a:t>filesystem</a:t>
            </a:r>
            <a:r>
              <a:rPr lang="en-US" altLang="zh-CN" sz="2800" dirty="0" smtClean="0">
                <a:solidFill>
                  <a:schemeClr val="accent6">
                    <a:lumMod val="75000"/>
                  </a:schemeClr>
                </a:solidFill>
              </a:rPr>
              <a:t>... </a:t>
            </a:r>
            <a:endParaRPr lang="zh-CN" altLang="en-US" sz="2800" dirty="0" smtClean="0">
              <a:solidFill>
                <a:schemeClr val="accent6">
                  <a:lumMod val="75000"/>
                </a:schemeClr>
              </a:solidFill>
            </a:endParaRPr>
          </a:p>
          <a:p>
            <a:pPr lvl="1">
              <a:lnSpc>
                <a:spcPct val="90000"/>
              </a:lnSpc>
            </a:pPr>
            <a:r>
              <a:rPr lang="zh-CN" altLang="en-US" sz="2800" dirty="0" smtClean="0"/>
              <a:t>显示所有文件系统的磁盘限额汇总信息</a:t>
            </a:r>
            <a:endParaRPr lang="en-US" altLang="zh-CN" sz="2800" dirty="0" smtClean="0"/>
          </a:p>
          <a:p>
            <a:pPr lvl="1">
              <a:lnSpc>
                <a:spcPct val="90000"/>
              </a:lnSpc>
              <a:buNone/>
            </a:pPr>
            <a:r>
              <a:rPr lang="en-US" altLang="zh-CN" sz="2800" dirty="0" smtClean="0">
                <a:solidFill>
                  <a:schemeClr val="accent6">
                    <a:lumMod val="75000"/>
                  </a:schemeClr>
                </a:solidFill>
              </a:rPr>
              <a:t>  </a:t>
            </a:r>
            <a:r>
              <a:rPr lang="zh-CN" altLang="en-US" sz="2800" dirty="0" smtClean="0">
                <a:solidFill>
                  <a:schemeClr val="accent6">
                    <a:lumMod val="75000"/>
                  </a:schemeClr>
                </a:solidFill>
              </a:rPr>
              <a:t> </a:t>
            </a:r>
            <a:r>
              <a:rPr lang="en-US" altLang="zh-CN" sz="2800" dirty="0" smtClean="0">
                <a:solidFill>
                  <a:schemeClr val="accent6">
                    <a:lumMod val="75000"/>
                  </a:schemeClr>
                </a:solidFill>
              </a:rPr>
              <a:t># </a:t>
            </a:r>
            <a:r>
              <a:rPr lang="en-US" altLang="zh-CN" sz="2800" dirty="0" err="1" smtClean="0">
                <a:solidFill>
                  <a:schemeClr val="accent6">
                    <a:lumMod val="75000"/>
                  </a:schemeClr>
                </a:solidFill>
              </a:rPr>
              <a:t>repquota</a:t>
            </a:r>
            <a:r>
              <a:rPr lang="en-US" altLang="zh-CN" sz="2800" dirty="0" smtClean="0">
                <a:solidFill>
                  <a:schemeClr val="accent6">
                    <a:lumMod val="75000"/>
                  </a:schemeClr>
                </a:solidFill>
              </a:rPr>
              <a:t> [-</a:t>
            </a:r>
            <a:r>
              <a:rPr lang="en-US" altLang="zh-CN" sz="2800" dirty="0" err="1" smtClean="0">
                <a:solidFill>
                  <a:schemeClr val="accent6">
                    <a:lumMod val="75000"/>
                  </a:schemeClr>
                </a:solidFill>
              </a:rPr>
              <a:t>augv</a:t>
            </a:r>
            <a:r>
              <a:rPr lang="en-US" altLang="zh-CN" sz="2800" dirty="0" smtClean="0">
                <a:solidFill>
                  <a:schemeClr val="accent6">
                    <a:lumMod val="75000"/>
                  </a:schemeClr>
                </a:solidFill>
              </a:rPr>
              <a:t>] </a:t>
            </a:r>
            <a:endParaRPr lang="zh-CN" altLang="en-US" sz="2800" dirty="0" smtClean="0">
              <a:solidFill>
                <a:schemeClr val="accent6">
                  <a:lumMod val="75000"/>
                </a:schemeClr>
              </a:solidFill>
            </a:endParaRP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71</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查看磁盘限额</a:t>
            </a:r>
            <a:endParaRPr lang="zh-CN" altLang="en-US" sz="3600" dirty="0"/>
          </a:p>
        </p:txBody>
      </p:sp>
    </p:spTree>
    <p:extLst>
      <p:ext uri="{BB962C8B-B14F-4D97-AF65-F5344CB8AC3E}">
        <p14:creationId xmlns:p14="http://schemas.microsoft.com/office/powerpoint/2010/main" val="2880631760"/>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dirty="0" smtClean="0"/>
              <a:t>简述硬盘的技术指标？如何挑选服务器硬盘？</a:t>
            </a:r>
          </a:p>
          <a:p>
            <a:r>
              <a:rPr lang="en-US" altLang="zh-CN" dirty="0" err="1" smtClean="0"/>
              <a:t>fdisk</a:t>
            </a:r>
            <a:r>
              <a:rPr lang="en-US" altLang="zh-CN" dirty="0" smtClean="0"/>
              <a:t>/parted</a:t>
            </a:r>
            <a:r>
              <a:rPr lang="zh-CN" altLang="en-US" dirty="0" smtClean="0"/>
              <a:t>命令有哪些常用的子命令？含义是什么？</a:t>
            </a:r>
          </a:p>
          <a:p>
            <a:r>
              <a:rPr lang="zh-CN" altLang="en-US" dirty="0" smtClean="0"/>
              <a:t>什么是</a:t>
            </a:r>
            <a:r>
              <a:rPr lang="en-US" altLang="zh-CN" dirty="0" smtClean="0"/>
              <a:t>MBR/GPT</a:t>
            </a:r>
            <a:r>
              <a:rPr lang="zh-CN" altLang="en-US" dirty="0" smtClean="0"/>
              <a:t>，它存放了什么信息？</a:t>
            </a:r>
          </a:p>
          <a:p>
            <a:r>
              <a:rPr lang="zh-CN" altLang="en-US" dirty="0" smtClean="0"/>
              <a:t>使用</a:t>
            </a:r>
            <a:r>
              <a:rPr lang="en-US" altLang="zh-CN" dirty="0" smtClean="0"/>
              <a:t>LVM</a:t>
            </a:r>
            <a:r>
              <a:rPr lang="zh-CN" altLang="en-US" dirty="0" smtClean="0"/>
              <a:t>比使用固定分区有哪些优点？</a:t>
            </a:r>
          </a:p>
          <a:p>
            <a:r>
              <a:rPr lang="zh-CN" altLang="en-US" dirty="0" smtClean="0"/>
              <a:t>简述</a:t>
            </a:r>
            <a:r>
              <a:rPr lang="en-US" altLang="zh-CN" dirty="0" smtClean="0"/>
              <a:t>PV-VG-LV-PE</a:t>
            </a:r>
            <a:r>
              <a:rPr lang="zh-CN" altLang="en-US" dirty="0" smtClean="0"/>
              <a:t>的逻辑关系。</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72</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sz="3600" dirty="0" smtClean="0"/>
              <a:t>本章思考题</a:t>
            </a:r>
            <a:endParaRPr lang="zh-CN" altLang="en-US" sz="3600"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idx="1"/>
          </p:nvPr>
        </p:nvSpPr>
        <p:spPr/>
        <p:txBody>
          <a:bodyPr/>
          <a:lstStyle/>
          <a:p>
            <a:r>
              <a:rPr lang="zh-CN" altLang="en-US" sz="2000" dirty="0" smtClean="0"/>
              <a:t>什么是</a:t>
            </a:r>
            <a:r>
              <a:rPr lang="en-US" altLang="zh-CN" sz="2000" dirty="0" smtClean="0"/>
              <a:t>Linux</a:t>
            </a:r>
            <a:r>
              <a:rPr lang="zh-CN" altLang="en-US" sz="2000" dirty="0" smtClean="0"/>
              <a:t>文件系统？</a:t>
            </a:r>
            <a:r>
              <a:rPr lang="en-US" altLang="zh-CN" sz="2000" dirty="0" smtClean="0"/>
              <a:t>Linux</a:t>
            </a:r>
            <a:r>
              <a:rPr lang="zh-CN" altLang="en-US" sz="2000" dirty="0" smtClean="0"/>
              <a:t>下常用的文件系统有哪些？</a:t>
            </a:r>
          </a:p>
          <a:p>
            <a:r>
              <a:rPr lang="zh-CN" altLang="en-US" sz="2000" dirty="0" smtClean="0"/>
              <a:t>非日志文件系统和日志文件系统有何区别？</a:t>
            </a:r>
          </a:p>
          <a:p>
            <a:r>
              <a:rPr lang="zh-CN" altLang="en-US" sz="2000" dirty="0" smtClean="0"/>
              <a:t>简述在</a:t>
            </a:r>
            <a:r>
              <a:rPr lang="en-US" altLang="zh-CN" sz="2000" dirty="0" smtClean="0"/>
              <a:t>Linux</a:t>
            </a:r>
            <a:r>
              <a:rPr lang="zh-CN" altLang="en-US" sz="2000" dirty="0" smtClean="0"/>
              <a:t>环境下使用文件系统的一般方法。</a:t>
            </a:r>
          </a:p>
          <a:p>
            <a:r>
              <a:rPr lang="zh-CN" altLang="en-US" sz="2000" dirty="0" smtClean="0"/>
              <a:t>如何创建文件系统？创建文件系统的操作类似于</a:t>
            </a:r>
            <a:r>
              <a:rPr lang="en-US" altLang="zh-CN" sz="2000" dirty="0" smtClean="0"/>
              <a:t>Windows</a:t>
            </a:r>
            <a:r>
              <a:rPr lang="zh-CN" altLang="en-US" sz="2000" dirty="0" smtClean="0"/>
              <a:t>下的什么操作？</a:t>
            </a:r>
          </a:p>
          <a:p>
            <a:r>
              <a:rPr lang="zh-CN" altLang="en-US" sz="2000" dirty="0" smtClean="0"/>
              <a:t>如何设置</a:t>
            </a:r>
            <a:r>
              <a:rPr lang="en-US" altLang="zh-CN" sz="2000" dirty="0" smtClean="0"/>
              <a:t>ext2/3/4</a:t>
            </a:r>
            <a:r>
              <a:rPr lang="zh-CN" altLang="en-US" sz="2000" dirty="0" smtClean="0"/>
              <a:t>文件系统的属性？</a:t>
            </a:r>
          </a:p>
          <a:p>
            <a:r>
              <a:rPr lang="zh-CN" altLang="en-US" sz="2000" dirty="0" smtClean="0"/>
              <a:t>如何挂装和卸装文件系统？</a:t>
            </a:r>
          </a:p>
          <a:p>
            <a:r>
              <a:rPr lang="zh-CN" altLang="en-US" sz="2000" dirty="0" smtClean="0"/>
              <a:t>如何使用可移动存储介质（软盘、光盘、</a:t>
            </a:r>
            <a:r>
              <a:rPr lang="en-US" altLang="zh-CN" sz="2000" dirty="0" smtClean="0"/>
              <a:t>USB</a:t>
            </a:r>
            <a:r>
              <a:rPr lang="zh-CN" altLang="en-US" sz="2000" dirty="0" smtClean="0"/>
              <a:t>盘）？</a:t>
            </a:r>
          </a:p>
          <a:p>
            <a:r>
              <a:rPr lang="zh-CN" altLang="en-US" sz="2000" dirty="0" smtClean="0"/>
              <a:t>如何直接挂装使用</a:t>
            </a:r>
            <a:r>
              <a:rPr lang="en-US" altLang="zh-CN" sz="2000" dirty="0" smtClean="0"/>
              <a:t>ISO</a:t>
            </a:r>
            <a:r>
              <a:rPr lang="zh-CN" altLang="en-US" sz="2000" dirty="0" smtClean="0"/>
              <a:t>文件和</a:t>
            </a:r>
            <a:r>
              <a:rPr lang="en-US" altLang="zh-CN" sz="2000" dirty="0" smtClean="0"/>
              <a:t>IMG</a:t>
            </a:r>
            <a:r>
              <a:rPr lang="zh-CN" altLang="en-US" sz="2000" dirty="0" smtClean="0"/>
              <a:t>文件？</a:t>
            </a:r>
          </a:p>
          <a:p>
            <a:r>
              <a:rPr lang="zh-CN" altLang="en-US" sz="2000" dirty="0" smtClean="0"/>
              <a:t>如何在系统启动时自动挂装文件系统？简述</a:t>
            </a:r>
            <a:r>
              <a:rPr lang="en-US" altLang="zh-CN" sz="2000" dirty="0" smtClean="0"/>
              <a:t>/etc/</a:t>
            </a:r>
            <a:r>
              <a:rPr lang="en-US" altLang="zh-CN" sz="2000" dirty="0" err="1" smtClean="0"/>
              <a:t>fstab</a:t>
            </a:r>
            <a:r>
              <a:rPr lang="zh-CN" altLang="en-US" sz="2000" dirty="0" smtClean="0"/>
              <a:t>文件各个字段的含义。</a:t>
            </a:r>
            <a:endParaRPr lang="en-US" altLang="zh-CN" sz="2000" dirty="0" smtClean="0"/>
          </a:p>
          <a:p>
            <a:r>
              <a:rPr lang="zh-CN" altLang="zh-CN" sz="2000" dirty="0" smtClean="0"/>
              <a:t>简述添加新硬盘并扩展现有逻辑卷的步骤</a:t>
            </a:r>
            <a:r>
              <a:rPr lang="zh-CN" altLang="en-US" sz="2000" dirty="0" smtClean="0"/>
              <a:t>。</a:t>
            </a:r>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73</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08546" name="Rectangle 2"/>
          <p:cNvSpPr>
            <a:spLocks noGrp="1" noChangeArrowheads="1"/>
          </p:cNvSpPr>
          <p:nvPr>
            <p:ph type="title"/>
          </p:nvPr>
        </p:nvSpPr>
        <p:spPr/>
        <p:txBody>
          <a:bodyPr/>
          <a:lstStyle/>
          <a:p>
            <a:r>
              <a:rPr lang="zh-CN" altLang="en-US" sz="3600" dirty="0" smtClean="0"/>
              <a:t>本章思考题（续</a:t>
            </a:r>
            <a:r>
              <a:rPr lang="en-US" altLang="zh-CN" sz="3600" dirty="0" smtClean="0"/>
              <a:t>1</a:t>
            </a:r>
            <a:r>
              <a:rPr lang="zh-CN" altLang="en-US" sz="3600" dirty="0" smtClean="0"/>
              <a:t>）</a:t>
            </a:r>
            <a:endParaRPr lang="zh-CN" altLang="en-US" sz="36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3"/>
          <p:cNvSpPr>
            <a:spLocks noGrp="1" noChangeArrowheads="1"/>
          </p:cNvSpPr>
          <p:nvPr>
            <p:ph idx="1"/>
          </p:nvPr>
        </p:nvSpPr>
        <p:spPr/>
        <p:txBody>
          <a:bodyPr/>
          <a:lstStyle/>
          <a:p>
            <a:pPr>
              <a:lnSpc>
                <a:spcPct val="90000"/>
              </a:lnSpc>
            </a:pPr>
            <a:r>
              <a:rPr lang="zh-CN" altLang="en-US" dirty="0" smtClean="0"/>
              <a:t>学会使用</a:t>
            </a:r>
            <a:r>
              <a:rPr lang="en-US" altLang="zh-CN" dirty="0" err="1" smtClean="0"/>
              <a:t>fdisk</a:t>
            </a:r>
            <a:r>
              <a:rPr lang="en-US" altLang="zh-CN" dirty="0" smtClean="0"/>
              <a:t>/parted</a:t>
            </a:r>
            <a:r>
              <a:rPr lang="zh-CN" altLang="en-US" dirty="0" smtClean="0"/>
              <a:t>命令进行硬盘分区。</a:t>
            </a:r>
          </a:p>
          <a:p>
            <a:pPr>
              <a:lnSpc>
                <a:spcPct val="90000"/>
              </a:lnSpc>
            </a:pPr>
            <a:r>
              <a:rPr lang="zh-CN" altLang="en-US" dirty="0" smtClean="0"/>
              <a:t>熟悉</a:t>
            </a:r>
            <a:r>
              <a:rPr lang="en-US" altLang="zh-CN" dirty="0" smtClean="0"/>
              <a:t>LVM</a:t>
            </a:r>
            <a:r>
              <a:rPr lang="zh-CN" altLang="en-US" dirty="0" smtClean="0"/>
              <a:t>的命令工具。</a:t>
            </a:r>
          </a:p>
          <a:p>
            <a:pPr>
              <a:lnSpc>
                <a:spcPct val="90000"/>
              </a:lnSpc>
            </a:pPr>
            <a:r>
              <a:rPr lang="zh-CN" altLang="en-US" dirty="0" smtClean="0"/>
              <a:t>学会扩展和缩减逻辑卷的大小。</a:t>
            </a:r>
          </a:p>
          <a:p>
            <a:pPr>
              <a:lnSpc>
                <a:spcPct val="90000"/>
              </a:lnSpc>
            </a:pPr>
            <a:r>
              <a:rPr lang="zh-CN" altLang="en-US" dirty="0" smtClean="0"/>
              <a:t>学会创建不同类型的文件系统。</a:t>
            </a:r>
          </a:p>
          <a:p>
            <a:pPr>
              <a:lnSpc>
                <a:spcPct val="90000"/>
              </a:lnSpc>
            </a:pPr>
            <a:r>
              <a:rPr lang="zh-CN" altLang="en-US" dirty="0" smtClean="0"/>
              <a:t>学会挂装和卸装文件系统。</a:t>
            </a:r>
          </a:p>
          <a:p>
            <a:pPr>
              <a:lnSpc>
                <a:spcPct val="90000"/>
              </a:lnSpc>
            </a:pPr>
            <a:r>
              <a:rPr lang="zh-CN" altLang="en-US" dirty="0" smtClean="0"/>
              <a:t>学会使用可移动存储介质（软盘、光盘、</a:t>
            </a:r>
            <a:r>
              <a:rPr lang="en-US" altLang="zh-CN" dirty="0" smtClean="0"/>
              <a:t>USB</a:t>
            </a:r>
            <a:r>
              <a:rPr lang="zh-CN" altLang="en-US" dirty="0" smtClean="0"/>
              <a:t>盘）。</a:t>
            </a:r>
          </a:p>
          <a:p>
            <a:pPr>
              <a:lnSpc>
                <a:spcPct val="90000"/>
              </a:lnSpc>
            </a:pPr>
            <a:r>
              <a:rPr lang="zh-CN" altLang="en-US" dirty="0" smtClean="0"/>
              <a:t>学会使用</a:t>
            </a:r>
            <a:r>
              <a:rPr lang="en-US" altLang="zh-CN" dirty="0" smtClean="0"/>
              <a:t>ext2/ext3/ext4</a:t>
            </a:r>
            <a:r>
              <a:rPr lang="zh-CN" altLang="en-US" dirty="0" smtClean="0"/>
              <a:t>文件系统的维护命令。</a:t>
            </a:r>
          </a:p>
          <a:p>
            <a:pPr>
              <a:lnSpc>
                <a:spcPct val="90000"/>
              </a:lnSpc>
            </a:pPr>
            <a:r>
              <a:rPr lang="zh-CN" altLang="en-US" dirty="0" smtClean="0"/>
              <a:t>学会操作系统挂装表文件</a:t>
            </a:r>
            <a:r>
              <a:rPr lang="en-US" altLang="zh-CN" dirty="0" smtClean="0"/>
              <a:t>/etc/</a:t>
            </a:r>
            <a:r>
              <a:rPr lang="en-US" altLang="zh-CN" dirty="0" err="1" smtClean="0"/>
              <a:t>fstab</a:t>
            </a:r>
            <a:r>
              <a:rPr lang="zh-CN" altLang="en-US" dirty="0" smtClean="0"/>
              <a:t>。</a:t>
            </a:r>
          </a:p>
        </p:txBody>
      </p:sp>
      <p:sp>
        <p:nvSpPr>
          <p:cNvPr id="7" name="灯片编号占位符 6"/>
          <p:cNvSpPr>
            <a:spLocks noGrp="1"/>
          </p:cNvSpPr>
          <p:nvPr>
            <p:ph type="sldNum" sz="quarter" idx="12"/>
          </p:nvPr>
        </p:nvSpPr>
        <p:spPr/>
        <p:txBody>
          <a:bodyPr/>
          <a:lstStyle/>
          <a:p>
            <a:fld id="{1D884F6B-D068-45E9-B250-41F0C46488DC}" type="slidenum">
              <a:rPr lang="en-US" altLang="zh-CN" smtClean="0"/>
              <a:pPr/>
              <a:t>74</a:t>
            </a:fld>
            <a:endParaRPr lang="en-US" altLang="zh-CN"/>
          </a:p>
        </p:txBody>
      </p:sp>
      <p:sp>
        <p:nvSpPr>
          <p:cNvPr id="2" name="副标题 1"/>
          <p:cNvSpPr>
            <a:spLocks noGrp="1"/>
          </p:cNvSpPr>
          <p:nvPr>
            <p:ph type="subTitle" idx="13"/>
          </p:nvPr>
        </p:nvSpPr>
        <p:spPr/>
        <p:txBody>
          <a:bodyPr>
            <a:normAutofit fontScale="92500" lnSpcReduction="20000"/>
          </a:bodyPr>
          <a:lstStyle/>
          <a:p>
            <a:endParaRPr lang="zh-CN" altLang="en-US"/>
          </a:p>
        </p:txBody>
      </p:sp>
      <p:sp>
        <p:nvSpPr>
          <p:cNvPr id="107522" name="Rectangle 2"/>
          <p:cNvSpPr>
            <a:spLocks noGrp="1" noChangeArrowheads="1"/>
          </p:cNvSpPr>
          <p:nvPr>
            <p:ph type="title"/>
          </p:nvPr>
        </p:nvSpPr>
        <p:spPr/>
        <p:txBody>
          <a:bodyPr/>
          <a:lstStyle/>
          <a:p>
            <a:r>
              <a:rPr lang="zh-CN" altLang="en-US" sz="3600" dirty="0" smtClean="0"/>
              <a:t>本章实验</a:t>
            </a:r>
            <a:endParaRPr lang="zh-CN" altLang="en-US" sz="3600" dirty="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rot="10800000">
            <a:off x="0" y="1255079"/>
            <a:ext cx="9144000" cy="4456607"/>
          </a:xfrm>
          <a:prstGeom prst="rect">
            <a:avLst/>
          </a:prstGeom>
          <a:gradFill rotWithShape="1">
            <a:gsLst>
              <a:gs pos="0">
                <a:schemeClr val="bg1">
                  <a:alpha val="0"/>
                </a:schemeClr>
              </a:gs>
              <a:gs pos="100000">
                <a:srgbClr val="A3C400"/>
              </a:gs>
            </a:gsLst>
            <a:lin ang="0" scaled="1"/>
          </a:gradFill>
          <a:ln w="9525">
            <a:noFill/>
            <a:miter lim="800000"/>
            <a:headEnd/>
            <a:tailEnd/>
          </a:ln>
        </p:spPr>
        <p:txBody>
          <a:bodyPr wrap="none" lIns="91433" tIns="45717" rIns="91433" bIns="45717"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pic>
        <p:nvPicPr>
          <p:cNvPr id="5" name="Picture 27"/>
          <p:cNvPicPr>
            <a:picLocks noChangeAspect="1" noChangeArrowheads="1"/>
          </p:cNvPicPr>
          <p:nvPr/>
        </p:nvPicPr>
        <p:blipFill>
          <a:blip r:embed="rId3" cstate="print"/>
          <a:srcRect t="26886" r="43958"/>
          <a:stretch>
            <a:fillRect/>
          </a:stretch>
        </p:blipFill>
        <p:spPr bwMode="auto">
          <a:xfrm>
            <a:off x="-615946" y="2046388"/>
            <a:ext cx="5476321" cy="3651608"/>
          </a:xfrm>
          <a:prstGeom prst="rect">
            <a:avLst/>
          </a:prstGeom>
          <a:noFill/>
          <a:ln w="9525">
            <a:noFill/>
            <a:miter lim="800000"/>
            <a:headEnd/>
            <a:tailEnd/>
          </a:ln>
        </p:spPr>
      </p:pic>
      <p:sp>
        <p:nvSpPr>
          <p:cNvPr id="6" name="Text Box 9"/>
          <p:cNvSpPr txBox="1">
            <a:spLocks noChangeArrowheads="1"/>
          </p:cNvSpPr>
          <p:nvPr/>
        </p:nvSpPr>
        <p:spPr bwMode="auto">
          <a:xfrm>
            <a:off x="64395" y="3269891"/>
            <a:ext cx="2130614" cy="1046434"/>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3200" b="0" i="0" u="none" strike="noStrike" kern="1200" cap="none" spc="0" normalizeH="0" baseline="0" noProof="0" dirty="0">
                <a:ln>
                  <a:noFill/>
                </a:ln>
                <a:solidFill>
                  <a:srgbClr val="009900"/>
                </a:solidFill>
                <a:effectLst/>
                <a:uLnTx/>
                <a:uFillTx/>
                <a:latin typeface="Broadway" pitchFamily="82" charset="0"/>
                <a:ea typeface="方正粗倩简体" pitchFamily="65" charset="-122"/>
                <a:cs typeface="+mn-cs"/>
              </a:rPr>
              <a:t>NO.1</a:t>
            </a:r>
            <a:r>
              <a:rPr kumimoji="0" lang="en-US" altLang="zh-CN" sz="3200" b="0" i="0" u="none" strike="noStrike" kern="1200" cap="none" spc="0" normalizeH="0" baseline="0" noProof="0" dirty="0">
                <a:ln>
                  <a:noFill/>
                </a:ln>
                <a:solidFill>
                  <a:prstClr val="black"/>
                </a:solidFill>
                <a:effectLst/>
                <a:uLnTx/>
                <a:uFillTx/>
                <a:latin typeface="Broadway" pitchFamily="82" charset="0"/>
                <a:ea typeface="方正粗倩简体" pitchFamily="65" charset="-122"/>
                <a:cs typeface="+mn-cs"/>
              </a:rPr>
              <a:t> </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rPr>
              <a:t>操作基础</a:t>
            </a:r>
            <a:endParaRPr kumimoji="0" lang="zh-CN" altLang="en-US" sz="2000" b="0" i="0" u="none" strike="noStrike" kern="1200" cap="none" spc="0" normalizeH="0" baseline="0" noProof="0" dirty="0">
              <a:ln>
                <a:noFill/>
              </a:ln>
              <a:solidFill>
                <a:prstClr val="black"/>
              </a:solidFill>
              <a:effectLst/>
              <a:uLnTx/>
              <a:uFillTx/>
              <a:latin typeface="Broadway" panose="04040905080B02020502" pitchFamily="82" charset="0"/>
              <a:ea typeface="微软雅黑" pitchFamily="34" charset="-122"/>
              <a:cs typeface="Times New Roman" panose="02020603050405020304" pitchFamily="18" charset="0"/>
            </a:endParaRPr>
          </a:p>
        </p:txBody>
      </p:sp>
      <p:sp>
        <p:nvSpPr>
          <p:cNvPr id="7" name="Text Box 10"/>
          <p:cNvSpPr txBox="1">
            <a:spLocks noChangeArrowheads="1"/>
          </p:cNvSpPr>
          <p:nvPr/>
        </p:nvSpPr>
        <p:spPr bwMode="auto">
          <a:xfrm>
            <a:off x="2590504" y="2864087"/>
            <a:ext cx="2130614" cy="861768"/>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NO.2</a:t>
            </a:r>
            <a:endParaRPr kumimoji="0" lang="en-US" altLang="zh-CN" sz="2000" b="0" i="0" u="none" strike="noStrike" kern="1200" cap="none" spc="0" normalizeH="0" baseline="0" noProof="0" dirty="0">
              <a:ln>
                <a:noFill/>
              </a:ln>
              <a:solidFill>
                <a:srgbClr val="0066FF"/>
              </a:solidFill>
              <a:effectLst/>
              <a:uLnTx/>
              <a:uFillTx/>
              <a:latin typeface="Broadway" pitchFamily="82" charset="0"/>
              <a:ea typeface="方正粗倩简体" pitchFamily="65" charset="-122"/>
              <a:cs typeface="+mn-cs"/>
            </a:endParaRP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2000" b="0" i="0" u="none" strike="noStrike" kern="1200" cap="none" spc="0" normalizeH="0" baseline="0" noProof="0" dirty="0" smtClean="0">
                <a:ln>
                  <a:noFill/>
                </a:ln>
                <a:solidFill>
                  <a:srgbClr val="0066FF"/>
                </a:solidFill>
                <a:effectLst/>
                <a:uLnTx/>
                <a:uFillTx/>
                <a:latin typeface="Broadway" pitchFamily="82" charset="0"/>
                <a:ea typeface="方正粗倩简体" pitchFamily="65" charset="-122"/>
                <a:cs typeface="+mn-cs"/>
              </a:rPr>
              <a:t>系统与安全</a:t>
            </a:r>
            <a:endParaRPr kumimoji="0" lang="en-US" altLang="zh-CN" sz="14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sp>
        <p:nvSpPr>
          <p:cNvPr id="8" name="Text Box 12"/>
          <p:cNvSpPr txBox="1">
            <a:spLocks noChangeArrowheads="1"/>
          </p:cNvSpPr>
          <p:nvPr/>
        </p:nvSpPr>
        <p:spPr bwMode="auto">
          <a:xfrm>
            <a:off x="250579" y="293173"/>
            <a:ext cx="1464031" cy="615547"/>
          </a:xfrm>
          <a:prstGeom prst="rect">
            <a:avLst/>
          </a:prstGeom>
          <a:noFill/>
          <a:ln w="9525">
            <a:noFill/>
            <a:miter lim="800000"/>
            <a:headEnd/>
            <a:tailEnd/>
          </a:ln>
        </p:spPr>
        <p:txBody>
          <a:bodyPr wrap="square" lIns="91433" tIns="45717" rIns="91433" bIns="45717">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altLang="zh-CN" sz="3400" b="1" i="0" u="none" strike="noStrike" kern="1200" cap="none" spc="0" normalizeH="0" baseline="0" noProof="0" dirty="0" err="1" smtClean="0">
                <a:ln>
                  <a:noFill/>
                </a:ln>
                <a:solidFill>
                  <a:srgbClr val="A3C400"/>
                </a:solidFill>
                <a:effectLst/>
                <a:uLnTx/>
                <a:uFillTx/>
                <a:latin typeface="Broadway" pitchFamily="82" charset="0"/>
                <a:ea typeface="宋体" panose="02010600030101010101" pitchFamily="2" charset="-122"/>
                <a:cs typeface="+mn-cs"/>
              </a:rPr>
              <a:t>TYUT</a:t>
            </a:r>
            <a:endParaRPr kumimoji="0" lang="en-US" altLang="zh-CN" sz="3400" b="1" i="0" u="none" strike="noStrike" kern="1200" cap="none" spc="0" normalizeH="0" baseline="0" noProof="0" dirty="0">
              <a:ln>
                <a:noFill/>
              </a:ln>
              <a:solidFill>
                <a:srgbClr val="A3C400"/>
              </a:solidFill>
              <a:effectLst/>
              <a:uLnTx/>
              <a:uFillTx/>
              <a:latin typeface="Broadway" pitchFamily="82" charset="0"/>
              <a:ea typeface="宋体" panose="02010600030101010101" pitchFamily="2" charset="-122"/>
              <a:cs typeface="+mn-cs"/>
            </a:endParaRPr>
          </a:p>
        </p:txBody>
      </p:sp>
      <p:sp>
        <p:nvSpPr>
          <p:cNvPr id="11" name="Text Box 11"/>
          <p:cNvSpPr txBox="1">
            <a:spLocks noChangeArrowheads="1"/>
          </p:cNvSpPr>
          <p:nvPr/>
        </p:nvSpPr>
        <p:spPr bwMode="auto">
          <a:xfrm>
            <a:off x="1403648" y="4650528"/>
            <a:ext cx="2130614" cy="938712"/>
          </a:xfrm>
          <a:prstGeom prst="rect">
            <a:avLst/>
          </a:prstGeom>
          <a:noFill/>
          <a:ln w="9525">
            <a:noFill/>
            <a:miter lim="800000"/>
            <a:headEnd/>
            <a:tailEnd/>
          </a:ln>
        </p:spPr>
        <p:txBody>
          <a:bodyPr lIns="91433" tIns="45717" rIns="91433" bIns="45717">
            <a:spAutoFit/>
          </a:bodyPr>
          <a:lstStyle/>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en-US" altLang="zh-CN" sz="2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NO.3</a:t>
            </a:r>
          </a:p>
          <a:p>
            <a:pPr marL="0" marR="0" lvl="0" indent="0" algn="ctr" defTabSz="914400" rtl="0" eaLnBrk="1" fontAlgn="auto" latinLnBrk="0" hangingPunct="1">
              <a:lnSpc>
                <a:spcPct val="100000"/>
              </a:lnSpc>
              <a:spcBef>
                <a:spcPct val="50000"/>
              </a:spcBef>
              <a:spcAft>
                <a:spcPts val="0"/>
              </a:spcAft>
              <a:buClrTx/>
              <a:buSzTx/>
              <a:buFontTx/>
              <a:buNone/>
              <a:tabLst/>
              <a:defRPr/>
            </a:pPr>
            <a:r>
              <a:rPr kumimoji="0" lang="zh-CN" altLang="en-US" sz="1800" b="0" i="0" u="none" strike="noStrike" kern="1200" cap="none" spc="0" normalizeH="0" baseline="0" noProof="0" dirty="0" smtClean="0">
                <a:ln>
                  <a:noFill/>
                </a:ln>
                <a:solidFill>
                  <a:srgbClr val="006600"/>
                </a:solidFill>
                <a:effectLst/>
                <a:uLnTx/>
                <a:uFillTx/>
                <a:latin typeface="Broadway" pitchFamily="82" charset="0"/>
                <a:ea typeface="方正粗倩简体" pitchFamily="65" charset="-122"/>
                <a:cs typeface="+mn-cs"/>
              </a:rPr>
              <a:t>网络服务</a:t>
            </a:r>
            <a:endParaRPr kumimoji="0" lang="zh-CN" altLang="en-US" sz="1800" b="0" i="0" u="none" strike="noStrike" kern="1200" cap="none" spc="0" normalizeH="0" baseline="0" noProof="0" dirty="0">
              <a:ln>
                <a:noFill/>
              </a:ln>
              <a:solidFill>
                <a:prstClr val="black"/>
              </a:solidFill>
              <a:effectLst/>
              <a:uLnTx/>
              <a:uFillTx/>
              <a:latin typeface="微软雅黑" pitchFamily="34" charset="-122"/>
              <a:ea typeface="微软雅黑" pitchFamily="34" charset="-122"/>
              <a:cs typeface="+mn-cs"/>
            </a:endParaRPr>
          </a:p>
        </p:txBody>
      </p:sp>
      <p:pic>
        <p:nvPicPr>
          <p:cNvPr id="9" name="Picture 33"/>
          <p:cNvPicPr>
            <a:picLocks noChangeAspect="1" noChangeArrowheads="1"/>
          </p:cNvPicPr>
          <p:nvPr/>
        </p:nvPicPr>
        <p:blipFill>
          <a:blip r:embed="rId4" cstate="print"/>
          <a:srcRect l="82329" b="89954"/>
          <a:stretch>
            <a:fillRect/>
          </a:stretch>
        </p:blipFill>
        <p:spPr bwMode="auto">
          <a:xfrm>
            <a:off x="7452948" y="359719"/>
            <a:ext cx="1726049" cy="505278"/>
          </a:xfrm>
          <a:prstGeom prst="rect">
            <a:avLst/>
          </a:prstGeom>
          <a:noFill/>
          <a:ln w="9525">
            <a:noFill/>
            <a:miter lim="800000"/>
            <a:headEnd/>
            <a:tailEnd/>
          </a:ln>
        </p:spPr>
      </p:pic>
      <p:sp>
        <p:nvSpPr>
          <p:cNvPr id="2" name="文本框 1"/>
          <p:cNvSpPr txBox="1"/>
          <p:nvPr/>
        </p:nvSpPr>
        <p:spPr>
          <a:xfrm>
            <a:off x="7269313" y="238944"/>
            <a:ext cx="1469704"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CN" altLang="en-US" sz="1800" b="0" i="0" u="none" strike="noStrike" kern="1200" cap="none" spc="0" normalizeH="0" baseline="0" noProof="0" dirty="0" smtClean="0">
                <a:ln>
                  <a:noFill/>
                </a:ln>
                <a:solidFill>
                  <a:prstClr val="black"/>
                </a:solidFill>
                <a:effectLst/>
                <a:uLnTx/>
                <a:uFillTx/>
                <a:latin typeface="华文行楷" panose="02010800040101010101" pitchFamily="2" charset="-122"/>
                <a:ea typeface="华文行楷" panose="02010800040101010101" pitchFamily="2" charset="-122"/>
                <a:cs typeface="+mn-cs"/>
              </a:rPr>
              <a:t>大数据</a:t>
            </a:r>
            <a:r>
              <a:rPr kumimoji="0" lang="zh-CN" altLang="en-US" sz="900" b="0" i="0" u="none" strike="noStrike" kern="1200" cap="none" spc="0" normalizeH="0" baseline="0" noProof="0" dirty="0" smtClean="0">
                <a:ln>
                  <a:noFill/>
                </a:ln>
                <a:solidFill>
                  <a:prstClr val="black"/>
                </a:solidFill>
                <a:effectLst/>
                <a:uLnTx/>
                <a:uFillTx/>
                <a:latin typeface="仿宋" panose="02010609060101010101" pitchFamily="49" charset="-122"/>
                <a:ea typeface="仿宋" panose="02010609060101010101" pitchFamily="49" charset="-122"/>
                <a:cs typeface="+mn-cs"/>
              </a:rPr>
              <a:t>联合研究院</a:t>
            </a:r>
            <a:endParaRPr kumimoji="0" lang="zh-CN" altLang="en-US" sz="900" b="0" i="0" u="none" strike="noStrike" kern="1200" cap="none" spc="0" normalizeH="0" baseline="0" noProof="0" dirty="0">
              <a:ln>
                <a:noFill/>
              </a:ln>
              <a:solidFill>
                <a:prstClr val="black"/>
              </a:solidFill>
              <a:effectLst/>
              <a:uLnTx/>
              <a:uFillTx/>
              <a:latin typeface="仿宋" panose="02010609060101010101" pitchFamily="49" charset="-122"/>
              <a:ea typeface="仿宋" panose="02010609060101010101" pitchFamily="49" charset="-122"/>
              <a:cs typeface="+mn-cs"/>
            </a:endParaRPr>
          </a:p>
        </p:txBody>
      </p:sp>
      <p:sp>
        <p:nvSpPr>
          <p:cNvPr id="15" name="TextBox 12"/>
          <p:cNvSpPr txBox="1"/>
          <p:nvPr/>
        </p:nvSpPr>
        <p:spPr>
          <a:xfrm>
            <a:off x="257814" y="817058"/>
            <a:ext cx="2332690" cy="369332"/>
          </a:xfrm>
          <a:prstGeom prst="rect">
            <a:avLst/>
          </a:prstGeom>
          <a:noFill/>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1800" b="1" i="0" u="none" strike="noStrike" kern="1200" cap="none" spc="0" normalizeH="0" baseline="0" noProof="0" dirty="0"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http://</a:t>
            </a:r>
            <a:r>
              <a:rPr kumimoji="0" lang="en-US" altLang="zh-CN" sz="1800" b="1" i="0" u="none" strike="noStrike" kern="1200" cap="none" spc="0" normalizeH="0" baseline="0" noProof="0" dirty="0" err="1" smtClean="0">
                <a:ln>
                  <a:noFill/>
                </a:ln>
                <a:solidFill>
                  <a:srgbClr val="C0504D">
                    <a:lumMod val="75000"/>
                  </a:srgbClr>
                </a:solidFill>
                <a:effectLst/>
                <a:uLnTx/>
                <a:uFillTx/>
                <a:latin typeface="Arial Unicode MS" pitchFamily="34" charset="-122"/>
                <a:ea typeface="Arial Unicode MS" pitchFamily="34" charset="-122"/>
                <a:cs typeface="Arial Unicode MS" pitchFamily="34" charset="-122"/>
              </a:rPr>
              <a:t>cds.tyut.edu.cn</a:t>
            </a:r>
            <a:endParaRPr kumimoji="0" lang="en-US" altLang="zh-CN" sz="1800" b="1" i="0" u="none" strike="noStrike" kern="1200" cap="none" spc="0" normalizeH="0" baseline="0" noProof="0" dirty="0">
              <a:ln>
                <a:noFill/>
              </a:ln>
              <a:solidFill>
                <a:srgbClr val="C0504D">
                  <a:lumMod val="75000"/>
                </a:srgbClr>
              </a:solidFill>
              <a:effectLst/>
              <a:uLnTx/>
              <a:uFillTx/>
              <a:latin typeface="Arial Unicode MS" pitchFamily="34" charset="-122"/>
              <a:ea typeface="Arial Unicode MS" pitchFamily="34" charset="-122"/>
              <a:cs typeface="Arial Unicode MS" pitchFamily="34" charset="-122"/>
            </a:endParaRPr>
          </a:p>
        </p:txBody>
      </p:sp>
      <p:pic>
        <p:nvPicPr>
          <p:cNvPr id="13" name="Picture 33"/>
          <p:cNvPicPr>
            <a:picLocks noChangeAspect="1" noChangeArrowheads="1"/>
          </p:cNvPicPr>
          <p:nvPr/>
        </p:nvPicPr>
        <p:blipFill>
          <a:blip r:embed="rId4" cstate="print"/>
          <a:srcRect l="62640" t="32991" r="7145" b="29714"/>
          <a:stretch>
            <a:fillRect/>
          </a:stretch>
        </p:blipFill>
        <p:spPr bwMode="auto">
          <a:xfrm>
            <a:off x="5652120" y="2547279"/>
            <a:ext cx="2952328" cy="1872208"/>
          </a:xfrm>
          <a:prstGeom prst="rect">
            <a:avLst/>
          </a:prstGeom>
          <a:noFill/>
          <a:ln w="9525">
            <a:noFill/>
            <a:miter lim="800000"/>
            <a:headEnd/>
            <a:tailEnd/>
          </a:ln>
        </p:spPr>
      </p:pic>
    </p:spTree>
    <p:extLst>
      <p:ext uri="{BB962C8B-B14F-4D97-AF65-F5344CB8AC3E}">
        <p14:creationId xmlns:p14="http://schemas.microsoft.com/office/powerpoint/2010/main" val="935874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800" dirty="0" smtClean="0"/>
              <a:t>进入</a:t>
            </a:r>
            <a:r>
              <a:rPr lang="en-US" altLang="zh-CN" sz="2800" dirty="0" err="1" smtClean="0"/>
              <a:t>fdisk</a:t>
            </a:r>
            <a:r>
              <a:rPr lang="zh-CN" altLang="en-US" sz="2800" dirty="0" smtClean="0"/>
              <a:t>的交互操作方式</a:t>
            </a:r>
          </a:p>
          <a:p>
            <a:pPr lvl="1">
              <a:buNone/>
            </a:pPr>
            <a:r>
              <a:rPr lang="en-US" altLang="zh-CN" sz="2400" dirty="0" smtClean="0">
                <a:solidFill>
                  <a:schemeClr val="accent6">
                    <a:lumMod val="75000"/>
                  </a:schemeClr>
                </a:solidFill>
              </a:rPr>
              <a:t># </a:t>
            </a:r>
            <a:r>
              <a:rPr lang="en-US" altLang="zh-CN" sz="2400" dirty="0" err="1" smtClean="0">
                <a:solidFill>
                  <a:schemeClr val="accent6">
                    <a:lumMod val="75000"/>
                  </a:schemeClr>
                </a:solidFill>
              </a:rPr>
              <a:t>fdisk</a:t>
            </a:r>
            <a:r>
              <a:rPr lang="en-US" altLang="zh-CN" sz="2400" dirty="0" smtClean="0">
                <a:solidFill>
                  <a:schemeClr val="accent6">
                    <a:lumMod val="75000"/>
                  </a:schemeClr>
                </a:solidFill>
              </a:rPr>
              <a:t> &lt;</a:t>
            </a:r>
            <a:r>
              <a:rPr lang="zh-CN" altLang="en-US" sz="2400" dirty="0" smtClean="0">
                <a:solidFill>
                  <a:schemeClr val="accent6">
                    <a:lumMod val="75000"/>
                  </a:schemeClr>
                </a:solidFill>
              </a:rPr>
              <a:t>硬盘设备名</a:t>
            </a:r>
            <a:r>
              <a:rPr lang="en-US" altLang="zh-CN" sz="2400" dirty="0" smtClean="0">
                <a:solidFill>
                  <a:schemeClr val="accent6">
                    <a:lumMod val="75000"/>
                  </a:schemeClr>
                </a:solidFill>
              </a:rPr>
              <a:t>&gt; </a:t>
            </a:r>
          </a:p>
          <a:p>
            <a:r>
              <a:rPr lang="zh-CN" altLang="en-US" sz="2800" dirty="0" smtClean="0"/>
              <a:t>在命令行方式下显示指定硬盘的分区表信息</a:t>
            </a:r>
          </a:p>
          <a:p>
            <a:pPr lvl="1">
              <a:buNone/>
            </a:pPr>
            <a:r>
              <a:rPr lang="en-US" altLang="zh-CN" sz="2400" dirty="0" smtClean="0">
                <a:solidFill>
                  <a:schemeClr val="accent6">
                    <a:lumMod val="75000"/>
                  </a:schemeClr>
                </a:solidFill>
              </a:rPr>
              <a:t># </a:t>
            </a:r>
            <a:r>
              <a:rPr lang="en-US" altLang="zh-CN" sz="2400" dirty="0" err="1" smtClean="0">
                <a:solidFill>
                  <a:schemeClr val="accent6">
                    <a:lumMod val="75000"/>
                  </a:schemeClr>
                </a:solidFill>
              </a:rPr>
              <a:t>fdisk</a:t>
            </a:r>
            <a:r>
              <a:rPr lang="en-US" altLang="zh-CN" sz="2400" dirty="0" smtClean="0">
                <a:solidFill>
                  <a:schemeClr val="accent6">
                    <a:lumMod val="75000"/>
                  </a:schemeClr>
                </a:solidFill>
              </a:rPr>
              <a:t> -l &lt;</a:t>
            </a:r>
            <a:r>
              <a:rPr lang="zh-CN" altLang="en-US" sz="2400" dirty="0" smtClean="0">
                <a:solidFill>
                  <a:schemeClr val="accent6">
                    <a:lumMod val="75000"/>
                  </a:schemeClr>
                </a:solidFill>
              </a:rPr>
              <a:t>硬盘设备名</a:t>
            </a:r>
            <a:r>
              <a:rPr lang="en-US" altLang="zh-CN" sz="2400" dirty="0" smtClean="0">
                <a:solidFill>
                  <a:schemeClr val="accent6">
                    <a:lumMod val="75000"/>
                  </a:schemeClr>
                </a:solidFill>
              </a:rPr>
              <a:t>&gt;</a:t>
            </a:r>
            <a:endParaRPr lang="zh-CN" altLang="en-US" sz="2400" dirty="0">
              <a:solidFill>
                <a:schemeClr val="accent6">
                  <a:lumMod val="75000"/>
                </a:schemeClr>
              </a:solidFill>
            </a:endParaRPr>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8</a:t>
            </a:fld>
            <a:endParaRPr lang="en-US" altLang="zh-CN" dirty="0"/>
          </a:p>
        </p:txBody>
      </p:sp>
      <p:sp>
        <p:nvSpPr>
          <p:cNvPr id="8" name="副标题 7"/>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磁盘分区工具</a:t>
            </a:r>
            <a:r>
              <a:rPr lang="en-US" altLang="zh-CN" dirty="0" smtClean="0"/>
              <a:t>——</a:t>
            </a:r>
            <a:r>
              <a:rPr lang="en-US" altLang="zh-CN" dirty="0" err="1" smtClean="0"/>
              <a:t>fdisk</a:t>
            </a:r>
            <a:endParaRPr lang="zh-CN" altLang="en-US" dirty="0"/>
          </a:p>
        </p:txBody>
      </p:sp>
      <p:graphicFrame>
        <p:nvGraphicFramePr>
          <p:cNvPr id="7" name="表格 6"/>
          <p:cNvGraphicFramePr>
            <a:graphicFrameLocks noGrp="1"/>
          </p:cNvGraphicFramePr>
          <p:nvPr/>
        </p:nvGraphicFramePr>
        <p:xfrm>
          <a:off x="539552" y="3580224"/>
          <a:ext cx="8064899" cy="2225040"/>
        </p:xfrm>
        <a:graphic>
          <a:graphicData uri="http://schemas.openxmlformats.org/drawingml/2006/table">
            <a:tbl>
              <a:tblPr firstRow="1" bandRow="1">
                <a:tableStyleId>{21E4AEA4-8DFA-4A89-87EB-49C32662AFE0}</a:tableStyleId>
              </a:tblPr>
              <a:tblGrid>
                <a:gridCol w="936104">
                  <a:extLst>
                    <a:ext uri="{9D8B030D-6E8A-4147-A177-3AD203B41FA5}">
                      <a16:colId xmlns:a16="http://schemas.microsoft.com/office/drawing/2014/main" val="20000"/>
                    </a:ext>
                  </a:extLst>
                </a:gridCol>
                <a:gridCol w="2736304">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3384379">
                  <a:extLst>
                    <a:ext uri="{9D8B030D-6E8A-4147-A177-3AD203B41FA5}">
                      <a16:colId xmlns:a16="http://schemas.microsoft.com/office/drawing/2014/main" val="20003"/>
                    </a:ext>
                  </a:extLst>
                </a:gridCol>
              </a:tblGrid>
              <a:tr h="370840">
                <a:tc>
                  <a:txBody>
                    <a:bodyPr/>
                    <a:lstStyle/>
                    <a:p>
                      <a:pPr algn="ctr"/>
                      <a:r>
                        <a:rPr lang="zh-CN" altLang="en-US" dirty="0" smtClean="0"/>
                        <a:t>子命令</a:t>
                      </a:r>
                      <a:endParaRPr lang="zh-CN" altLang="en-US" dirty="0"/>
                    </a:p>
                  </a:txBody>
                  <a:tcPr/>
                </a:tc>
                <a:tc>
                  <a:txBody>
                    <a:bodyPr/>
                    <a:lstStyle/>
                    <a:p>
                      <a:pPr algn="ctr"/>
                      <a:r>
                        <a:rPr lang="zh-CN" altLang="en-US" dirty="0" smtClean="0"/>
                        <a:t>说明</a:t>
                      </a:r>
                      <a:endParaRPr lang="zh-CN" altLang="en-US" dirty="0"/>
                    </a:p>
                  </a:txBody>
                  <a:tcPr/>
                </a:tc>
                <a:tc>
                  <a:txBody>
                    <a:bodyPr/>
                    <a:lstStyle/>
                    <a:p>
                      <a:pPr algn="ctr"/>
                      <a:r>
                        <a:rPr lang="zh-CN" altLang="en-US" dirty="0" smtClean="0"/>
                        <a:t>子命令</a:t>
                      </a:r>
                      <a:endParaRPr lang="zh-CN" altLang="en-US" dirty="0"/>
                    </a:p>
                  </a:txBody>
                  <a:tcPr/>
                </a:tc>
                <a:tc>
                  <a:txBody>
                    <a:bodyPr/>
                    <a:lstStyle/>
                    <a:p>
                      <a:pPr algn="ctr"/>
                      <a:r>
                        <a:rPr lang="zh-CN" altLang="en-US" dirty="0" smtClean="0"/>
                        <a:t>说明</a:t>
                      </a:r>
                      <a:endParaRPr lang="zh-CN" altLang="en-US" dirty="0"/>
                    </a:p>
                  </a:txBody>
                  <a:tcPr/>
                </a:tc>
                <a:extLst>
                  <a:ext uri="{0D108BD9-81ED-4DB2-BD59-A6C34878D82A}">
                    <a16:rowId xmlns:a16="http://schemas.microsoft.com/office/drawing/2014/main" val="10000"/>
                  </a:ext>
                </a:extLst>
              </a:tr>
              <a:tr h="370840">
                <a:tc>
                  <a:txBody>
                    <a:bodyPr/>
                    <a:lstStyle/>
                    <a:p>
                      <a:pPr algn="ctr"/>
                      <a:r>
                        <a:rPr lang="en-US" altLang="zh-CN" dirty="0" smtClean="0">
                          <a:solidFill>
                            <a:srgbClr val="C00000"/>
                          </a:solidFill>
                        </a:rPr>
                        <a:t>a</a:t>
                      </a:r>
                      <a:endParaRPr lang="zh-CN" altLang="en-US" dirty="0">
                        <a:solidFill>
                          <a:srgbClr val="C00000"/>
                        </a:solidFill>
                      </a:endParaRPr>
                    </a:p>
                  </a:txBody>
                  <a:tcPr/>
                </a:tc>
                <a:tc>
                  <a:txBody>
                    <a:bodyPr/>
                    <a:lstStyle/>
                    <a:p>
                      <a:r>
                        <a:rPr lang="zh-CN" altLang="en-US" dirty="0" smtClean="0"/>
                        <a:t>调整硬盘的启动分区</a:t>
                      </a:r>
                      <a:endParaRPr lang="zh-CN" altLang="en-US" dirty="0"/>
                    </a:p>
                  </a:txBody>
                  <a:tcPr/>
                </a:tc>
                <a:tc>
                  <a:txBody>
                    <a:bodyPr/>
                    <a:lstStyle/>
                    <a:p>
                      <a:pPr algn="ctr"/>
                      <a:r>
                        <a:rPr lang="en-US" altLang="zh-CN" dirty="0" smtClean="0">
                          <a:solidFill>
                            <a:srgbClr val="C00000"/>
                          </a:solidFill>
                        </a:rPr>
                        <a:t>p</a:t>
                      </a:r>
                      <a:endParaRPr lang="zh-CN" altLang="en-US" dirty="0">
                        <a:solidFill>
                          <a:srgbClr val="C00000"/>
                        </a:solidFill>
                      </a:endParaRPr>
                    </a:p>
                  </a:txBody>
                  <a:tcPr/>
                </a:tc>
                <a:tc>
                  <a:txBody>
                    <a:bodyPr/>
                    <a:lstStyle/>
                    <a:p>
                      <a:r>
                        <a:rPr lang="zh-CN" altLang="en-US" dirty="0" smtClean="0"/>
                        <a:t>列出硬盘分区表</a:t>
                      </a:r>
                      <a:endParaRPr lang="zh-CN" altLang="en-US" dirty="0"/>
                    </a:p>
                  </a:txBody>
                  <a:tcPr/>
                </a:tc>
                <a:extLst>
                  <a:ext uri="{0D108BD9-81ED-4DB2-BD59-A6C34878D82A}">
                    <a16:rowId xmlns:a16="http://schemas.microsoft.com/office/drawing/2014/main" val="10001"/>
                  </a:ext>
                </a:extLst>
              </a:tr>
              <a:tr h="370840">
                <a:tc>
                  <a:txBody>
                    <a:bodyPr/>
                    <a:lstStyle/>
                    <a:p>
                      <a:pPr algn="ctr"/>
                      <a:r>
                        <a:rPr lang="en-US" altLang="zh-CN" dirty="0" smtClean="0">
                          <a:solidFill>
                            <a:srgbClr val="C00000"/>
                          </a:solidFill>
                        </a:rPr>
                        <a:t>d</a:t>
                      </a:r>
                      <a:endParaRPr lang="zh-CN" altLang="en-US" dirty="0">
                        <a:solidFill>
                          <a:srgbClr val="C00000"/>
                        </a:solidFill>
                      </a:endParaRPr>
                    </a:p>
                  </a:txBody>
                  <a:tcPr/>
                </a:tc>
                <a:tc>
                  <a:txBody>
                    <a:bodyPr/>
                    <a:lstStyle/>
                    <a:p>
                      <a:r>
                        <a:rPr lang="zh-CN" altLang="en-US" dirty="0" smtClean="0"/>
                        <a:t>删除一个硬盘分区</a:t>
                      </a:r>
                      <a:endParaRPr lang="zh-CN" altLang="en-US" dirty="0"/>
                    </a:p>
                  </a:txBody>
                  <a:tcPr/>
                </a:tc>
                <a:tc>
                  <a:txBody>
                    <a:bodyPr/>
                    <a:lstStyle/>
                    <a:p>
                      <a:pPr algn="ctr"/>
                      <a:r>
                        <a:rPr lang="en-US" altLang="zh-CN" dirty="0" smtClean="0">
                          <a:solidFill>
                            <a:srgbClr val="C00000"/>
                          </a:solidFill>
                        </a:rPr>
                        <a:t>q</a:t>
                      </a:r>
                      <a:endParaRPr lang="zh-CN" altLang="en-US" dirty="0">
                        <a:solidFill>
                          <a:srgbClr val="C00000"/>
                        </a:solidFill>
                      </a:endParaRPr>
                    </a:p>
                  </a:txBody>
                  <a:tcPr/>
                </a:tc>
                <a:tc>
                  <a:txBody>
                    <a:bodyPr/>
                    <a:lstStyle/>
                    <a:p>
                      <a:r>
                        <a:rPr lang="zh-CN" altLang="en-US" dirty="0" smtClean="0"/>
                        <a:t>退出</a:t>
                      </a:r>
                      <a:r>
                        <a:rPr lang="en-US" altLang="zh-CN" dirty="0" err="1" smtClean="0"/>
                        <a:t>fdisk</a:t>
                      </a:r>
                      <a:r>
                        <a:rPr lang="zh-CN" altLang="en-US" dirty="0" smtClean="0"/>
                        <a:t>，不保存更改</a:t>
                      </a:r>
                      <a:endParaRPr lang="zh-CN" altLang="en-US" dirty="0"/>
                    </a:p>
                  </a:txBody>
                  <a:tcPr/>
                </a:tc>
                <a:extLst>
                  <a:ext uri="{0D108BD9-81ED-4DB2-BD59-A6C34878D82A}">
                    <a16:rowId xmlns:a16="http://schemas.microsoft.com/office/drawing/2014/main" val="10002"/>
                  </a:ext>
                </a:extLst>
              </a:tr>
              <a:tr h="370840">
                <a:tc>
                  <a:txBody>
                    <a:bodyPr/>
                    <a:lstStyle/>
                    <a:p>
                      <a:pPr algn="ctr"/>
                      <a:r>
                        <a:rPr lang="en-US" altLang="zh-CN" dirty="0" smtClean="0">
                          <a:solidFill>
                            <a:srgbClr val="C00000"/>
                          </a:solidFill>
                        </a:rPr>
                        <a:t>l</a:t>
                      </a:r>
                      <a:endParaRPr lang="zh-CN" altLang="en-US" dirty="0">
                        <a:solidFill>
                          <a:srgbClr val="C00000"/>
                        </a:solidFill>
                      </a:endParaRPr>
                    </a:p>
                  </a:txBody>
                  <a:tcPr/>
                </a:tc>
                <a:tc>
                  <a:txBody>
                    <a:bodyPr/>
                    <a:lstStyle/>
                    <a:p>
                      <a:r>
                        <a:rPr lang="zh-CN" altLang="en-US" dirty="0" smtClean="0"/>
                        <a:t>列出所有支持的分区类型</a:t>
                      </a:r>
                      <a:endParaRPr lang="zh-CN" altLang="en-US" dirty="0"/>
                    </a:p>
                  </a:txBody>
                  <a:tcPr/>
                </a:tc>
                <a:tc>
                  <a:txBody>
                    <a:bodyPr/>
                    <a:lstStyle/>
                    <a:p>
                      <a:pPr algn="ctr"/>
                      <a:r>
                        <a:rPr lang="en-US" altLang="zh-CN" dirty="0" smtClean="0">
                          <a:solidFill>
                            <a:srgbClr val="C00000"/>
                          </a:solidFill>
                        </a:rPr>
                        <a:t>t</a:t>
                      </a:r>
                      <a:endParaRPr lang="zh-CN" altLang="en-US" dirty="0">
                        <a:solidFill>
                          <a:srgbClr val="C00000"/>
                        </a:solidFill>
                      </a:endParaRPr>
                    </a:p>
                  </a:txBody>
                  <a:tcPr/>
                </a:tc>
                <a:tc>
                  <a:txBody>
                    <a:bodyPr/>
                    <a:lstStyle/>
                    <a:p>
                      <a:r>
                        <a:rPr lang="zh-CN" altLang="en-US" dirty="0" smtClean="0"/>
                        <a:t>更改分区类型</a:t>
                      </a:r>
                      <a:endParaRPr lang="zh-CN" altLang="en-US" dirty="0"/>
                    </a:p>
                  </a:txBody>
                  <a:tcPr/>
                </a:tc>
                <a:extLst>
                  <a:ext uri="{0D108BD9-81ED-4DB2-BD59-A6C34878D82A}">
                    <a16:rowId xmlns:a16="http://schemas.microsoft.com/office/drawing/2014/main" val="10003"/>
                  </a:ext>
                </a:extLst>
              </a:tr>
              <a:tr h="370840">
                <a:tc>
                  <a:txBody>
                    <a:bodyPr/>
                    <a:lstStyle/>
                    <a:p>
                      <a:pPr algn="ctr"/>
                      <a:r>
                        <a:rPr lang="en-US" altLang="zh-CN" dirty="0" smtClean="0">
                          <a:solidFill>
                            <a:srgbClr val="C00000"/>
                          </a:solidFill>
                        </a:rPr>
                        <a:t>m</a:t>
                      </a:r>
                      <a:endParaRPr lang="zh-CN" altLang="en-US" dirty="0">
                        <a:solidFill>
                          <a:srgbClr val="C00000"/>
                        </a:solidFill>
                      </a:endParaRPr>
                    </a:p>
                  </a:txBody>
                  <a:tcPr/>
                </a:tc>
                <a:tc>
                  <a:txBody>
                    <a:bodyPr/>
                    <a:lstStyle/>
                    <a:p>
                      <a:r>
                        <a:rPr lang="zh-CN" altLang="en-US" dirty="0" smtClean="0"/>
                        <a:t>列出所有命令</a:t>
                      </a:r>
                      <a:endParaRPr lang="zh-CN" altLang="en-US" dirty="0"/>
                    </a:p>
                  </a:txBody>
                  <a:tcPr/>
                </a:tc>
                <a:tc>
                  <a:txBody>
                    <a:bodyPr/>
                    <a:lstStyle/>
                    <a:p>
                      <a:pPr algn="ctr"/>
                      <a:r>
                        <a:rPr lang="en-US" altLang="zh-CN" dirty="0" smtClean="0">
                          <a:solidFill>
                            <a:srgbClr val="C00000"/>
                          </a:solidFill>
                        </a:rPr>
                        <a:t>u</a:t>
                      </a:r>
                      <a:endParaRPr lang="zh-CN" altLang="en-US" dirty="0">
                        <a:solidFill>
                          <a:srgbClr val="C00000"/>
                        </a:solidFill>
                      </a:endParaRPr>
                    </a:p>
                  </a:txBody>
                  <a:tcPr/>
                </a:tc>
                <a:tc>
                  <a:txBody>
                    <a:bodyPr/>
                    <a:lstStyle/>
                    <a:p>
                      <a:r>
                        <a:rPr lang="zh-CN" altLang="en-US" dirty="0" smtClean="0"/>
                        <a:t>切换所显示的分区大小的单位</a:t>
                      </a:r>
                      <a:endParaRPr lang="zh-CN" altLang="en-US" dirty="0"/>
                    </a:p>
                  </a:txBody>
                  <a:tcPr/>
                </a:tc>
                <a:extLst>
                  <a:ext uri="{0D108BD9-81ED-4DB2-BD59-A6C34878D82A}">
                    <a16:rowId xmlns:a16="http://schemas.microsoft.com/office/drawing/2014/main" val="10004"/>
                  </a:ext>
                </a:extLst>
              </a:tr>
              <a:tr h="370840">
                <a:tc>
                  <a:txBody>
                    <a:bodyPr/>
                    <a:lstStyle/>
                    <a:p>
                      <a:pPr algn="ctr"/>
                      <a:r>
                        <a:rPr lang="en-US" altLang="zh-CN" dirty="0" smtClean="0">
                          <a:solidFill>
                            <a:srgbClr val="C00000"/>
                          </a:solidFill>
                        </a:rPr>
                        <a:t>n</a:t>
                      </a:r>
                      <a:endParaRPr lang="zh-CN" altLang="en-US" dirty="0">
                        <a:solidFill>
                          <a:srgbClr val="C00000"/>
                        </a:solidFill>
                      </a:endParaRPr>
                    </a:p>
                  </a:txBody>
                  <a:tcPr/>
                </a:tc>
                <a:tc>
                  <a:txBody>
                    <a:bodyPr/>
                    <a:lstStyle/>
                    <a:p>
                      <a:r>
                        <a:rPr lang="zh-CN" altLang="en-US" dirty="0" smtClean="0"/>
                        <a:t>创建一个新的分区</a:t>
                      </a:r>
                      <a:endParaRPr lang="zh-CN" altLang="en-US" dirty="0"/>
                    </a:p>
                  </a:txBody>
                  <a:tcPr/>
                </a:tc>
                <a:tc>
                  <a:txBody>
                    <a:bodyPr/>
                    <a:lstStyle/>
                    <a:p>
                      <a:pPr algn="ctr"/>
                      <a:r>
                        <a:rPr lang="en-US" altLang="zh-CN" dirty="0" smtClean="0">
                          <a:solidFill>
                            <a:srgbClr val="C00000"/>
                          </a:solidFill>
                        </a:rPr>
                        <a:t>w</a:t>
                      </a:r>
                      <a:endParaRPr lang="zh-CN" altLang="en-US" dirty="0">
                        <a:solidFill>
                          <a:srgbClr val="C00000"/>
                        </a:solidFill>
                      </a:endParaRPr>
                    </a:p>
                  </a:txBody>
                  <a:tcPr/>
                </a:tc>
                <a:tc>
                  <a:txBody>
                    <a:bodyPr/>
                    <a:lstStyle/>
                    <a:p>
                      <a:r>
                        <a:rPr lang="zh-CN" altLang="en-US" dirty="0" smtClean="0"/>
                        <a:t>把设置写入硬盘分区表之后退出</a:t>
                      </a:r>
                      <a:endParaRPr lang="zh-CN" altLang="en-US" dirty="0"/>
                    </a:p>
                  </a:txBody>
                  <a:tcPr/>
                </a:tc>
                <a:extLst>
                  <a:ext uri="{0D108BD9-81ED-4DB2-BD59-A6C34878D82A}">
                    <a16:rowId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11560" y="1275226"/>
            <a:ext cx="7531412" cy="5081124"/>
          </a:xfrm>
        </p:spPr>
        <p:txBody>
          <a:bodyPr/>
          <a:lstStyle/>
          <a:p>
            <a:pPr>
              <a:lnSpc>
                <a:spcPct val="80000"/>
              </a:lnSpc>
            </a:pPr>
            <a:r>
              <a:rPr lang="zh-CN" altLang="en-US" sz="2800" dirty="0" smtClean="0"/>
              <a:t>在安装 </a:t>
            </a:r>
            <a:r>
              <a:rPr lang="en-US" altLang="zh-CN" sz="2800" dirty="0" smtClean="0"/>
              <a:t>Linux </a:t>
            </a:r>
            <a:r>
              <a:rPr lang="zh-CN" altLang="en-US" sz="2800" dirty="0" smtClean="0"/>
              <a:t>的过程中如何正确地评估各分区大小是一个难题，因为系统管理员不但要考虑到当前某个分区需要的容量，还要预见该分区以后可能需要的容量的最大值。</a:t>
            </a:r>
            <a:endParaRPr lang="en-US" altLang="zh-CN" sz="2800" dirty="0" smtClean="0"/>
          </a:p>
          <a:p>
            <a:pPr marL="0" indent="0">
              <a:lnSpc>
                <a:spcPct val="80000"/>
              </a:lnSpc>
              <a:buNone/>
            </a:pPr>
            <a:endParaRPr lang="zh-CN" altLang="en-US" sz="2800" dirty="0" smtClean="0"/>
          </a:p>
          <a:p>
            <a:pPr>
              <a:lnSpc>
                <a:spcPct val="80000"/>
              </a:lnSpc>
            </a:pPr>
            <a:r>
              <a:rPr lang="zh-CN" altLang="en-US" sz="2800" dirty="0" smtClean="0"/>
              <a:t>某个分区空间耗尽时，通常的解决方法是：</a:t>
            </a:r>
          </a:p>
          <a:p>
            <a:pPr lvl="1">
              <a:lnSpc>
                <a:spcPct val="80000"/>
              </a:lnSpc>
            </a:pPr>
            <a:r>
              <a:rPr lang="zh-CN" altLang="en-US" dirty="0" smtClean="0">
                <a:latin typeface="+mn-ea"/>
              </a:rPr>
              <a:t>使用符号链接 </a:t>
            </a:r>
            <a:endParaRPr lang="en-US" altLang="zh-CN" dirty="0" smtClean="0">
              <a:latin typeface="+mn-ea"/>
            </a:endParaRPr>
          </a:p>
          <a:p>
            <a:pPr marL="344487" lvl="1" indent="0">
              <a:lnSpc>
                <a:spcPct val="80000"/>
              </a:lnSpc>
              <a:buNone/>
            </a:pPr>
            <a:r>
              <a:rPr lang="en-US" altLang="zh-CN" dirty="0">
                <a:latin typeface="+mn-ea"/>
              </a:rPr>
              <a:t> </a:t>
            </a:r>
            <a:r>
              <a:rPr lang="en-US" altLang="zh-CN" dirty="0" smtClean="0">
                <a:latin typeface="+mn-ea"/>
              </a:rPr>
              <a:t> —— </a:t>
            </a:r>
            <a:r>
              <a:rPr lang="zh-CN" altLang="en-US" dirty="0" smtClean="0">
                <a:latin typeface="+mn-ea"/>
              </a:rPr>
              <a:t>破坏了</a:t>
            </a:r>
            <a:r>
              <a:rPr lang="en-US" altLang="zh-CN" dirty="0" smtClean="0">
                <a:latin typeface="+mn-ea"/>
              </a:rPr>
              <a:t>Linux</a:t>
            </a:r>
            <a:r>
              <a:rPr lang="zh-CN" altLang="en-US" dirty="0" smtClean="0">
                <a:latin typeface="+mn-ea"/>
              </a:rPr>
              <a:t>文件系统的标准结构</a:t>
            </a:r>
          </a:p>
          <a:p>
            <a:pPr lvl="1">
              <a:lnSpc>
                <a:spcPct val="80000"/>
              </a:lnSpc>
            </a:pPr>
            <a:r>
              <a:rPr lang="zh-CN" altLang="en-US" dirty="0" smtClean="0">
                <a:latin typeface="+mn-ea"/>
              </a:rPr>
              <a:t>使用调整分区大小的工具</a:t>
            </a:r>
            <a:r>
              <a:rPr lang="en-US" altLang="zh-CN" dirty="0" smtClean="0">
                <a:latin typeface="+mn-ea"/>
              </a:rPr>
              <a:t>(</a:t>
            </a:r>
            <a:r>
              <a:rPr lang="zh-CN" altLang="en-US" dirty="0" smtClean="0">
                <a:latin typeface="+mn-ea"/>
              </a:rPr>
              <a:t>如</a:t>
            </a:r>
            <a:r>
              <a:rPr lang="en-US" altLang="zh-CN" dirty="0" smtClean="0">
                <a:latin typeface="+mn-ea"/>
              </a:rPr>
              <a:t>:</a:t>
            </a:r>
            <a:r>
              <a:rPr lang="en-US" altLang="zh-CN" sz="2000" b="1" dirty="0" err="1" smtClean="0">
                <a:latin typeface="+mn-ea"/>
              </a:rPr>
              <a:t>Patition</a:t>
            </a:r>
            <a:r>
              <a:rPr lang="en-US" altLang="zh-CN" sz="2000" b="1" dirty="0" smtClean="0">
                <a:latin typeface="+mn-ea"/>
              </a:rPr>
              <a:t> Magic</a:t>
            </a:r>
            <a:r>
              <a:rPr lang="zh-CN" altLang="en-US" dirty="0" smtClean="0">
                <a:latin typeface="+mn-ea"/>
              </a:rPr>
              <a:t>等</a:t>
            </a:r>
            <a:r>
              <a:rPr lang="en-US" altLang="zh-CN" dirty="0" smtClean="0">
                <a:latin typeface="+mn-ea"/>
              </a:rPr>
              <a:t>) </a:t>
            </a:r>
          </a:p>
          <a:p>
            <a:pPr marL="344487" lvl="1" indent="0">
              <a:lnSpc>
                <a:spcPct val="80000"/>
              </a:lnSpc>
              <a:buNone/>
            </a:pPr>
            <a:r>
              <a:rPr lang="en-US" altLang="zh-CN" dirty="0">
                <a:latin typeface="+mn-ea"/>
              </a:rPr>
              <a:t> </a:t>
            </a:r>
            <a:r>
              <a:rPr lang="en-US" altLang="zh-CN" dirty="0" smtClean="0">
                <a:latin typeface="+mn-ea"/>
              </a:rPr>
              <a:t> —— </a:t>
            </a:r>
            <a:r>
              <a:rPr lang="zh-CN" altLang="en-US" dirty="0" smtClean="0">
                <a:latin typeface="+mn-ea"/>
              </a:rPr>
              <a:t>必须停机一段时间进行调整</a:t>
            </a:r>
          </a:p>
          <a:p>
            <a:pPr lvl="1">
              <a:lnSpc>
                <a:spcPct val="80000"/>
              </a:lnSpc>
            </a:pPr>
            <a:r>
              <a:rPr lang="zh-CN" altLang="en-US" dirty="0" smtClean="0">
                <a:latin typeface="+mn-ea"/>
              </a:rPr>
              <a:t>备份整个系统、清除硬盘、重新对硬盘分区，然后恢复数据到新分区 </a:t>
            </a:r>
            <a:endParaRPr lang="en-US" altLang="zh-CN" dirty="0" smtClean="0">
              <a:latin typeface="+mn-ea"/>
            </a:endParaRPr>
          </a:p>
          <a:p>
            <a:pPr marL="344487" lvl="1" indent="0">
              <a:lnSpc>
                <a:spcPct val="80000"/>
              </a:lnSpc>
              <a:buNone/>
            </a:pPr>
            <a:r>
              <a:rPr lang="en-US" altLang="zh-CN" dirty="0">
                <a:latin typeface="+mn-ea"/>
              </a:rPr>
              <a:t> </a:t>
            </a:r>
            <a:r>
              <a:rPr lang="en-US" altLang="zh-CN" dirty="0" smtClean="0">
                <a:latin typeface="+mn-ea"/>
              </a:rPr>
              <a:t> —— </a:t>
            </a:r>
            <a:r>
              <a:rPr lang="zh-CN" altLang="en-US" dirty="0" smtClean="0">
                <a:latin typeface="+mn-ea"/>
              </a:rPr>
              <a:t>必须停机一段时间进行恢复操作</a:t>
            </a:r>
          </a:p>
          <a:p>
            <a:endParaRPr lang="zh-CN" altLang="en-US" dirty="0"/>
          </a:p>
        </p:txBody>
      </p:sp>
      <p:sp>
        <p:nvSpPr>
          <p:cNvPr id="6" name="灯片编号占位符 5"/>
          <p:cNvSpPr>
            <a:spLocks noGrp="1"/>
          </p:cNvSpPr>
          <p:nvPr>
            <p:ph type="sldNum" sz="quarter" idx="12"/>
          </p:nvPr>
        </p:nvSpPr>
        <p:spPr/>
        <p:txBody>
          <a:bodyPr/>
          <a:lstStyle/>
          <a:p>
            <a:fld id="{1D884F6B-D068-45E9-B250-41F0C46488DC}" type="slidenum">
              <a:rPr lang="en-US" altLang="zh-CN" smtClean="0"/>
              <a:pPr/>
              <a:t>9</a:t>
            </a:fld>
            <a:endParaRPr lang="en-US" altLang="zh-CN" dirty="0"/>
          </a:p>
        </p:txBody>
      </p:sp>
      <p:sp>
        <p:nvSpPr>
          <p:cNvPr id="7" name="副标题 6"/>
          <p:cNvSpPr>
            <a:spLocks noGrp="1"/>
          </p:cNvSpPr>
          <p:nvPr>
            <p:ph type="subTitle" idx="13"/>
          </p:nvPr>
        </p:nvSpPr>
        <p:spPr/>
        <p:txBody>
          <a:bodyPr>
            <a:normAutofit fontScale="92500" lnSpcReduction="20000"/>
          </a:bodyPr>
          <a:lstStyle/>
          <a:p>
            <a:endParaRPr lang="zh-CN" altLang="en-US"/>
          </a:p>
        </p:txBody>
      </p:sp>
      <p:sp>
        <p:nvSpPr>
          <p:cNvPr id="2" name="标题 1"/>
          <p:cNvSpPr>
            <a:spLocks noGrp="1"/>
          </p:cNvSpPr>
          <p:nvPr>
            <p:ph type="title"/>
          </p:nvPr>
        </p:nvSpPr>
        <p:spPr/>
        <p:txBody>
          <a:bodyPr/>
          <a:lstStyle/>
          <a:p>
            <a:r>
              <a:rPr lang="zh-CN" altLang="en-US" dirty="0" smtClean="0"/>
              <a:t>静态分区的缺点</a:t>
            </a:r>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CentOS-CH-PPT2">
  <a:themeElements>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介绍">
      <a:majorFont>
        <a:latin typeface="Garamond"/>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介绍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介绍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介绍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介绍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介绍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介绍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介绍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CentOS-CH-PPT2</Template>
  <TotalTime>3975</TotalTime>
  <Words>5025</Words>
  <Application>Microsoft Office PowerPoint</Application>
  <PresentationFormat>全屏显示(4:3)</PresentationFormat>
  <Paragraphs>714</Paragraphs>
  <Slides>75</Slides>
  <Notes>5</Notes>
  <HiddenSlides>0</HiddenSlides>
  <MMClips>0</MMClips>
  <ScaleCrop>false</ScaleCrop>
  <HeadingPairs>
    <vt:vector size="6" baseType="variant">
      <vt:variant>
        <vt:lpstr>已用的字体</vt:lpstr>
      </vt:variant>
      <vt:variant>
        <vt:i4>17</vt:i4>
      </vt:variant>
      <vt:variant>
        <vt:lpstr>主题</vt:lpstr>
      </vt:variant>
      <vt:variant>
        <vt:i4>2</vt:i4>
      </vt:variant>
      <vt:variant>
        <vt:lpstr>幻灯片标题</vt:lpstr>
      </vt:variant>
      <vt:variant>
        <vt:i4>75</vt:i4>
      </vt:variant>
    </vt:vector>
  </HeadingPairs>
  <TitlesOfParts>
    <vt:vector size="94" baseType="lpstr">
      <vt:lpstr>Arial Unicode MS</vt:lpstr>
      <vt:lpstr>方正粗倩简体</vt:lpstr>
      <vt:lpstr>仿宋</vt:lpstr>
      <vt:lpstr>黑体</vt:lpstr>
      <vt:lpstr>华文行楷</vt:lpstr>
      <vt:lpstr>宋体</vt:lpstr>
      <vt:lpstr>微软雅黑</vt:lpstr>
      <vt:lpstr>Arial</vt:lpstr>
      <vt:lpstr>Broadway</vt:lpstr>
      <vt:lpstr>Calibri</vt:lpstr>
      <vt:lpstr>Courier New</vt:lpstr>
      <vt:lpstr>Garamond</vt:lpstr>
      <vt:lpstr>Helvetica</vt:lpstr>
      <vt:lpstr>Lucida Console</vt:lpstr>
      <vt:lpstr>Tahoma</vt:lpstr>
      <vt:lpstr>Times New Roman</vt:lpstr>
      <vt:lpstr>Wingdings</vt:lpstr>
      <vt:lpstr>CentOS-CH-PPT2</vt:lpstr>
      <vt:lpstr>Office 主题</vt:lpstr>
      <vt:lpstr>PowerPoint 演示文稿</vt:lpstr>
      <vt:lpstr>本章内容要点</vt:lpstr>
      <vt:lpstr>硬盘及其相关概念</vt:lpstr>
      <vt:lpstr>硬盘的技术指标</vt:lpstr>
      <vt:lpstr>硬盘接口方式</vt:lpstr>
      <vt:lpstr>磁盘分区工具</vt:lpstr>
      <vt:lpstr>分区管理工具</vt:lpstr>
      <vt:lpstr>磁盘分区工具——fdisk</vt:lpstr>
      <vt:lpstr>静态分区的缺点</vt:lpstr>
      <vt:lpstr>磁盘分区工具——parted</vt:lpstr>
      <vt:lpstr>本章内容要点</vt:lpstr>
      <vt:lpstr>LVM的相关概念</vt:lpstr>
      <vt:lpstr>什么是逻辑卷管理器</vt:lpstr>
      <vt:lpstr>使用LVM</vt:lpstr>
      <vt:lpstr>LVM 结构图</vt:lpstr>
      <vt:lpstr>LVM术语——物理卷</vt:lpstr>
      <vt:lpstr>LVM术语——物理区域</vt:lpstr>
      <vt:lpstr>LVM术语——卷组</vt:lpstr>
      <vt:lpstr>LVM术语——逻辑卷</vt:lpstr>
      <vt:lpstr>LVM 与文件系统之间的关系</vt:lpstr>
      <vt:lpstr>使用 LVM 系统的步骤</vt:lpstr>
      <vt:lpstr>LVM管理工具的使用</vt:lpstr>
      <vt:lpstr>创建 LVM 的相关命令</vt:lpstr>
      <vt:lpstr>创建 LVM 的命令举例</vt:lpstr>
      <vt:lpstr>查看卷信息</vt:lpstr>
      <vt:lpstr>扩展逻辑卷</vt:lpstr>
      <vt:lpstr>扩展逻辑卷举例</vt:lpstr>
      <vt:lpstr>缩减逻辑卷</vt:lpstr>
      <vt:lpstr>LVM 常用命令集</vt:lpstr>
      <vt:lpstr>本章内容要点</vt:lpstr>
      <vt:lpstr>文件系统的概念</vt:lpstr>
      <vt:lpstr>文件系统（File System） 的各种定义</vt:lpstr>
      <vt:lpstr>Linux的文件系统结构</vt:lpstr>
      <vt:lpstr>Linux支持多种文件系统</vt:lpstr>
      <vt:lpstr>Linux支持的日志文件系统 </vt:lpstr>
      <vt:lpstr>Linux下常见的文件系统</vt:lpstr>
      <vt:lpstr>使用Linux文件系统 的一般方法</vt:lpstr>
      <vt:lpstr>挂装和卸装文件系统</vt:lpstr>
      <vt:lpstr>挂装文件系统 ——mount命令 </vt:lpstr>
      <vt:lpstr>mount命令举例</vt:lpstr>
      <vt:lpstr>卸装文件系统</vt:lpstr>
      <vt:lpstr>挂装/卸装 文件系统 的注意事项</vt:lpstr>
      <vt:lpstr>fuser命令</vt:lpstr>
      <vt:lpstr>系统启动挂装表</vt:lpstr>
      <vt:lpstr>系统启动时 自动挂装文件系统</vt:lpstr>
      <vt:lpstr>/etc/fstab文件的格式</vt:lpstr>
      <vt:lpstr>/etc/fstab文件的列信息</vt:lpstr>
      <vt:lpstr>文件/etc/fstab实例</vt:lpstr>
      <vt:lpstr>挂装选项</vt:lpstr>
      <vt:lpstr>挂装选项（续）</vt:lpstr>
      <vt:lpstr>Ext 2/3/4文件系统管理</vt:lpstr>
      <vt:lpstr>创建文件系统</vt:lpstr>
      <vt:lpstr>检查文件系统</vt:lpstr>
      <vt:lpstr>检查文件系统（续）</vt:lpstr>
      <vt:lpstr>检查文件系统注意事项</vt:lpstr>
      <vt:lpstr>显示和调整文件系统属性</vt:lpstr>
      <vt:lpstr>tune2fs命令</vt:lpstr>
      <vt:lpstr>tune2fs命令举例</vt:lpstr>
      <vt:lpstr>文件系统的LABEL和UUID</vt:lpstr>
      <vt:lpstr>使用LABEL和UUID</vt:lpstr>
      <vt:lpstr>磁盘限额</vt:lpstr>
      <vt:lpstr>磁盘限额</vt:lpstr>
      <vt:lpstr>磁盘限额的限制策略</vt:lpstr>
      <vt:lpstr>配置磁盘限额的前提</vt:lpstr>
      <vt:lpstr>磁盘限额配置步骤 （1）启用文件系统的quota功能</vt:lpstr>
      <vt:lpstr>磁盘限额配置步骤 （2）创建quota数据库并开启quota</vt:lpstr>
      <vt:lpstr>磁盘限额配置步骤 （3）设置用户和组的quota</vt:lpstr>
      <vt:lpstr>edquota命令</vt:lpstr>
      <vt:lpstr>setquota命令</vt:lpstr>
      <vt:lpstr>使用参考用户或组复制配额</vt:lpstr>
      <vt:lpstr>查看磁盘限额</vt:lpstr>
      <vt:lpstr>本章思考题</vt:lpstr>
      <vt:lpstr>本章思考题（续1）</vt:lpstr>
      <vt:lpstr>本章实验</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第6章                    文件系统管理</dc:title>
  <dc:creator>osmond</dc:creator>
  <cp:lastModifiedBy>zheng wen</cp:lastModifiedBy>
  <cp:revision>149</cp:revision>
  <dcterms:created xsi:type="dcterms:W3CDTF">2011-06-09T22:49:50Z</dcterms:created>
  <dcterms:modified xsi:type="dcterms:W3CDTF">2019-11-07T14:10:21Z</dcterms:modified>
</cp:coreProperties>
</file>