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61" r:id="rId2"/>
    <p:sldMasterId id="2147483674" r:id="rId3"/>
  </p:sldMasterIdLst>
  <p:notesMasterIdLst>
    <p:notesMasterId r:id="rId101"/>
  </p:notesMasterIdLst>
  <p:sldIdLst>
    <p:sldId id="536" r:id="rId4"/>
    <p:sldId id="537" r:id="rId5"/>
    <p:sldId id="370" r:id="rId6"/>
    <p:sldId id="365" r:id="rId7"/>
    <p:sldId id="494" r:id="rId8"/>
    <p:sldId id="495" r:id="rId9"/>
    <p:sldId id="496" r:id="rId10"/>
    <p:sldId id="497" r:id="rId11"/>
    <p:sldId id="379" r:id="rId12"/>
    <p:sldId id="374" r:id="rId13"/>
    <p:sldId id="481" r:id="rId14"/>
    <p:sldId id="470" r:id="rId15"/>
    <p:sldId id="471" r:id="rId16"/>
    <p:sldId id="378" r:id="rId17"/>
    <p:sldId id="472" r:id="rId18"/>
    <p:sldId id="473" r:id="rId19"/>
    <p:sldId id="474" r:id="rId20"/>
    <p:sldId id="475" r:id="rId21"/>
    <p:sldId id="476" r:id="rId22"/>
    <p:sldId id="462" r:id="rId23"/>
    <p:sldId id="464" r:id="rId24"/>
    <p:sldId id="463" r:id="rId25"/>
    <p:sldId id="465" r:id="rId26"/>
    <p:sldId id="477" r:id="rId27"/>
    <p:sldId id="478" r:id="rId28"/>
    <p:sldId id="479" r:id="rId29"/>
    <p:sldId id="480" r:id="rId30"/>
    <p:sldId id="410" r:id="rId31"/>
    <p:sldId id="413" r:id="rId32"/>
    <p:sldId id="415" r:id="rId33"/>
    <p:sldId id="539" r:id="rId34"/>
    <p:sldId id="431" r:id="rId35"/>
    <p:sldId id="432" r:id="rId36"/>
    <p:sldId id="433" r:id="rId37"/>
    <p:sldId id="434" r:id="rId38"/>
    <p:sldId id="435" r:id="rId39"/>
    <p:sldId id="436" r:id="rId40"/>
    <p:sldId id="437" r:id="rId41"/>
    <p:sldId id="438" r:id="rId42"/>
    <p:sldId id="439" r:id="rId43"/>
    <p:sldId id="440" r:id="rId44"/>
    <p:sldId id="441" r:id="rId45"/>
    <p:sldId id="442" r:id="rId46"/>
    <p:sldId id="443" r:id="rId47"/>
    <p:sldId id="444" r:id="rId48"/>
    <p:sldId id="445" r:id="rId49"/>
    <p:sldId id="446" r:id="rId50"/>
    <p:sldId id="447" r:id="rId51"/>
    <p:sldId id="448" r:id="rId52"/>
    <p:sldId id="449" r:id="rId53"/>
    <p:sldId id="451" r:id="rId54"/>
    <p:sldId id="452" r:id="rId55"/>
    <p:sldId id="453" r:id="rId56"/>
    <p:sldId id="454" r:id="rId57"/>
    <p:sldId id="455" r:id="rId58"/>
    <p:sldId id="456" r:id="rId59"/>
    <p:sldId id="457" r:id="rId60"/>
    <p:sldId id="458" r:id="rId61"/>
    <p:sldId id="459" r:id="rId62"/>
    <p:sldId id="540" r:id="rId63"/>
    <p:sldId id="501" r:id="rId64"/>
    <p:sldId id="502" r:id="rId65"/>
    <p:sldId id="503" r:id="rId66"/>
    <p:sldId id="504" r:id="rId67"/>
    <p:sldId id="505" r:id="rId68"/>
    <p:sldId id="506" r:id="rId69"/>
    <p:sldId id="507" r:id="rId70"/>
    <p:sldId id="508" r:id="rId71"/>
    <p:sldId id="509" r:id="rId72"/>
    <p:sldId id="510" r:id="rId73"/>
    <p:sldId id="511" r:id="rId74"/>
    <p:sldId id="512" r:id="rId75"/>
    <p:sldId id="513" r:id="rId76"/>
    <p:sldId id="514" r:id="rId77"/>
    <p:sldId id="515" r:id="rId78"/>
    <p:sldId id="516" r:id="rId79"/>
    <p:sldId id="517" r:id="rId80"/>
    <p:sldId id="518" r:id="rId81"/>
    <p:sldId id="519" r:id="rId82"/>
    <p:sldId id="520" r:id="rId83"/>
    <p:sldId id="521" r:id="rId84"/>
    <p:sldId id="522" r:id="rId85"/>
    <p:sldId id="523" r:id="rId86"/>
    <p:sldId id="524" r:id="rId87"/>
    <p:sldId id="525" r:id="rId88"/>
    <p:sldId id="526" r:id="rId89"/>
    <p:sldId id="535" r:id="rId90"/>
    <p:sldId id="527" r:id="rId91"/>
    <p:sldId id="528" r:id="rId92"/>
    <p:sldId id="529" r:id="rId93"/>
    <p:sldId id="530" r:id="rId94"/>
    <p:sldId id="531" r:id="rId95"/>
    <p:sldId id="532" r:id="rId96"/>
    <p:sldId id="533" r:id="rId97"/>
    <p:sldId id="498" r:id="rId98"/>
    <p:sldId id="499" r:id="rId99"/>
    <p:sldId id="538" r:id="rId100"/>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2683" autoAdjust="0"/>
    <p:restoredTop sz="94320" autoAdjust="0"/>
  </p:normalViewPr>
  <p:slideViewPr>
    <p:cSldViewPr>
      <p:cViewPr varScale="1">
        <p:scale>
          <a:sx n="110" d="100"/>
          <a:sy n="110" d="100"/>
        </p:scale>
        <p:origin x="1554" y="78"/>
      </p:cViewPr>
      <p:guideLst>
        <p:guide orient="horz" pos="2160"/>
        <p:guide pos="2880"/>
      </p:guideLst>
    </p:cSldViewPr>
  </p:slideViewPr>
  <p:notesTextViewPr>
    <p:cViewPr>
      <p:scale>
        <a:sx n="100" d="100"/>
        <a:sy n="100" d="100"/>
      </p:scale>
      <p:origin x="0" y="0"/>
    </p:cViewPr>
  </p:notesTextViewPr>
  <p:sorterViewPr>
    <p:cViewPr>
      <p:scale>
        <a:sx n="75" d="100"/>
        <a:sy n="75" d="100"/>
      </p:scale>
      <p:origin x="0" y="-9372"/>
    </p:cViewPr>
  </p:sorterViewPr>
  <p:notesViewPr>
    <p:cSldViewPr>
      <p:cViewPr varScale="1">
        <p:scale>
          <a:sx n="58" d="100"/>
          <a:sy n="58" d="100"/>
        </p:scale>
        <p:origin x="-253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84" Type="http://schemas.openxmlformats.org/officeDocument/2006/relationships/slide" Target="slides/slide81.xml"/><Relationship Id="rId89" Type="http://schemas.openxmlformats.org/officeDocument/2006/relationships/slide" Target="slides/slide86.xml"/><Relationship Id="rId16" Type="http://schemas.openxmlformats.org/officeDocument/2006/relationships/slide" Target="slides/slide13.xml"/><Relationship Id="rId11" Type="http://schemas.openxmlformats.org/officeDocument/2006/relationships/slide" Target="slides/slide8.xml"/><Relationship Id="rId32" Type="http://schemas.openxmlformats.org/officeDocument/2006/relationships/slide" Target="slides/slide29.xml"/><Relationship Id="rId37" Type="http://schemas.openxmlformats.org/officeDocument/2006/relationships/slide" Target="slides/slide34.xml"/><Relationship Id="rId53" Type="http://schemas.openxmlformats.org/officeDocument/2006/relationships/slide" Target="slides/slide50.xml"/><Relationship Id="rId58" Type="http://schemas.openxmlformats.org/officeDocument/2006/relationships/slide" Target="slides/slide55.xml"/><Relationship Id="rId74" Type="http://schemas.openxmlformats.org/officeDocument/2006/relationships/slide" Target="slides/slide71.xml"/><Relationship Id="rId79" Type="http://schemas.openxmlformats.org/officeDocument/2006/relationships/slide" Target="slides/slide76.xml"/><Relationship Id="rId102" Type="http://schemas.openxmlformats.org/officeDocument/2006/relationships/presProps" Target="presProps.xml"/><Relationship Id="rId5" Type="http://schemas.openxmlformats.org/officeDocument/2006/relationships/slide" Target="slides/slide2.xml"/><Relationship Id="rId90" Type="http://schemas.openxmlformats.org/officeDocument/2006/relationships/slide" Target="slides/slide87.xml"/><Relationship Id="rId95" Type="http://schemas.openxmlformats.org/officeDocument/2006/relationships/slide" Target="slides/slide92.xml"/><Relationship Id="rId22" Type="http://schemas.openxmlformats.org/officeDocument/2006/relationships/slide" Target="slides/slide19.xml"/><Relationship Id="rId27" Type="http://schemas.openxmlformats.org/officeDocument/2006/relationships/slide" Target="slides/slide24.xml"/><Relationship Id="rId43" Type="http://schemas.openxmlformats.org/officeDocument/2006/relationships/slide" Target="slides/slide40.xml"/><Relationship Id="rId48" Type="http://schemas.openxmlformats.org/officeDocument/2006/relationships/slide" Target="slides/slide45.xml"/><Relationship Id="rId64" Type="http://schemas.openxmlformats.org/officeDocument/2006/relationships/slide" Target="slides/slide61.xml"/><Relationship Id="rId69" Type="http://schemas.openxmlformats.org/officeDocument/2006/relationships/slide" Target="slides/slide66.xml"/><Relationship Id="rId80" Type="http://schemas.openxmlformats.org/officeDocument/2006/relationships/slide" Target="slides/slide77.xml"/><Relationship Id="rId85" Type="http://schemas.openxmlformats.org/officeDocument/2006/relationships/slide" Target="slides/slide82.xml"/><Relationship Id="rId12" Type="http://schemas.openxmlformats.org/officeDocument/2006/relationships/slide" Target="slides/slide9.xml"/><Relationship Id="rId17" Type="http://schemas.openxmlformats.org/officeDocument/2006/relationships/slide" Target="slides/slide14.xml"/><Relationship Id="rId33" Type="http://schemas.openxmlformats.org/officeDocument/2006/relationships/slide" Target="slides/slide30.xml"/><Relationship Id="rId38" Type="http://schemas.openxmlformats.org/officeDocument/2006/relationships/slide" Target="slides/slide35.xml"/><Relationship Id="rId59" Type="http://schemas.openxmlformats.org/officeDocument/2006/relationships/slide" Target="slides/slide56.xml"/><Relationship Id="rId103" Type="http://schemas.openxmlformats.org/officeDocument/2006/relationships/viewProps" Target="viewProps.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slide" Target="slides/slide85.xml"/><Relationship Id="rId91" Type="http://schemas.openxmlformats.org/officeDocument/2006/relationships/slide" Target="slides/slide88.xml"/><Relationship Id="rId96" Type="http://schemas.openxmlformats.org/officeDocument/2006/relationships/slide" Target="slides/slide93.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94" Type="http://schemas.openxmlformats.org/officeDocument/2006/relationships/slide" Target="slides/slide91.xml"/><Relationship Id="rId99" Type="http://schemas.openxmlformats.org/officeDocument/2006/relationships/slide" Target="slides/slide96.xml"/><Relationship Id="rId10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97" Type="http://schemas.openxmlformats.org/officeDocument/2006/relationships/slide" Target="slides/slide94.xml"/><Relationship Id="rId104" Type="http://schemas.openxmlformats.org/officeDocument/2006/relationships/theme" Target="theme/theme1.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slide" Target="slides/slide89.xml"/><Relationship Id="rId2" Type="http://schemas.openxmlformats.org/officeDocument/2006/relationships/slideMaster" Target="slideMasters/slideMaster2.xml"/><Relationship Id="rId29" Type="http://schemas.openxmlformats.org/officeDocument/2006/relationships/slide" Target="slides/slide26.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 Id="rId87" Type="http://schemas.openxmlformats.org/officeDocument/2006/relationships/slide" Target="slides/slide84.xml"/><Relationship Id="rId61" Type="http://schemas.openxmlformats.org/officeDocument/2006/relationships/slide" Target="slides/slide58.xml"/><Relationship Id="rId82" Type="http://schemas.openxmlformats.org/officeDocument/2006/relationships/slide" Target="slides/slide79.xml"/><Relationship Id="rId19" Type="http://schemas.openxmlformats.org/officeDocument/2006/relationships/slide" Target="slides/slide16.xml"/><Relationship Id="rId14" Type="http://schemas.openxmlformats.org/officeDocument/2006/relationships/slide" Target="slides/slide11.xml"/><Relationship Id="rId30" Type="http://schemas.openxmlformats.org/officeDocument/2006/relationships/slide" Target="slides/slide27.xml"/><Relationship Id="rId35" Type="http://schemas.openxmlformats.org/officeDocument/2006/relationships/slide" Target="slides/slide32.xml"/><Relationship Id="rId56" Type="http://schemas.openxmlformats.org/officeDocument/2006/relationships/slide" Target="slides/slide53.xml"/><Relationship Id="rId77" Type="http://schemas.openxmlformats.org/officeDocument/2006/relationships/slide" Target="slides/slide74.xml"/><Relationship Id="rId100" Type="http://schemas.openxmlformats.org/officeDocument/2006/relationships/slide" Target="slides/slide97.xml"/><Relationship Id="rId105" Type="http://schemas.openxmlformats.org/officeDocument/2006/relationships/tableStyles" Target="tableStyles.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93" Type="http://schemas.openxmlformats.org/officeDocument/2006/relationships/slide" Target="slides/slide90.xml"/><Relationship Id="rId98" Type="http://schemas.openxmlformats.org/officeDocument/2006/relationships/slide" Target="slides/slide95.xml"/><Relationship Id="rId3" Type="http://schemas.openxmlformats.org/officeDocument/2006/relationships/slideMaster" Target="slideMasters/slideMaster3.xml"/><Relationship Id="rId25" Type="http://schemas.openxmlformats.org/officeDocument/2006/relationships/slide" Target="slides/slide22.xml"/><Relationship Id="rId46" Type="http://schemas.openxmlformats.org/officeDocument/2006/relationships/slide" Target="slides/slide43.xml"/><Relationship Id="rId67" Type="http://schemas.openxmlformats.org/officeDocument/2006/relationships/slide" Target="slides/slide6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6D6CB1-C28C-4AC0-9E57-7AED4F13BECC}" type="datetimeFigureOut">
              <a:rPr lang="zh-CN" altLang="en-US" smtClean="0"/>
              <a:pPr/>
              <a:t>2019/11/13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E67A7B-7D8A-4E03-B174-B3300045038D}" type="slidenum">
              <a:rPr lang="zh-CN" altLang="en-US" smtClean="0"/>
              <a:pPr/>
              <a:t>‹#›</a:t>
            </a:fld>
            <a:endParaRPr lang="zh-CN" altLang="en-US"/>
          </a:p>
        </p:txBody>
      </p:sp>
    </p:spTree>
    <p:extLst>
      <p:ext uri="{BB962C8B-B14F-4D97-AF65-F5344CB8AC3E}">
        <p14:creationId xmlns:p14="http://schemas.microsoft.com/office/powerpoint/2010/main" val="1354031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thegeekstuff.com/2012/03/chroot-sftp-setup/" TargetMode="External"/><Relationship Id="rId2" Type="http://schemas.openxmlformats.org/officeDocument/2006/relationships/slide" Target="../slides/slide92.xml"/><Relationship Id="rId1" Type="http://schemas.openxmlformats.org/officeDocument/2006/relationships/notesMaster" Target="../notesMasters/notesMaster1.xml"/><Relationship Id="rId4" Type="http://schemas.openxmlformats.org/officeDocument/2006/relationships/hyperlink" Target="http://www.chriscowley.me.uk/blog/2012/11/19/sftp-chroot-on-centos/" TargetMode="Externa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cnblogs.com/tobeseeker/archive/2013/03/10/2953250.html" TargetMode="External"/><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1B142D-FD11-4FE5-AD41-B1E067D740FF}"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2333826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4"/>
          <p:cNvSpPr>
            <a:spLocks noGrp="1" noChangeArrowheads="1"/>
          </p:cNvSpPr>
          <p:nvPr>
            <p:ph type="sldNum" sz="quarter" idx="5"/>
          </p:nvPr>
        </p:nvSpPr>
        <p:spPr>
          <a:ln/>
        </p:spPr>
        <p:txBody>
          <a:bodyPr/>
          <a:lstStyle/>
          <a:p>
            <a:fld id="{3E90BCAD-B2D6-49AA-9243-391D7B6E3FB8}" type="slidenum">
              <a:rPr lang="de-DE"/>
              <a:pPr/>
              <a:t>76</a:t>
            </a:fld>
            <a:endParaRPr lang="de-DE"/>
          </a:p>
        </p:txBody>
      </p:sp>
      <p:sp>
        <p:nvSpPr>
          <p:cNvPr id="888834" name="Rectangle 2"/>
          <p:cNvSpPr>
            <a:spLocks noGrp="1" noRot="1" noChangeAspect="1" noChangeArrowheads="1" noTextEdit="1"/>
          </p:cNvSpPr>
          <p:nvPr>
            <p:ph type="sldImg"/>
          </p:nvPr>
        </p:nvSpPr>
        <p:spPr>
          <a:xfrm>
            <a:off x="1154113" y="692150"/>
            <a:ext cx="4552950" cy="3416300"/>
          </a:xfrm>
          <a:ln/>
        </p:spPr>
      </p:sp>
      <p:sp>
        <p:nvSpPr>
          <p:cNvPr id="888835" name="Rectangle 3"/>
          <p:cNvSpPr>
            <a:spLocks noGrp="1" noChangeArrowheads="1"/>
          </p:cNvSpPr>
          <p:nvPr>
            <p:ph type="body" idx="1"/>
          </p:nvPr>
        </p:nvSpPr>
        <p:spPr>
          <a:ln/>
        </p:spPr>
        <p:txBody>
          <a:bodyPr lIns="83085" tIns="41542" rIns="83085" bIns="41542"/>
          <a:lstStyle/>
          <a:p>
            <a:r>
              <a:rPr lang="en-US" b="1"/>
              <a:t>SSH 2 Connection Protocol</a:t>
            </a:r>
            <a:r>
              <a:rPr lang="en-US"/>
              <a:t>: </a:t>
            </a:r>
            <a:r>
              <a:rPr lang="de-DE"/>
              <a:t>RFC 4254 </a:t>
            </a:r>
            <a:endParaRPr lang="de-CH"/>
          </a:p>
        </p:txBody>
      </p:sp>
      <p:sp>
        <p:nvSpPr>
          <p:cNvPr id="888837" name="Line 5"/>
          <p:cNvSpPr>
            <a:spLocks noChangeShapeType="1"/>
          </p:cNvSpPr>
          <p:nvPr/>
        </p:nvSpPr>
        <p:spPr bwMode="auto">
          <a:xfrm>
            <a:off x="1051064" y="4909602"/>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8838" name="Line 6"/>
          <p:cNvSpPr>
            <a:spLocks noChangeShapeType="1"/>
          </p:cNvSpPr>
          <p:nvPr/>
        </p:nvSpPr>
        <p:spPr bwMode="auto">
          <a:xfrm>
            <a:off x="1051064" y="5179077"/>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8839" name="Line 7"/>
          <p:cNvSpPr>
            <a:spLocks noChangeShapeType="1"/>
          </p:cNvSpPr>
          <p:nvPr/>
        </p:nvSpPr>
        <p:spPr bwMode="auto">
          <a:xfrm>
            <a:off x="1051064" y="5450066"/>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8840" name="Line 8"/>
          <p:cNvSpPr>
            <a:spLocks noChangeShapeType="1"/>
          </p:cNvSpPr>
          <p:nvPr/>
        </p:nvSpPr>
        <p:spPr bwMode="auto">
          <a:xfrm>
            <a:off x="1051064" y="5718028"/>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8841" name="Line 9"/>
          <p:cNvSpPr>
            <a:spLocks noChangeShapeType="1"/>
          </p:cNvSpPr>
          <p:nvPr/>
        </p:nvSpPr>
        <p:spPr bwMode="auto">
          <a:xfrm>
            <a:off x="1051064" y="5989017"/>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8842" name="Line 10"/>
          <p:cNvSpPr>
            <a:spLocks noChangeShapeType="1"/>
          </p:cNvSpPr>
          <p:nvPr/>
        </p:nvSpPr>
        <p:spPr bwMode="auto">
          <a:xfrm>
            <a:off x="1051064" y="6258493"/>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8843" name="Line 11"/>
          <p:cNvSpPr>
            <a:spLocks noChangeShapeType="1"/>
          </p:cNvSpPr>
          <p:nvPr/>
        </p:nvSpPr>
        <p:spPr bwMode="auto">
          <a:xfrm>
            <a:off x="1051064" y="6529483"/>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8844" name="Line 12"/>
          <p:cNvSpPr>
            <a:spLocks noChangeShapeType="1"/>
          </p:cNvSpPr>
          <p:nvPr/>
        </p:nvSpPr>
        <p:spPr bwMode="auto">
          <a:xfrm>
            <a:off x="1051064" y="6798958"/>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8845" name="Line 13"/>
          <p:cNvSpPr>
            <a:spLocks noChangeShapeType="1"/>
          </p:cNvSpPr>
          <p:nvPr/>
        </p:nvSpPr>
        <p:spPr bwMode="auto">
          <a:xfrm>
            <a:off x="1051064" y="7069947"/>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8846" name="Line 14"/>
          <p:cNvSpPr>
            <a:spLocks noChangeShapeType="1"/>
          </p:cNvSpPr>
          <p:nvPr/>
        </p:nvSpPr>
        <p:spPr bwMode="auto">
          <a:xfrm>
            <a:off x="1051064" y="7339423"/>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8847" name="Line 15"/>
          <p:cNvSpPr>
            <a:spLocks noChangeShapeType="1"/>
          </p:cNvSpPr>
          <p:nvPr/>
        </p:nvSpPr>
        <p:spPr bwMode="auto">
          <a:xfrm>
            <a:off x="1051064" y="7610412"/>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8848" name="Line 16"/>
          <p:cNvSpPr>
            <a:spLocks noChangeShapeType="1"/>
          </p:cNvSpPr>
          <p:nvPr/>
        </p:nvSpPr>
        <p:spPr bwMode="auto">
          <a:xfrm>
            <a:off x="1051064" y="7879888"/>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8849" name="Line 17"/>
          <p:cNvSpPr>
            <a:spLocks noChangeShapeType="1"/>
          </p:cNvSpPr>
          <p:nvPr/>
        </p:nvSpPr>
        <p:spPr bwMode="auto">
          <a:xfrm>
            <a:off x="1051064" y="8150877"/>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8850" name="Line 18"/>
          <p:cNvSpPr>
            <a:spLocks noChangeShapeType="1"/>
          </p:cNvSpPr>
          <p:nvPr/>
        </p:nvSpPr>
        <p:spPr bwMode="auto">
          <a:xfrm>
            <a:off x="1051064" y="8420352"/>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Tree>
    <p:extLst>
      <p:ext uri="{BB962C8B-B14F-4D97-AF65-F5344CB8AC3E}">
        <p14:creationId xmlns:p14="http://schemas.microsoft.com/office/powerpoint/2010/main" val="23996468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4"/>
          <p:cNvSpPr>
            <a:spLocks noGrp="1" noChangeArrowheads="1"/>
          </p:cNvSpPr>
          <p:nvPr>
            <p:ph type="sldNum" sz="quarter" idx="5"/>
          </p:nvPr>
        </p:nvSpPr>
        <p:spPr>
          <a:ln/>
        </p:spPr>
        <p:txBody>
          <a:bodyPr/>
          <a:lstStyle/>
          <a:p>
            <a:fld id="{B887986C-83D7-438E-AE7F-96FE92B33BF3}" type="slidenum">
              <a:rPr lang="de-DE"/>
              <a:pPr/>
              <a:t>77</a:t>
            </a:fld>
            <a:endParaRPr lang="de-DE"/>
          </a:p>
        </p:txBody>
      </p:sp>
      <p:sp>
        <p:nvSpPr>
          <p:cNvPr id="890882" name="Rectangle 2"/>
          <p:cNvSpPr>
            <a:spLocks noGrp="1" noRot="1" noChangeAspect="1" noChangeArrowheads="1" noTextEdit="1"/>
          </p:cNvSpPr>
          <p:nvPr>
            <p:ph type="sldImg"/>
          </p:nvPr>
        </p:nvSpPr>
        <p:spPr>
          <a:xfrm>
            <a:off x="1154113" y="692150"/>
            <a:ext cx="4552950" cy="3416300"/>
          </a:xfrm>
          <a:ln/>
        </p:spPr>
      </p:sp>
      <p:sp>
        <p:nvSpPr>
          <p:cNvPr id="890883" name="Rectangle 3"/>
          <p:cNvSpPr>
            <a:spLocks noGrp="1" noChangeArrowheads="1"/>
          </p:cNvSpPr>
          <p:nvPr>
            <p:ph type="body" idx="1"/>
          </p:nvPr>
        </p:nvSpPr>
        <p:spPr>
          <a:ln/>
        </p:spPr>
        <p:txBody>
          <a:bodyPr lIns="83085" tIns="41542" rIns="83085" bIns="41542"/>
          <a:lstStyle/>
          <a:p>
            <a:r>
              <a:rPr lang="en-US" altLang="zh-CN" sz="1200" kern="1200" dirty="0" err="1" smtClean="0">
                <a:solidFill>
                  <a:schemeClr val="tx1"/>
                </a:solidFill>
                <a:latin typeface="+mn-lt"/>
                <a:ea typeface="+mn-ea"/>
                <a:cs typeface="+mn-cs"/>
              </a:rPr>
              <a:t>ssh</a:t>
            </a:r>
            <a:r>
              <a:rPr lang="en-US" altLang="zh-CN" sz="1200" kern="1200" dirty="0" smtClean="0">
                <a:solidFill>
                  <a:schemeClr val="tx1"/>
                </a:solidFill>
                <a:latin typeface="+mn-lt"/>
                <a:ea typeface="+mn-ea"/>
                <a:cs typeface="+mn-cs"/>
              </a:rPr>
              <a:t> -L8000:dev.ulezone.com:8080 osmond@dev1.ulezone.com</a:t>
            </a:r>
            <a:br>
              <a:rPr lang="en-US" altLang="zh-CN" sz="1200" kern="1200" dirty="0" smtClean="0">
                <a:solidFill>
                  <a:schemeClr val="tx1"/>
                </a:solidFill>
                <a:latin typeface="+mn-lt"/>
                <a:ea typeface="+mn-ea"/>
                <a:cs typeface="+mn-cs"/>
              </a:rPr>
            </a:br>
            <a:r>
              <a:rPr lang="en-US" altLang="zh-CN" sz="1200" kern="1200" dirty="0" smtClean="0">
                <a:solidFill>
                  <a:schemeClr val="tx1"/>
                </a:solidFill>
                <a:latin typeface="+mn-lt"/>
                <a:ea typeface="+mn-ea"/>
                <a:cs typeface="+mn-cs"/>
              </a:rPr>
              <a:t/>
            </a:r>
            <a:br>
              <a:rPr lang="en-US" altLang="zh-CN" sz="1200" kern="1200" dirty="0" smtClean="0">
                <a:solidFill>
                  <a:schemeClr val="tx1"/>
                </a:solidFill>
                <a:latin typeface="+mn-lt"/>
                <a:ea typeface="+mn-ea"/>
                <a:cs typeface="+mn-cs"/>
              </a:rPr>
            </a:br>
            <a:r>
              <a:rPr lang="en-US" altLang="zh-CN" sz="1200" kern="1200" dirty="0" smtClean="0">
                <a:solidFill>
                  <a:schemeClr val="tx1"/>
                </a:solidFill>
                <a:latin typeface="+mn-lt"/>
                <a:ea typeface="+mn-ea"/>
                <a:cs typeface="+mn-cs"/>
              </a:rPr>
              <a:t>Note: 8000 is the local port, it's forwarded to dev.ulezone.com port 8080 </a:t>
            </a:r>
            <a:r>
              <a:rPr lang="en-US" altLang="zh-CN" sz="1200" kern="1200" smtClean="0">
                <a:solidFill>
                  <a:schemeClr val="tx1"/>
                </a:solidFill>
                <a:latin typeface="+mn-lt"/>
                <a:ea typeface="+mn-ea"/>
                <a:cs typeface="+mn-cs"/>
              </a:rPr>
              <a:t>through dev-1</a:t>
            </a:r>
            <a:r>
              <a:rPr lang="en-US" altLang="zh-CN" sz="1200" kern="1200" dirty="0" smtClean="0">
                <a:solidFill>
                  <a:schemeClr val="tx1"/>
                </a:solidFill>
                <a:latin typeface="+mn-lt"/>
                <a:ea typeface="+mn-ea"/>
                <a:cs typeface="+mn-cs"/>
              </a:rPr>
              <a:t/>
            </a:r>
            <a:br>
              <a:rPr lang="en-US" altLang="zh-CN" sz="1200" kern="1200" dirty="0" smtClean="0">
                <a:solidFill>
                  <a:schemeClr val="tx1"/>
                </a:solidFill>
                <a:latin typeface="+mn-lt"/>
                <a:ea typeface="+mn-ea"/>
                <a:cs typeface="+mn-cs"/>
              </a:rPr>
            </a:br>
            <a:r>
              <a:rPr lang="en-US" altLang="zh-CN" sz="1200" kern="1200" dirty="0" smtClean="0">
                <a:solidFill>
                  <a:schemeClr val="tx1"/>
                </a:solidFill>
                <a:latin typeface="+mn-lt"/>
                <a:ea typeface="+mn-ea"/>
                <a:cs typeface="+mn-cs"/>
              </a:rPr>
              <a:t/>
            </a:r>
            <a:br>
              <a:rPr lang="en-US" altLang="zh-CN" sz="1200" kern="1200" dirty="0" smtClean="0">
                <a:solidFill>
                  <a:schemeClr val="tx1"/>
                </a:solidFill>
                <a:latin typeface="+mn-lt"/>
                <a:ea typeface="+mn-ea"/>
                <a:cs typeface="+mn-cs"/>
              </a:rPr>
            </a:br>
            <a:r>
              <a:rPr lang="en-US" altLang="zh-CN" sz="1200" kern="1200" dirty="0" smtClean="0">
                <a:solidFill>
                  <a:schemeClr val="tx1"/>
                </a:solidFill>
                <a:latin typeface="+mn-lt"/>
                <a:ea typeface="+mn-ea"/>
                <a:cs typeface="+mn-cs"/>
              </a:rPr>
              <a:t>Use http://localhost:8000 to access http://dev.ulezone.com:8080 </a:t>
            </a:r>
            <a:br>
              <a:rPr lang="en-US" altLang="zh-CN" sz="1200" kern="1200" dirty="0" smtClean="0">
                <a:solidFill>
                  <a:schemeClr val="tx1"/>
                </a:solidFill>
                <a:latin typeface="+mn-lt"/>
                <a:ea typeface="+mn-ea"/>
                <a:cs typeface="+mn-cs"/>
              </a:rPr>
            </a:br>
            <a:endParaRPr lang="de-CH" dirty="0"/>
          </a:p>
        </p:txBody>
      </p:sp>
      <p:sp>
        <p:nvSpPr>
          <p:cNvPr id="890884" name="Line 4"/>
          <p:cNvSpPr>
            <a:spLocks noChangeShapeType="1"/>
          </p:cNvSpPr>
          <p:nvPr/>
        </p:nvSpPr>
        <p:spPr bwMode="auto">
          <a:xfrm>
            <a:off x="1051064" y="4909602"/>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90885" name="Line 5"/>
          <p:cNvSpPr>
            <a:spLocks noChangeShapeType="1"/>
          </p:cNvSpPr>
          <p:nvPr/>
        </p:nvSpPr>
        <p:spPr bwMode="auto">
          <a:xfrm>
            <a:off x="1051064" y="5179077"/>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90886" name="Line 6"/>
          <p:cNvSpPr>
            <a:spLocks noChangeShapeType="1"/>
          </p:cNvSpPr>
          <p:nvPr/>
        </p:nvSpPr>
        <p:spPr bwMode="auto">
          <a:xfrm>
            <a:off x="1051064" y="5450066"/>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90887" name="Line 7"/>
          <p:cNvSpPr>
            <a:spLocks noChangeShapeType="1"/>
          </p:cNvSpPr>
          <p:nvPr/>
        </p:nvSpPr>
        <p:spPr bwMode="auto">
          <a:xfrm>
            <a:off x="1051064" y="5718028"/>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90888" name="Line 8"/>
          <p:cNvSpPr>
            <a:spLocks noChangeShapeType="1"/>
          </p:cNvSpPr>
          <p:nvPr/>
        </p:nvSpPr>
        <p:spPr bwMode="auto">
          <a:xfrm>
            <a:off x="1051064" y="5989017"/>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90889" name="Line 9"/>
          <p:cNvSpPr>
            <a:spLocks noChangeShapeType="1"/>
          </p:cNvSpPr>
          <p:nvPr/>
        </p:nvSpPr>
        <p:spPr bwMode="auto">
          <a:xfrm>
            <a:off x="1051064" y="6258493"/>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90890" name="Line 10"/>
          <p:cNvSpPr>
            <a:spLocks noChangeShapeType="1"/>
          </p:cNvSpPr>
          <p:nvPr/>
        </p:nvSpPr>
        <p:spPr bwMode="auto">
          <a:xfrm>
            <a:off x="1051064" y="6529483"/>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90891" name="Line 11"/>
          <p:cNvSpPr>
            <a:spLocks noChangeShapeType="1"/>
          </p:cNvSpPr>
          <p:nvPr/>
        </p:nvSpPr>
        <p:spPr bwMode="auto">
          <a:xfrm>
            <a:off x="1051064" y="6798958"/>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90892" name="Line 12"/>
          <p:cNvSpPr>
            <a:spLocks noChangeShapeType="1"/>
          </p:cNvSpPr>
          <p:nvPr/>
        </p:nvSpPr>
        <p:spPr bwMode="auto">
          <a:xfrm>
            <a:off x="1051064" y="7069947"/>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90893" name="Line 13"/>
          <p:cNvSpPr>
            <a:spLocks noChangeShapeType="1"/>
          </p:cNvSpPr>
          <p:nvPr/>
        </p:nvSpPr>
        <p:spPr bwMode="auto">
          <a:xfrm>
            <a:off x="1051064" y="7339423"/>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90894" name="Line 14"/>
          <p:cNvSpPr>
            <a:spLocks noChangeShapeType="1"/>
          </p:cNvSpPr>
          <p:nvPr/>
        </p:nvSpPr>
        <p:spPr bwMode="auto">
          <a:xfrm>
            <a:off x="1051064" y="7610412"/>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90895" name="Line 15"/>
          <p:cNvSpPr>
            <a:spLocks noChangeShapeType="1"/>
          </p:cNvSpPr>
          <p:nvPr/>
        </p:nvSpPr>
        <p:spPr bwMode="auto">
          <a:xfrm>
            <a:off x="1051064" y="7879888"/>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90896" name="Line 16"/>
          <p:cNvSpPr>
            <a:spLocks noChangeShapeType="1"/>
          </p:cNvSpPr>
          <p:nvPr/>
        </p:nvSpPr>
        <p:spPr bwMode="auto">
          <a:xfrm>
            <a:off x="1051064" y="8150877"/>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90897" name="Line 17"/>
          <p:cNvSpPr>
            <a:spLocks noChangeShapeType="1"/>
          </p:cNvSpPr>
          <p:nvPr/>
        </p:nvSpPr>
        <p:spPr bwMode="auto">
          <a:xfrm>
            <a:off x="1051064" y="8420352"/>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90898" name="Line 18"/>
          <p:cNvSpPr>
            <a:spLocks noChangeShapeType="1"/>
          </p:cNvSpPr>
          <p:nvPr/>
        </p:nvSpPr>
        <p:spPr bwMode="auto">
          <a:xfrm>
            <a:off x="1051064" y="4638612"/>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Tree>
    <p:extLst>
      <p:ext uri="{BB962C8B-B14F-4D97-AF65-F5344CB8AC3E}">
        <p14:creationId xmlns:p14="http://schemas.microsoft.com/office/powerpoint/2010/main" val="32250363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4"/>
          <p:cNvSpPr>
            <a:spLocks noGrp="1" noChangeArrowheads="1"/>
          </p:cNvSpPr>
          <p:nvPr>
            <p:ph type="sldNum" sz="quarter" idx="5"/>
          </p:nvPr>
        </p:nvSpPr>
        <p:spPr>
          <a:ln/>
        </p:spPr>
        <p:txBody>
          <a:bodyPr/>
          <a:lstStyle/>
          <a:p>
            <a:fld id="{E1DE2A63-B953-40C6-AF42-A67C0ACD6B5A}" type="slidenum">
              <a:rPr lang="de-DE"/>
              <a:pPr/>
              <a:t>78</a:t>
            </a:fld>
            <a:endParaRPr lang="de-DE"/>
          </a:p>
        </p:txBody>
      </p:sp>
      <p:sp>
        <p:nvSpPr>
          <p:cNvPr id="892930" name="Rectangle 2"/>
          <p:cNvSpPr>
            <a:spLocks noGrp="1" noRot="1" noChangeAspect="1" noChangeArrowheads="1" noTextEdit="1"/>
          </p:cNvSpPr>
          <p:nvPr>
            <p:ph type="sldImg"/>
          </p:nvPr>
        </p:nvSpPr>
        <p:spPr>
          <a:xfrm>
            <a:off x="1154113" y="692150"/>
            <a:ext cx="4552950" cy="3416300"/>
          </a:xfrm>
          <a:ln/>
        </p:spPr>
      </p:sp>
      <p:sp>
        <p:nvSpPr>
          <p:cNvPr id="892931" name="Rectangle 3"/>
          <p:cNvSpPr>
            <a:spLocks noGrp="1" noChangeArrowheads="1"/>
          </p:cNvSpPr>
          <p:nvPr>
            <p:ph type="body" idx="1"/>
          </p:nvPr>
        </p:nvSpPr>
        <p:spPr>
          <a:ln/>
        </p:spPr>
        <p:txBody>
          <a:bodyPr lIns="83085" tIns="41542" rIns="83085" bIns="41542"/>
          <a:lstStyle/>
          <a:p>
            <a:r>
              <a:rPr lang="de-CH"/>
              <a:t> </a:t>
            </a:r>
          </a:p>
        </p:txBody>
      </p:sp>
      <p:sp>
        <p:nvSpPr>
          <p:cNvPr id="892932" name="Line 4"/>
          <p:cNvSpPr>
            <a:spLocks noChangeShapeType="1"/>
          </p:cNvSpPr>
          <p:nvPr/>
        </p:nvSpPr>
        <p:spPr bwMode="auto">
          <a:xfrm>
            <a:off x="1051064" y="4909602"/>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92933" name="Line 5"/>
          <p:cNvSpPr>
            <a:spLocks noChangeShapeType="1"/>
          </p:cNvSpPr>
          <p:nvPr/>
        </p:nvSpPr>
        <p:spPr bwMode="auto">
          <a:xfrm>
            <a:off x="1051064" y="5179077"/>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92934" name="Line 6"/>
          <p:cNvSpPr>
            <a:spLocks noChangeShapeType="1"/>
          </p:cNvSpPr>
          <p:nvPr/>
        </p:nvSpPr>
        <p:spPr bwMode="auto">
          <a:xfrm>
            <a:off x="1051064" y="5450066"/>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92935" name="Line 7"/>
          <p:cNvSpPr>
            <a:spLocks noChangeShapeType="1"/>
          </p:cNvSpPr>
          <p:nvPr/>
        </p:nvSpPr>
        <p:spPr bwMode="auto">
          <a:xfrm>
            <a:off x="1051064" y="5718028"/>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92936" name="Line 8"/>
          <p:cNvSpPr>
            <a:spLocks noChangeShapeType="1"/>
          </p:cNvSpPr>
          <p:nvPr/>
        </p:nvSpPr>
        <p:spPr bwMode="auto">
          <a:xfrm>
            <a:off x="1051064" y="5989017"/>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92937" name="Line 9"/>
          <p:cNvSpPr>
            <a:spLocks noChangeShapeType="1"/>
          </p:cNvSpPr>
          <p:nvPr/>
        </p:nvSpPr>
        <p:spPr bwMode="auto">
          <a:xfrm>
            <a:off x="1051064" y="6258493"/>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92938" name="Line 10"/>
          <p:cNvSpPr>
            <a:spLocks noChangeShapeType="1"/>
          </p:cNvSpPr>
          <p:nvPr/>
        </p:nvSpPr>
        <p:spPr bwMode="auto">
          <a:xfrm>
            <a:off x="1051064" y="6529483"/>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92939" name="Line 11"/>
          <p:cNvSpPr>
            <a:spLocks noChangeShapeType="1"/>
          </p:cNvSpPr>
          <p:nvPr/>
        </p:nvSpPr>
        <p:spPr bwMode="auto">
          <a:xfrm>
            <a:off x="1051064" y="6798958"/>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92940" name="Line 12"/>
          <p:cNvSpPr>
            <a:spLocks noChangeShapeType="1"/>
          </p:cNvSpPr>
          <p:nvPr/>
        </p:nvSpPr>
        <p:spPr bwMode="auto">
          <a:xfrm>
            <a:off x="1051064" y="7069947"/>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92941" name="Line 13"/>
          <p:cNvSpPr>
            <a:spLocks noChangeShapeType="1"/>
          </p:cNvSpPr>
          <p:nvPr/>
        </p:nvSpPr>
        <p:spPr bwMode="auto">
          <a:xfrm>
            <a:off x="1051064" y="7339423"/>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92942" name="Line 14"/>
          <p:cNvSpPr>
            <a:spLocks noChangeShapeType="1"/>
          </p:cNvSpPr>
          <p:nvPr/>
        </p:nvSpPr>
        <p:spPr bwMode="auto">
          <a:xfrm>
            <a:off x="1051064" y="7610412"/>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92943" name="Line 15"/>
          <p:cNvSpPr>
            <a:spLocks noChangeShapeType="1"/>
          </p:cNvSpPr>
          <p:nvPr/>
        </p:nvSpPr>
        <p:spPr bwMode="auto">
          <a:xfrm>
            <a:off x="1051064" y="7879888"/>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92944" name="Line 16"/>
          <p:cNvSpPr>
            <a:spLocks noChangeShapeType="1"/>
          </p:cNvSpPr>
          <p:nvPr/>
        </p:nvSpPr>
        <p:spPr bwMode="auto">
          <a:xfrm>
            <a:off x="1051064" y="8150877"/>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92945" name="Line 17"/>
          <p:cNvSpPr>
            <a:spLocks noChangeShapeType="1"/>
          </p:cNvSpPr>
          <p:nvPr/>
        </p:nvSpPr>
        <p:spPr bwMode="auto">
          <a:xfrm>
            <a:off x="1051064" y="8420352"/>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92946" name="Line 18"/>
          <p:cNvSpPr>
            <a:spLocks noChangeShapeType="1"/>
          </p:cNvSpPr>
          <p:nvPr/>
        </p:nvSpPr>
        <p:spPr bwMode="auto">
          <a:xfrm>
            <a:off x="1051064" y="4638612"/>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Tree>
    <p:extLst>
      <p:ext uri="{BB962C8B-B14F-4D97-AF65-F5344CB8AC3E}">
        <p14:creationId xmlns:p14="http://schemas.microsoft.com/office/powerpoint/2010/main" val="22479041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smtClean="0">
                <a:solidFill>
                  <a:schemeClr val="tx1"/>
                </a:solidFill>
                <a:latin typeface="+mn-lt"/>
                <a:ea typeface="+mn-ea"/>
                <a:cs typeface="+mn-cs"/>
              </a:rPr>
              <a:t>在没有提供</a:t>
            </a:r>
            <a:r>
              <a:rPr lang="en-US" altLang="zh-CN" sz="1200" kern="1200" dirty="0" err="1" smtClean="0">
                <a:solidFill>
                  <a:schemeClr val="tx1"/>
                </a:solidFill>
                <a:latin typeface="+mn-lt"/>
                <a:ea typeface="+mn-ea"/>
                <a:cs typeface="+mn-cs"/>
              </a:rPr>
              <a:t>ssh</a:t>
            </a:r>
            <a:r>
              <a:rPr lang="en-US" altLang="zh-CN" sz="1200" kern="1200" dirty="0" smtClean="0">
                <a:solidFill>
                  <a:schemeClr val="tx1"/>
                </a:solidFill>
                <a:latin typeface="+mn-lt"/>
                <a:ea typeface="+mn-ea"/>
                <a:cs typeface="+mn-cs"/>
              </a:rPr>
              <a:t>-copy-id </a:t>
            </a:r>
            <a:r>
              <a:rPr lang="zh-CN" altLang="zh-CN" sz="1200" kern="1200" dirty="0" smtClean="0">
                <a:solidFill>
                  <a:schemeClr val="tx1"/>
                </a:solidFill>
                <a:latin typeface="+mn-lt"/>
                <a:ea typeface="+mn-ea"/>
                <a:cs typeface="+mn-cs"/>
              </a:rPr>
              <a:t>命令的系统中，可以使用如下命令：</a:t>
            </a:r>
          </a:p>
          <a:p>
            <a:pPr marL="0" marR="0" lvl="2" indent="0" algn="l" defTabSz="914400" rtl="0" eaLnBrk="1" fontAlgn="auto" latinLnBrk="0" hangingPunct="1">
              <a:lnSpc>
                <a:spcPct val="100000"/>
              </a:lnSpc>
              <a:spcBef>
                <a:spcPts val="0"/>
              </a:spcBef>
              <a:spcAft>
                <a:spcPts val="0"/>
              </a:spcAft>
              <a:buClrTx/>
              <a:buSzTx/>
              <a:buFontTx/>
              <a:buNone/>
              <a:tabLst/>
              <a:defRPr/>
            </a:pPr>
            <a:r>
              <a:rPr lang="en-US" altLang="zh-CN" dirty="0" smtClean="0">
                <a:solidFill>
                  <a:schemeClr val="accent6">
                    <a:lumMod val="75000"/>
                  </a:schemeClr>
                </a:solidFill>
              </a:rPr>
              <a:t>$ cat .</a:t>
            </a:r>
            <a:r>
              <a:rPr lang="en-US" altLang="zh-CN" dirty="0" err="1" smtClean="0">
                <a:solidFill>
                  <a:schemeClr val="accent6">
                    <a:lumMod val="75000"/>
                  </a:schemeClr>
                </a:solidFill>
              </a:rPr>
              <a:t>ssh</a:t>
            </a:r>
            <a:r>
              <a:rPr lang="en-US" altLang="zh-CN" dirty="0" smtClean="0">
                <a:solidFill>
                  <a:schemeClr val="accent6">
                    <a:lumMod val="75000"/>
                  </a:schemeClr>
                </a:solidFill>
              </a:rPr>
              <a:t>/id_dsa.pub | </a:t>
            </a:r>
            <a:r>
              <a:rPr lang="en-US" altLang="zh-CN" dirty="0" err="1" smtClean="0">
                <a:solidFill>
                  <a:schemeClr val="accent6">
                    <a:lumMod val="75000"/>
                  </a:schemeClr>
                </a:solidFill>
              </a:rPr>
              <a:t>ssh</a:t>
            </a:r>
            <a:r>
              <a:rPr lang="en-US" altLang="zh-CN" dirty="0" smtClean="0">
                <a:solidFill>
                  <a:schemeClr val="accent6">
                    <a:lumMod val="75000"/>
                  </a:schemeClr>
                </a:solidFill>
              </a:rPr>
              <a:t> [user@]host "cat - &gt;&gt; ~/.</a:t>
            </a:r>
            <a:r>
              <a:rPr lang="en-US" altLang="zh-CN" dirty="0" err="1" smtClean="0">
                <a:solidFill>
                  <a:schemeClr val="accent6">
                    <a:lumMod val="75000"/>
                  </a:schemeClr>
                </a:solidFill>
              </a:rPr>
              <a:t>ssh</a:t>
            </a:r>
            <a:r>
              <a:rPr lang="en-US" altLang="zh-CN" dirty="0" smtClean="0">
                <a:solidFill>
                  <a:schemeClr val="accent6">
                    <a:lumMod val="75000"/>
                  </a:schemeClr>
                </a:solidFill>
              </a:rPr>
              <a:t>/</a:t>
            </a:r>
            <a:r>
              <a:rPr lang="en-US" altLang="zh-CN" dirty="0" err="1" smtClean="0">
                <a:solidFill>
                  <a:schemeClr val="accent6">
                    <a:lumMod val="75000"/>
                  </a:schemeClr>
                </a:solidFill>
              </a:rPr>
              <a:t>authorized_keys</a:t>
            </a:r>
            <a:r>
              <a:rPr lang="en-US" altLang="zh-CN" dirty="0" smtClean="0">
                <a:solidFill>
                  <a:schemeClr val="accent6">
                    <a:lumMod val="75000"/>
                  </a:schemeClr>
                </a:solidFill>
              </a:rPr>
              <a:t>"</a:t>
            </a:r>
            <a:endParaRPr lang="zh-CN" altLang="en-US" dirty="0" smtClean="0">
              <a:solidFill>
                <a:schemeClr val="accent6">
                  <a:lumMod val="75000"/>
                </a:schemeClr>
              </a:solidFill>
            </a:endParaRPr>
          </a:p>
          <a:p>
            <a:endParaRPr lang="zh-CN" altLang="en-US"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83</a:t>
            </a:fld>
            <a:endParaRPr lang="zh-CN" altLang="en-US"/>
          </a:p>
        </p:txBody>
      </p:sp>
    </p:spTree>
    <p:extLst>
      <p:ext uri="{BB962C8B-B14F-4D97-AF65-F5344CB8AC3E}">
        <p14:creationId xmlns:p14="http://schemas.microsoft.com/office/powerpoint/2010/main" val="7668053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还可以</a:t>
            </a:r>
          </a:p>
          <a:p>
            <a:r>
              <a:rPr lang="zh-CN" altLang="en-US" dirty="0" smtClean="0"/>
              <a:t>还可以使用 </a:t>
            </a:r>
            <a:r>
              <a:rPr lang="en-US" altLang="zh-CN" dirty="0" smtClean="0"/>
              <a:t>PAM </a:t>
            </a:r>
            <a:r>
              <a:rPr lang="zh-CN" altLang="en-US" dirty="0" smtClean="0"/>
              <a:t>的 </a:t>
            </a:r>
            <a:r>
              <a:rPr lang="en-US" altLang="zh-CN" dirty="0" err="1" smtClean="0"/>
              <a:t>pam_access</a:t>
            </a:r>
            <a:r>
              <a:rPr lang="en-US" altLang="zh-CN" dirty="0" smtClean="0"/>
              <a:t> </a:t>
            </a:r>
            <a:r>
              <a:rPr lang="zh-CN" altLang="en-US" dirty="0" smtClean="0"/>
              <a:t>模块实现基于用户口令认证的访问控制（参见第</a:t>
            </a:r>
            <a:r>
              <a:rPr lang="en-US" altLang="zh-CN" dirty="0" smtClean="0"/>
              <a:t>13</a:t>
            </a:r>
            <a:r>
              <a:rPr lang="zh-CN" altLang="en-US" dirty="0" smtClean="0"/>
              <a:t>章）</a:t>
            </a:r>
            <a:endParaRPr lang="zh-CN" altLang="en-US"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90</a:t>
            </a:fld>
            <a:endParaRPr lang="zh-CN" altLang="en-US"/>
          </a:p>
        </p:txBody>
      </p:sp>
    </p:spTree>
    <p:extLst>
      <p:ext uri="{BB962C8B-B14F-4D97-AF65-F5344CB8AC3E}">
        <p14:creationId xmlns:p14="http://schemas.microsoft.com/office/powerpoint/2010/main" val="13221823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hlinkClick r:id="rId3"/>
              </a:rPr>
              <a:t>http://www.thegeekstuff.com/2012/03/chroot-sftp-setup/</a:t>
            </a:r>
            <a:endParaRPr lang="en-US" altLang="zh-CN" dirty="0" smtClean="0"/>
          </a:p>
          <a:p>
            <a:r>
              <a:rPr lang="en-US" altLang="zh-CN" smtClean="0">
                <a:hlinkClick r:id="rId4"/>
              </a:rPr>
              <a:t>http://www.chriscowley.me.uk/blog/2012/11/19/sftp-chroot-on-centos/</a:t>
            </a:r>
            <a:endParaRPr lang="zh-CN" altLang="en-US"/>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92</a:t>
            </a:fld>
            <a:endParaRPr lang="zh-CN" altLang="en-US"/>
          </a:p>
        </p:txBody>
      </p:sp>
    </p:spTree>
    <p:extLst>
      <p:ext uri="{BB962C8B-B14F-4D97-AF65-F5344CB8AC3E}">
        <p14:creationId xmlns:p14="http://schemas.microsoft.com/office/powerpoint/2010/main" val="15851729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95</a:t>
            </a:fld>
            <a:endParaRPr lang="zh-CN" altLang="en-US"/>
          </a:p>
        </p:txBody>
      </p:sp>
    </p:spTree>
    <p:extLst>
      <p:ext uri="{BB962C8B-B14F-4D97-AF65-F5344CB8AC3E}">
        <p14:creationId xmlns:p14="http://schemas.microsoft.com/office/powerpoint/2010/main" val="37040546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1B142D-FD11-4FE5-AD41-B1E067D740FF}"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97</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5315453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当 </a:t>
            </a:r>
            <a:r>
              <a:rPr lang="en-US" altLang="zh-CN" dirty="0" err="1" smtClean="0"/>
              <a:t>anacron</a:t>
            </a:r>
            <a:r>
              <a:rPr lang="en-US" altLang="zh-CN" dirty="0" smtClean="0"/>
              <a:t> </a:t>
            </a:r>
            <a:r>
              <a:rPr lang="zh-CN" altLang="en-US" dirty="0" smtClean="0"/>
              <a:t>运行时，它检查自作业上一次运行以来是否已经经过了所需的天数，如果需要，就运行作业</a:t>
            </a:r>
          </a:p>
          <a:p>
            <a:endParaRPr lang="zh-CN" altLang="en-US"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20</a:t>
            </a:fld>
            <a:endParaRPr lang="zh-CN" altLang="en-US"/>
          </a:p>
        </p:txBody>
      </p:sp>
    </p:spTree>
    <p:extLst>
      <p:ext uri="{BB962C8B-B14F-4D97-AF65-F5344CB8AC3E}">
        <p14:creationId xmlns:p14="http://schemas.microsoft.com/office/powerpoint/2010/main" val="2631013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2"/>
            <a:r>
              <a:rPr lang="en-US" altLang="zh-CN" dirty="0" err="1" smtClean="0"/>
              <a:t>loganalyzer</a:t>
            </a:r>
            <a:r>
              <a:rPr lang="en-US" altLang="zh-CN" dirty="0" smtClean="0"/>
              <a:t> </a:t>
            </a:r>
            <a:r>
              <a:rPr lang="zh-CN" altLang="en-US" dirty="0" smtClean="0"/>
              <a:t>（</a:t>
            </a:r>
            <a:r>
              <a:rPr lang="en-US" altLang="zh-CN" dirty="0" smtClean="0"/>
              <a:t>http://loganalyzer.adiscon.com/</a:t>
            </a:r>
            <a:r>
              <a:rPr lang="zh-CN" altLang="en-US" dirty="0" smtClean="0"/>
              <a:t>）</a:t>
            </a:r>
            <a:endParaRPr lang="en-US" altLang="zh-CN" dirty="0" smtClean="0"/>
          </a:p>
          <a:p>
            <a:pPr lvl="2"/>
            <a:r>
              <a:rPr lang="zh-CN" altLang="en-US" dirty="0" smtClean="0"/>
              <a:t>之前的</a:t>
            </a:r>
            <a:r>
              <a:rPr lang="en-US" altLang="zh-CN" dirty="0" err="1" smtClean="0"/>
              <a:t>phplogcon</a:t>
            </a:r>
            <a:r>
              <a:rPr lang="zh-CN" altLang="en-US" dirty="0" smtClean="0"/>
              <a:t>（ </a:t>
            </a:r>
            <a:r>
              <a:rPr lang="en-US" altLang="zh-CN" dirty="0" smtClean="0"/>
              <a:t>http://www.phplogcon.org</a:t>
            </a:r>
            <a:r>
              <a:rPr lang="zh-CN" altLang="en-US" dirty="0" smtClean="0"/>
              <a:t>）</a:t>
            </a:r>
          </a:p>
          <a:p>
            <a:endParaRPr lang="zh-CN" altLang="en-US"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35</a:t>
            </a:fld>
            <a:endParaRPr lang="zh-CN" altLang="en-US"/>
          </a:p>
        </p:txBody>
      </p:sp>
    </p:spTree>
    <p:extLst>
      <p:ext uri="{BB962C8B-B14F-4D97-AF65-F5344CB8AC3E}">
        <p14:creationId xmlns:p14="http://schemas.microsoft.com/office/powerpoint/2010/main" val="3828799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err="1" smtClean="0"/>
              <a:t>Filetr</a:t>
            </a:r>
            <a:r>
              <a:rPr lang="zh-CN" altLang="en-US" dirty="0" smtClean="0"/>
              <a:t>模块处理消息的分析和过滤，</a:t>
            </a:r>
            <a:r>
              <a:rPr lang="en-US" altLang="zh-CN" dirty="0" err="1" smtClean="0"/>
              <a:t>rsyslog</a:t>
            </a:r>
            <a:r>
              <a:rPr lang="zh-CN" altLang="en-US" dirty="0" smtClean="0"/>
              <a:t>可以根据消息的任何部分进行过滤。</a:t>
            </a:r>
          </a:p>
          <a:p>
            <a:r>
              <a:rPr lang="en-US" altLang="zh-CN" dirty="0" smtClean="0"/>
              <a:t>Queue</a:t>
            </a:r>
            <a:r>
              <a:rPr lang="zh-CN" altLang="en-US" dirty="0" smtClean="0"/>
              <a:t>模块负责消息的存储，从</a:t>
            </a:r>
            <a:r>
              <a:rPr lang="en-US" altLang="zh-CN" dirty="0" smtClean="0"/>
              <a:t>Input</a:t>
            </a:r>
            <a:r>
              <a:rPr lang="zh-CN" altLang="en-US" dirty="0" smtClean="0"/>
              <a:t>传入的未经过滤的消息放在主队列中，过滤后的消息放入到不同</a:t>
            </a:r>
            <a:r>
              <a:rPr lang="en-US" altLang="zh-CN" dirty="0" smtClean="0"/>
              <a:t>action queue</a:t>
            </a:r>
            <a:r>
              <a:rPr lang="zh-CN" altLang="en-US" dirty="0" smtClean="0"/>
              <a:t>中，再由</a:t>
            </a:r>
            <a:r>
              <a:rPr lang="en-US" altLang="zh-CN" dirty="0" smtClean="0"/>
              <a:t>action queue</a:t>
            </a:r>
            <a:r>
              <a:rPr lang="zh-CN" altLang="en-US" dirty="0" smtClean="0"/>
              <a:t>送到各个输出模块。</a:t>
            </a:r>
            <a:endParaRPr lang="en-US" altLang="zh-CN" dirty="0" smtClean="0"/>
          </a:p>
          <a:p>
            <a:endParaRPr lang="en-US" altLang="zh-CN" dirty="0" smtClean="0"/>
          </a:p>
          <a:p>
            <a:r>
              <a:rPr lang="en-US" altLang="zh-CN" smtClean="0">
                <a:sym typeface="Wingdings" pitchFamily="2" charset="2"/>
              </a:rPr>
              <a:t></a:t>
            </a:r>
            <a:r>
              <a:rPr lang="en-US" altLang="zh-CN" smtClean="0">
                <a:hlinkClick r:id="rId3"/>
              </a:rPr>
              <a:t>http://www.cnblogs.com/tobeseeker/archive/2013/03/10/2953250.html</a:t>
            </a:r>
            <a:endParaRPr lang="zh-CN" altLang="en-US"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37</a:t>
            </a:fld>
            <a:endParaRPr lang="zh-CN" altLang="en-US"/>
          </a:p>
        </p:txBody>
      </p:sp>
    </p:spTree>
    <p:extLst>
      <p:ext uri="{BB962C8B-B14F-4D97-AF65-F5344CB8AC3E}">
        <p14:creationId xmlns:p14="http://schemas.microsoft.com/office/powerpoint/2010/main" val="14204960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1">
              <a:buFont typeface="Wingdings" pitchFamily="2" charset="2"/>
              <a:buChar char="l"/>
            </a:pPr>
            <a:r>
              <a:rPr lang="zh-CN" altLang="en-US" b="1" dirty="0" smtClean="0"/>
              <a:t>时间标签</a:t>
            </a:r>
            <a:r>
              <a:rPr lang="zh-CN" altLang="en-US" dirty="0" smtClean="0"/>
              <a:t>：消息发出的日期和时间</a:t>
            </a:r>
            <a:endParaRPr lang="zh-CN" altLang="en-US" b="1" dirty="0" smtClean="0"/>
          </a:p>
          <a:p>
            <a:pPr lvl="1">
              <a:buFont typeface="Wingdings" pitchFamily="2" charset="2"/>
              <a:buChar char="l"/>
            </a:pPr>
            <a:r>
              <a:rPr lang="zh-CN" altLang="en-US" b="1" dirty="0" smtClean="0"/>
              <a:t>主机名</a:t>
            </a:r>
            <a:r>
              <a:rPr lang="zh-CN" altLang="en-US" dirty="0" smtClean="0"/>
              <a:t>：生成消息的计算机的名字</a:t>
            </a:r>
            <a:endParaRPr lang="zh-CN" altLang="en-US" b="1" dirty="0" smtClean="0"/>
          </a:p>
          <a:p>
            <a:pPr lvl="1">
              <a:buFont typeface="Wingdings" pitchFamily="2" charset="2"/>
              <a:buChar char="l"/>
            </a:pPr>
            <a:r>
              <a:rPr lang="zh-CN" altLang="en-US" b="1" dirty="0" smtClean="0"/>
              <a:t>子系统名称</a:t>
            </a:r>
            <a:r>
              <a:rPr lang="zh-CN" altLang="en-US" dirty="0" smtClean="0"/>
              <a:t>：发出消息的应用程序名称</a:t>
            </a:r>
            <a:endParaRPr lang="zh-CN" altLang="en-US" b="1" dirty="0" smtClean="0"/>
          </a:p>
          <a:p>
            <a:pPr lvl="1">
              <a:buFont typeface="Wingdings" pitchFamily="2" charset="2"/>
              <a:buChar char="l"/>
            </a:pPr>
            <a:r>
              <a:rPr lang="zh-CN" altLang="en-US" b="1" dirty="0" smtClean="0"/>
              <a:t>消息</a:t>
            </a:r>
            <a:r>
              <a:rPr lang="zh-CN" altLang="en-US" dirty="0" smtClean="0"/>
              <a:t>：消息的具体内容</a:t>
            </a:r>
            <a:endParaRPr lang="zh-CN" altLang="en-US" b="1" dirty="0" smtClean="0"/>
          </a:p>
          <a:p>
            <a:endParaRPr lang="zh-CN" altLang="en-US"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56</a:t>
            </a:fld>
            <a:endParaRPr lang="zh-CN" altLang="en-US"/>
          </a:p>
        </p:txBody>
      </p:sp>
    </p:spTree>
    <p:extLst>
      <p:ext uri="{BB962C8B-B14F-4D97-AF65-F5344CB8AC3E}">
        <p14:creationId xmlns:p14="http://schemas.microsoft.com/office/powerpoint/2010/main" val="1267724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4"/>
          <p:cNvSpPr>
            <a:spLocks noGrp="1" noChangeArrowheads="1"/>
          </p:cNvSpPr>
          <p:nvPr>
            <p:ph type="sldNum" sz="quarter" idx="5"/>
          </p:nvPr>
        </p:nvSpPr>
        <p:spPr>
          <a:ln/>
        </p:spPr>
        <p:txBody>
          <a:bodyPr/>
          <a:lstStyle/>
          <a:p>
            <a:fld id="{E0141844-8FD8-4277-B811-A17B3FF5CE89}" type="slidenum">
              <a:rPr lang="de-DE"/>
              <a:pPr/>
              <a:t>72</a:t>
            </a:fld>
            <a:endParaRPr lang="de-DE"/>
          </a:p>
        </p:txBody>
      </p:sp>
      <p:sp>
        <p:nvSpPr>
          <p:cNvPr id="882690" name="Rectangle 2"/>
          <p:cNvSpPr>
            <a:spLocks noGrp="1" noRot="1" noChangeAspect="1" noChangeArrowheads="1" noTextEdit="1"/>
          </p:cNvSpPr>
          <p:nvPr>
            <p:ph type="sldImg"/>
          </p:nvPr>
        </p:nvSpPr>
        <p:spPr>
          <a:xfrm>
            <a:off x="1154113" y="692150"/>
            <a:ext cx="4552950" cy="3416300"/>
          </a:xfrm>
          <a:ln/>
        </p:spPr>
      </p:sp>
      <p:sp>
        <p:nvSpPr>
          <p:cNvPr id="882691" name="Rectangle 3"/>
          <p:cNvSpPr>
            <a:spLocks noGrp="1" noChangeArrowheads="1"/>
          </p:cNvSpPr>
          <p:nvPr>
            <p:ph type="body" idx="1"/>
          </p:nvPr>
        </p:nvSpPr>
        <p:spPr>
          <a:xfrm>
            <a:off x="910922" y="4353997"/>
            <a:ext cx="5104737" cy="4135995"/>
          </a:xfrm>
          <a:ln/>
        </p:spPr>
        <p:txBody>
          <a:bodyPr lIns="83085" tIns="41542" rIns="83085" bIns="41542"/>
          <a:lstStyle/>
          <a:p>
            <a:r>
              <a:rPr lang="de-CH"/>
              <a:t>In January 2006 the SSH 2 Protocol architecture became an official Internet Standard:</a:t>
            </a:r>
          </a:p>
          <a:p>
            <a:r>
              <a:rPr lang="de-DE"/>
              <a:t> • RFC 4250 The Secure Shell (SSH) Protocol Assigned Numbers </a:t>
            </a:r>
          </a:p>
          <a:p>
            <a:r>
              <a:rPr lang="de-DE"/>
              <a:t> • RFC 4251 The Secure Shell (SSH) Protocol Architecture</a:t>
            </a:r>
          </a:p>
          <a:p>
            <a:r>
              <a:rPr lang="de-DE"/>
              <a:t> • RFC 4252 The Secure Shell (SSH) Authentication Protocol </a:t>
            </a:r>
          </a:p>
          <a:p>
            <a:r>
              <a:rPr lang="de-DE"/>
              <a:t> • RFC 4253 The Secure Shell (SSH) Transport Layer Protocol </a:t>
            </a:r>
          </a:p>
          <a:p>
            <a:r>
              <a:rPr lang="de-DE"/>
              <a:t> • RFC 4254 The Secure Shell (SSH) Connection Protocol </a:t>
            </a:r>
          </a:p>
          <a:p>
            <a:r>
              <a:rPr lang="de-DE"/>
              <a:t> • RFC 4255 Using DNS to Securely Publish Secure Shell (SSH) Key Fingerprints</a:t>
            </a:r>
          </a:p>
          <a:p>
            <a:r>
              <a:rPr lang="de-DE"/>
              <a:t> • RFC 4256 Generic Message Exchange Authentication for the Secure Shell Protocol  </a:t>
            </a:r>
            <a:endParaRPr lang="de-CH"/>
          </a:p>
        </p:txBody>
      </p:sp>
      <p:sp>
        <p:nvSpPr>
          <p:cNvPr id="882698" name="Line 10"/>
          <p:cNvSpPr>
            <a:spLocks noChangeShapeType="1"/>
          </p:cNvSpPr>
          <p:nvPr/>
        </p:nvSpPr>
        <p:spPr bwMode="auto">
          <a:xfrm>
            <a:off x="1051064" y="6258493"/>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2699" name="Line 11"/>
          <p:cNvSpPr>
            <a:spLocks noChangeShapeType="1"/>
          </p:cNvSpPr>
          <p:nvPr/>
        </p:nvSpPr>
        <p:spPr bwMode="auto">
          <a:xfrm>
            <a:off x="1051064" y="6529483"/>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2700" name="Line 12"/>
          <p:cNvSpPr>
            <a:spLocks noChangeShapeType="1"/>
          </p:cNvSpPr>
          <p:nvPr/>
        </p:nvSpPr>
        <p:spPr bwMode="auto">
          <a:xfrm>
            <a:off x="1051064" y="6798958"/>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2701" name="Line 13"/>
          <p:cNvSpPr>
            <a:spLocks noChangeShapeType="1"/>
          </p:cNvSpPr>
          <p:nvPr/>
        </p:nvSpPr>
        <p:spPr bwMode="auto">
          <a:xfrm>
            <a:off x="1051064" y="7069947"/>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2702" name="Line 14"/>
          <p:cNvSpPr>
            <a:spLocks noChangeShapeType="1"/>
          </p:cNvSpPr>
          <p:nvPr/>
        </p:nvSpPr>
        <p:spPr bwMode="auto">
          <a:xfrm>
            <a:off x="1051064" y="7339423"/>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2703" name="Line 15"/>
          <p:cNvSpPr>
            <a:spLocks noChangeShapeType="1"/>
          </p:cNvSpPr>
          <p:nvPr/>
        </p:nvSpPr>
        <p:spPr bwMode="auto">
          <a:xfrm>
            <a:off x="1051064" y="7610412"/>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2704" name="Line 16"/>
          <p:cNvSpPr>
            <a:spLocks noChangeShapeType="1"/>
          </p:cNvSpPr>
          <p:nvPr/>
        </p:nvSpPr>
        <p:spPr bwMode="auto">
          <a:xfrm>
            <a:off x="1051064" y="7879888"/>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2705" name="Line 17"/>
          <p:cNvSpPr>
            <a:spLocks noChangeShapeType="1"/>
          </p:cNvSpPr>
          <p:nvPr/>
        </p:nvSpPr>
        <p:spPr bwMode="auto">
          <a:xfrm>
            <a:off x="1051064" y="8150877"/>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2706" name="Line 18"/>
          <p:cNvSpPr>
            <a:spLocks noChangeShapeType="1"/>
          </p:cNvSpPr>
          <p:nvPr/>
        </p:nvSpPr>
        <p:spPr bwMode="auto">
          <a:xfrm>
            <a:off x="1051064" y="8420352"/>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Tree>
    <p:extLst>
      <p:ext uri="{BB962C8B-B14F-4D97-AF65-F5344CB8AC3E}">
        <p14:creationId xmlns:p14="http://schemas.microsoft.com/office/powerpoint/2010/main" val="41305790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4"/>
          <p:cNvSpPr>
            <a:spLocks noGrp="1" noChangeArrowheads="1"/>
          </p:cNvSpPr>
          <p:nvPr>
            <p:ph type="sldNum" sz="quarter" idx="5"/>
          </p:nvPr>
        </p:nvSpPr>
        <p:spPr>
          <a:ln/>
        </p:spPr>
        <p:txBody>
          <a:bodyPr/>
          <a:lstStyle/>
          <a:p>
            <a:fld id="{E5615E87-D67B-4E4C-981E-333CBEB7ADF4}" type="slidenum">
              <a:rPr lang="de-DE"/>
              <a:pPr/>
              <a:t>73</a:t>
            </a:fld>
            <a:endParaRPr lang="de-DE"/>
          </a:p>
        </p:txBody>
      </p:sp>
      <p:sp>
        <p:nvSpPr>
          <p:cNvPr id="884738" name="Rectangle 2"/>
          <p:cNvSpPr>
            <a:spLocks noGrp="1" noRot="1" noChangeAspect="1" noChangeArrowheads="1" noTextEdit="1"/>
          </p:cNvSpPr>
          <p:nvPr>
            <p:ph type="sldImg"/>
          </p:nvPr>
        </p:nvSpPr>
        <p:spPr>
          <a:xfrm>
            <a:off x="1154113" y="692150"/>
            <a:ext cx="4552950" cy="3416300"/>
          </a:xfrm>
          <a:ln/>
        </p:spPr>
      </p:sp>
      <p:sp>
        <p:nvSpPr>
          <p:cNvPr id="884739" name="Rectangle 3"/>
          <p:cNvSpPr>
            <a:spLocks noGrp="1" noChangeArrowheads="1"/>
          </p:cNvSpPr>
          <p:nvPr>
            <p:ph type="body" idx="1"/>
          </p:nvPr>
        </p:nvSpPr>
        <p:spPr>
          <a:ln/>
        </p:spPr>
        <p:txBody>
          <a:bodyPr lIns="83085" tIns="41542" rIns="83085" bIns="41542"/>
          <a:lstStyle/>
          <a:p>
            <a:r>
              <a:rPr lang="en-US" b="1"/>
              <a:t>SSH 2 Transport Layer Protocol</a:t>
            </a:r>
            <a:r>
              <a:rPr lang="en-US"/>
              <a:t>: </a:t>
            </a:r>
            <a:r>
              <a:rPr lang="de-DE"/>
              <a:t>RFC 4253</a:t>
            </a:r>
            <a:r>
              <a:rPr lang="en-US"/>
              <a:t> </a:t>
            </a:r>
            <a:endParaRPr lang="de-CH"/>
          </a:p>
        </p:txBody>
      </p:sp>
      <p:sp>
        <p:nvSpPr>
          <p:cNvPr id="884741" name="Line 5"/>
          <p:cNvSpPr>
            <a:spLocks noChangeShapeType="1"/>
          </p:cNvSpPr>
          <p:nvPr/>
        </p:nvSpPr>
        <p:spPr bwMode="auto">
          <a:xfrm>
            <a:off x="1051064" y="4909602"/>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4742" name="Line 6"/>
          <p:cNvSpPr>
            <a:spLocks noChangeShapeType="1"/>
          </p:cNvSpPr>
          <p:nvPr/>
        </p:nvSpPr>
        <p:spPr bwMode="auto">
          <a:xfrm>
            <a:off x="1051064" y="5179077"/>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4743" name="Line 7"/>
          <p:cNvSpPr>
            <a:spLocks noChangeShapeType="1"/>
          </p:cNvSpPr>
          <p:nvPr/>
        </p:nvSpPr>
        <p:spPr bwMode="auto">
          <a:xfrm>
            <a:off x="1051064" y="5450066"/>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4744" name="Line 8"/>
          <p:cNvSpPr>
            <a:spLocks noChangeShapeType="1"/>
          </p:cNvSpPr>
          <p:nvPr/>
        </p:nvSpPr>
        <p:spPr bwMode="auto">
          <a:xfrm>
            <a:off x="1051064" y="5718028"/>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4745" name="Line 9"/>
          <p:cNvSpPr>
            <a:spLocks noChangeShapeType="1"/>
          </p:cNvSpPr>
          <p:nvPr/>
        </p:nvSpPr>
        <p:spPr bwMode="auto">
          <a:xfrm>
            <a:off x="1051064" y="5989017"/>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4746" name="Line 10"/>
          <p:cNvSpPr>
            <a:spLocks noChangeShapeType="1"/>
          </p:cNvSpPr>
          <p:nvPr/>
        </p:nvSpPr>
        <p:spPr bwMode="auto">
          <a:xfrm>
            <a:off x="1051064" y="6258493"/>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4747" name="Line 11"/>
          <p:cNvSpPr>
            <a:spLocks noChangeShapeType="1"/>
          </p:cNvSpPr>
          <p:nvPr/>
        </p:nvSpPr>
        <p:spPr bwMode="auto">
          <a:xfrm>
            <a:off x="1051064" y="6529483"/>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4748" name="Line 12"/>
          <p:cNvSpPr>
            <a:spLocks noChangeShapeType="1"/>
          </p:cNvSpPr>
          <p:nvPr/>
        </p:nvSpPr>
        <p:spPr bwMode="auto">
          <a:xfrm>
            <a:off x="1051064" y="6798958"/>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4749" name="Line 13"/>
          <p:cNvSpPr>
            <a:spLocks noChangeShapeType="1"/>
          </p:cNvSpPr>
          <p:nvPr/>
        </p:nvSpPr>
        <p:spPr bwMode="auto">
          <a:xfrm>
            <a:off x="1051064" y="7069947"/>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4750" name="Line 14"/>
          <p:cNvSpPr>
            <a:spLocks noChangeShapeType="1"/>
          </p:cNvSpPr>
          <p:nvPr/>
        </p:nvSpPr>
        <p:spPr bwMode="auto">
          <a:xfrm>
            <a:off x="1051064" y="7339423"/>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4751" name="Line 15"/>
          <p:cNvSpPr>
            <a:spLocks noChangeShapeType="1"/>
          </p:cNvSpPr>
          <p:nvPr/>
        </p:nvSpPr>
        <p:spPr bwMode="auto">
          <a:xfrm>
            <a:off x="1051064" y="7610412"/>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4752" name="Line 16"/>
          <p:cNvSpPr>
            <a:spLocks noChangeShapeType="1"/>
          </p:cNvSpPr>
          <p:nvPr/>
        </p:nvSpPr>
        <p:spPr bwMode="auto">
          <a:xfrm>
            <a:off x="1051064" y="7879888"/>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4753" name="Line 17"/>
          <p:cNvSpPr>
            <a:spLocks noChangeShapeType="1"/>
          </p:cNvSpPr>
          <p:nvPr/>
        </p:nvSpPr>
        <p:spPr bwMode="auto">
          <a:xfrm>
            <a:off x="1051064" y="8150877"/>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4754" name="Line 18"/>
          <p:cNvSpPr>
            <a:spLocks noChangeShapeType="1"/>
          </p:cNvSpPr>
          <p:nvPr/>
        </p:nvSpPr>
        <p:spPr bwMode="auto">
          <a:xfrm>
            <a:off x="1051064" y="8420352"/>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Tree>
    <p:extLst>
      <p:ext uri="{BB962C8B-B14F-4D97-AF65-F5344CB8AC3E}">
        <p14:creationId xmlns:p14="http://schemas.microsoft.com/office/powerpoint/2010/main" val="39173832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4"/>
          <p:cNvSpPr>
            <a:spLocks noGrp="1" noChangeArrowheads="1"/>
          </p:cNvSpPr>
          <p:nvPr>
            <p:ph type="sldNum" sz="quarter" idx="5"/>
          </p:nvPr>
        </p:nvSpPr>
        <p:spPr>
          <a:ln/>
        </p:spPr>
        <p:txBody>
          <a:bodyPr/>
          <a:lstStyle/>
          <a:p>
            <a:fld id="{9CE82DCF-87C5-437F-9C91-4594539ADDB0}" type="slidenum">
              <a:rPr lang="de-DE"/>
              <a:pPr/>
              <a:t>74</a:t>
            </a:fld>
            <a:endParaRPr lang="de-DE"/>
          </a:p>
        </p:txBody>
      </p:sp>
      <p:sp>
        <p:nvSpPr>
          <p:cNvPr id="854018" name="Rectangle 2"/>
          <p:cNvSpPr>
            <a:spLocks noGrp="1" noRot="1" noChangeAspect="1" noChangeArrowheads="1" noTextEdit="1"/>
          </p:cNvSpPr>
          <p:nvPr>
            <p:ph type="sldImg"/>
          </p:nvPr>
        </p:nvSpPr>
        <p:spPr>
          <a:xfrm>
            <a:off x="1154113" y="692150"/>
            <a:ext cx="4552950" cy="3416300"/>
          </a:xfrm>
          <a:ln/>
        </p:spPr>
      </p:sp>
      <p:sp>
        <p:nvSpPr>
          <p:cNvPr id="854019" name="Rectangle 3"/>
          <p:cNvSpPr>
            <a:spLocks noGrp="1" noChangeArrowheads="1"/>
          </p:cNvSpPr>
          <p:nvPr>
            <p:ph type="body" idx="1"/>
          </p:nvPr>
        </p:nvSpPr>
        <p:spPr>
          <a:ln/>
        </p:spPr>
        <p:txBody>
          <a:bodyPr lIns="83085" tIns="41542" rIns="83085" bIns="41542"/>
          <a:lstStyle/>
          <a:p>
            <a:r>
              <a:rPr lang="de-CH"/>
              <a:t>  </a:t>
            </a:r>
          </a:p>
        </p:txBody>
      </p:sp>
      <p:sp>
        <p:nvSpPr>
          <p:cNvPr id="854020" name="Line 4"/>
          <p:cNvSpPr>
            <a:spLocks noChangeShapeType="1"/>
          </p:cNvSpPr>
          <p:nvPr/>
        </p:nvSpPr>
        <p:spPr bwMode="auto">
          <a:xfrm>
            <a:off x="1051064" y="4638612"/>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54021" name="Line 5"/>
          <p:cNvSpPr>
            <a:spLocks noChangeShapeType="1"/>
          </p:cNvSpPr>
          <p:nvPr/>
        </p:nvSpPr>
        <p:spPr bwMode="auto">
          <a:xfrm>
            <a:off x="1051064" y="4909602"/>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54022" name="Line 6"/>
          <p:cNvSpPr>
            <a:spLocks noChangeShapeType="1"/>
          </p:cNvSpPr>
          <p:nvPr/>
        </p:nvSpPr>
        <p:spPr bwMode="auto">
          <a:xfrm>
            <a:off x="1051064" y="5179077"/>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54023" name="Line 7"/>
          <p:cNvSpPr>
            <a:spLocks noChangeShapeType="1"/>
          </p:cNvSpPr>
          <p:nvPr/>
        </p:nvSpPr>
        <p:spPr bwMode="auto">
          <a:xfrm>
            <a:off x="1051064" y="5450066"/>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54024" name="Line 8"/>
          <p:cNvSpPr>
            <a:spLocks noChangeShapeType="1"/>
          </p:cNvSpPr>
          <p:nvPr/>
        </p:nvSpPr>
        <p:spPr bwMode="auto">
          <a:xfrm>
            <a:off x="1051064" y="5718028"/>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54025" name="Line 9"/>
          <p:cNvSpPr>
            <a:spLocks noChangeShapeType="1"/>
          </p:cNvSpPr>
          <p:nvPr/>
        </p:nvSpPr>
        <p:spPr bwMode="auto">
          <a:xfrm>
            <a:off x="1051064" y="5989017"/>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54026" name="Line 10"/>
          <p:cNvSpPr>
            <a:spLocks noChangeShapeType="1"/>
          </p:cNvSpPr>
          <p:nvPr/>
        </p:nvSpPr>
        <p:spPr bwMode="auto">
          <a:xfrm>
            <a:off x="1051064" y="6258493"/>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54027" name="Line 11"/>
          <p:cNvSpPr>
            <a:spLocks noChangeShapeType="1"/>
          </p:cNvSpPr>
          <p:nvPr/>
        </p:nvSpPr>
        <p:spPr bwMode="auto">
          <a:xfrm>
            <a:off x="1051064" y="6529483"/>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54028" name="Line 12"/>
          <p:cNvSpPr>
            <a:spLocks noChangeShapeType="1"/>
          </p:cNvSpPr>
          <p:nvPr/>
        </p:nvSpPr>
        <p:spPr bwMode="auto">
          <a:xfrm>
            <a:off x="1051064" y="6798958"/>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54029" name="Line 13"/>
          <p:cNvSpPr>
            <a:spLocks noChangeShapeType="1"/>
          </p:cNvSpPr>
          <p:nvPr/>
        </p:nvSpPr>
        <p:spPr bwMode="auto">
          <a:xfrm>
            <a:off x="1051064" y="7069947"/>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54030" name="Line 14"/>
          <p:cNvSpPr>
            <a:spLocks noChangeShapeType="1"/>
          </p:cNvSpPr>
          <p:nvPr/>
        </p:nvSpPr>
        <p:spPr bwMode="auto">
          <a:xfrm>
            <a:off x="1051064" y="7339423"/>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54031" name="Line 15"/>
          <p:cNvSpPr>
            <a:spLocks noChangeShapeType="1"/>
          </p:cNvSpPr>
          <p:nvPr/>
        </p:nvSpPr>
        <p:spPr bwMode="auto">
          <a:xfrm>
            <a:off x="1051064" y="7610412"/>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54032" name="Line 16"/>
          <p:cNvSpPr>
            <a:spLocks noChangeShapeType="1"/>
          </p:cNvSpPr>
          <p:nvPr/>
        </p:nvSpPr>
        <p:spPr bwMode="auto">
          <a:xfrm>
            <a:off x="1051064" y="7879888"/>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54033" name="Line 17"/>
          <p:cNvSpPr>
            <a:spLocks noChangeShapeType="1"/>
          </p:cNvSpPr>
          <p:nvPr/>
        </p:nvSpPr>
        <p:spPr bwMode="auto">
          <a:xfrm>
            <a:off x="1051064" y="8150877"/>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54034" name="Line 18"/>
          <p:cNvSpPr>
            <a:spLocks noChangeShapeType="1"/>
          </p:cNvSpPr>
          <p:nvPr/>
        </p:nvSpPr>
        <p:spPr bwMode="auto">
          <a:xfrm>
            <a:off x="1051064" y="8420352"/>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Tree>
    <p:extLst>
      <p:ext uri="{BB962C8B-B14F-4D97-AF65-F5344CB8AC3E}">
        <p14:creationId xmlns:p14="http://schemas.microsoft.com/office/powerpoint/2010/main" val="1103225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4"/>
          <p:cNvSpPr>
            <a:spLocks noGrp="1" noChangeArrowheads="1"/>
          </p:cNvSpPr>
          <p:nvPr>
            <p:ph type="sldNum" sz="quarter" idx="5"/>
          </p:nvPr>
        </p:nvSpPr>
        <p:spPr>
          <a:ln/>
        </p:spPr>
        <p:txBody>
          <a:bodyPr/>
          <a:lstStyle/>
          <a:p>
            <a:fld id="{A73ED819-9E4C-4900-A1F1-B7ACB9448C9C}" type="slidenum">
              <a:rPr lang="de-DE"/>
              <a:pPr/>
              <a:t>75</a:t>
            </a:fld>
            <a:endParaRPr lang="de-DE"/>
          </a:p>
        </p:txBody>
      </p:sp>
      <p:sp>
        <p:nvSpPr>
          <p:cNvPr id="886786" name="Rectangle 2"/>
          <p:cNvSpPr>
            <a:spLocks noGrp="1" noRot="1" noChangeAspect="1" noChangeArrowheads="1" noTextEdit="1"/>
          </p:cNvSpPr>
          <p:nvPr>
            <p:ph type="sldImg"/>
          </p:nvPr>
        </p:nvSpPr>
        <p:spPr>
          <a:xfrm>
            <a:off x="1154113" y="692150"/>
            <a:ext cx="4552950" cy="3416300"/>
          </a:xfrm>
          <a:ln/>
        </p:spPr>
      </p:sp>
      <p:sp>
        <p:nvSpPr>
          <p:cNvPr id="886787" name="Rectangle 3"/>
          <p:cNvSpPr>
            <a:spLocks noGrp="1" noChangeArrowheads="1"/>
          </p:cNvSpPr>
          <p:nvPr>
            <p:ph type="body" idx="1"/>
          </p:nvPr>
        </p:nvSpPr>
        <p:spPr>
          <a:ln/>
        </p:spPr>
        <p:txBody>
          <a:bodyPr lIns="83085" tIns="41542" rIns="83085" bIns="41542"/>
          <a:lstStyle/>
          <a:p>
            <a:r>
              <a:rPr lang="en-US" b="1"/>
              <a:t>SSH 2 Authentication Protocol</a:t>
            </a:r>
            <a:r>
              <a:rPr lang="en-US"/>
              <a:t>: </a:t>
            </a:r>
            <a:r>
              <a:rPr lang="de-DE"/>
              <a:t>RFC 4252</a:t>
            </a:r>
            <a:r>
              <a:rPr lang="en-US"/>
              <a:t> </a:t>
            </a:r>
            <a:endParaRPr lang="de-CH"/>
          </a:p>
          <a:p>
            <a:endParaRPr lang="de-CH"/>
          </a:p>
        </p:txBody>
      </p:sp>
      <p:sp>
        <p:nvSpPr>
          <p:cNvPr id="886789" name="Line 5"/>
          <p:cNvSpPr>
            <a:spLocks noChangeShapeType="1"/>
          </p:cNvSpPr>
          <p:nvPr/>
        </p:nvSpPr>
        <p:spPr bwMode="auto">
          <a:xfrm>
            <a:off x="1051064" y="4909602"/>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6790" name="Line 6"/>
          <p:cNvSpPr>
            <a:spLocks noChangeShapeType="1"/>
          </p:cNvSpPr>
          <p:nvPr/>
        </p:nvSpPr>
        <p:spPr bwMode="auto">
          <a:xfrm>
            <a:off x="1051064" y="5179077"/>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6791" name="Line 7"/>
          <p:cNvSpPr>
            <a:spLocks noChangeShapeType="1"/>
          </p:cNvSpPr>
          <p:nvPr/>
        </p:nvSpPr>
        <p:spPr bwMode="auto">
          <a:xfrm>
            <a:off x="1051064" y="5450066"/>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6792" name="Line 8"/>
          <p:cNvSpPr>
            <a:spLocks noChangeShapeType="1"/>
          </p:cNvSpPr>
          <p:nvPr/>
        </p:nvSpPr>
        <p:spPr bwMode="auto">
          <a:xfrm>
            <a:off x="1051064" y="5718028"/>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6793" name="Line 9"/>
          <p:cNvSpPr>
            <a:spLocks noChangeShapeType="1"/>
          </p:cNvSpPr>
          <p:nvPr/>
        </p:nvSpPr>
        <p:spPr bwMode="auto">
          <a:xfrm>
            <a:off x="1051064" y="5989017"/>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6794" name="Line 10"/>
          <p:cNvSpPr>
            <a:spLocks noChangeShapeType="1"/>
          </p:cNvSpPr>
          <p:nvPr/>
        </p:nvSpPr>
        <p:spPr bwMode="auto">
          <a:xfrm>
            <a:off x="1051064" y="6258493"/>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6795" name="Line 11"/>
          <p:cNvSpPr>
            <a:spLocks noChangeShapeType="1"/>
          </p:cNvSpPr>
          <p:nvPr/>
        </p:nvSpPr>
        <p:spPr bwMode="auto">
          <a:xfrm>
            <a:off x="1051064" y="6529483"/>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6796" name="Line 12"/>
          <p:cNvSpPr>
            <a:spLocks noChangeShapeType="1"/>
          </p:cNvSpPr>
          <p:nvPr/>
        </p:nvSpPr>
        <p:spPr bwMode="auto">
          <a:xfrm>
            <a:off x="1051064" y="6798958"/>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6797" name="Line 13"/>
          <p:cNvSpPr>
            <a:spLocks noChangeShapeType="1"/>
          </p:cNvSpPr>
          <p:nvPr/>
        </p:nvSpPr>
        <p:spPr bwMode="auto">
          <a:xfrm>
            <a:off x="1051064" y="7069947"/>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6798" name="Line 14"/>
          <p:cNvSpPr>
            <a:spLocks noChangeShapeType="1"/>
          </p:cNvSpPr>
          <p:nvPr/>
        </p:nvSpPr>
        <p:spPr bwMode="auto">
          <a:xfrm>
            <a:off x="1051064" y="7339423"/>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6799" name="Line 15"/>
          <p:cNvSpPr>
            <a:spLocks noChangeShapeType="1"/>
          </p:cNvSpPr>
          <p:nvPr/>
        </p:nvSpPr>
        <p:spPr bwMode="auto">
          <a:xfrm>
            <a:off x="1051064" y="7610412"/>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6800" name="Line 16"/>
          <p:cNvSpPr>
            <a:spLocks noChangeShapeType="1"/>
          </p:cNvSpPr>
          <p:nvPr/>
        </p:nvSpPr>
        <p:spPr bwMode="auto">
          <a:xfrm>
            <a:off x="1051064" y="7879888"/>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6801" name="Line 17"/>
          <p:cNvSpPr>
            <a:spLocks noChangeShapeType="1"/>
          </p:cNvSpPr>
          <p:nvPr/>
        </p:nvSpPr>
        <p:spPr bwMode="auto">
          <a:xfrm>
            <a:off x="1051064" y="8150877"/>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
        <p:nvSpPr>
          <p:cNvPr id="886802" name="Line 18"/>
          <p:cNvSpPr>
            <a:spLocks noChangeShapeType="1"/>
          </p:cNvSpPr>
          <p:nvPr/>
        </p:nvSpPr>
        <p:spPr bwMode="auto">
          <a:xfrm>
            <a:off x="1051064" y="8420352"/>
            <a:ext cx="4755874" cy="0"/>
          </a:xfrm>
          <a:prstGeom prst="line">
            <a:avLst/>
          </a:prstGeom>
          <a:noFill/>
          <a:ln w="12700" cap="rnd">
            <a:solidFill>
              <a:schemeClr val="tx1"/>
            </a:solidFill>
            <a:prstDash val="sysDot"/>
            <a:round/>
            <a:headEnd/>
            <a:tailEnd/>
          </a:ln>
          <a:effectLst/>
        </p:spPr>
        <p:txBody>
          <a:bodyPr lIns="86621" tIns="102308" rIns="86621" bIns="102308"/>
          <a:lstStyle/>
          <a:p>
            <a:endParaRPr lang="de-CH"/>
          </a:p>
        </p:txBody>
      </p:sp>
    </p:spTree>
    <p:extLst>
      <p:ext uri="{BB962C8B-B14F-4D97-AF65-F5344CB8AC3E}">
        <p14:creationId xmlns:p14="http://schemas.microsoft.com/office/powerpoint/2010/main" val="21418415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a:xfrm>
            <a:off x="914400" y="1524000"/>
            <a:ext cx="7623175" cy="1752600"/>
          </a:xfrm>
        </p:spPr>
        <p:txBody>
          <a:bodyPr/>
          <a:lstStyle>
            <a:lvl1pPr>
              <a:defRPr sz="5000"/>
            </a:lvl1pPr>
          </a:lstStyle>
          <a:p>
            <a:r>
              <a:rPr lang="zh-CN" altLang="en-US" smtClean="0"/>
              <a:t>单击此处编辑母版标题样式</a:t>
            </a:r>
            <a:endParaRPr lang="zh-CN" altLang="en-US"/>
          </a:p>
        </p:txBody>
      </p:sp>
      <p:sp>
        <p:nvSpPr>
          <p:cNvPr id="29699"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zh-CN" altLang="en-US" smtClean="0"/>
              <a:t>单击此处编辑母版副标题样式</a:t>
            </a:r>
            <a:endParaRPr lang="zh-CN" altLang="en-US"/>
          </a:p>
        </p:txBody>
      </p:sp>
      <p:sp>
        <p:nvSpPr>
          <p:cNvPr id="29700" name="Rectangle 4"/>
          <p:cNvSpPr>
            <a:spLocks noGrp="1" noChangeArrowheads="1"/>
          </p:cNvSpPr>
          <p:nvPr>
            <p:ph type="dt" sz="half" idx="2"/>
          </p:nvPr>
        </p:nvSpPr>
        <p:spPr/>
        <p:txBody>
          <a:bodyPr/>
          <a:lstStyle>
            <a:lvl1pPr>
              <a:defRPr/>
            </a:lvl1pPr>
          </a:lstStyle>
          <a:p>
            <a:fld id="{37690CB0-3BA7-4B7A-9A43-3904F46241E2}" type="datetime2">
              <a:rPr lang="zh-CN" altLang="en-US" smtClean="0"/>
              <a:pPr/>
              <a:t>2019年11月13日</a:t>
            </a:fld>
            <a:endParaRPr lang="en-US" altLang="zh-CN" dirty="0"/>
          </a:p>
        </p:txBody>
      </p:sp>
      <p:sp>
        <p:nvSpPr>
          <p:cNvPr id="29701" name="Rectangle 5"/>
          <p:cNvSpPr>
            <a:spLocks noGrp="1" noChangeArrowheads="1"/>
          </p:cNvSpPr>
          <p:nvPr>
            <p:ph type="ftr" sz="quarter" idx="3"/>
          </p:nvPr>
        </p:nvSpPr>
        <p:spPr>
          <a:xfrm>
            <a:off x="1979712" y="6243638"/>
            <a:ext cx="5760640" cy="457200"/>
          </a:xfrm>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29702" name="Rectangle 6"/>
          <p:cNvSpPr>
            <a:spLocks noGrp="1" noChangeArrowheads="1"/>
          </p:cNvSpPr>
          <p:nvPr>
            <p:ph type="sldNum" sz="quarter" idx="4"/>
          </p:nvPr>
        </p:nvSpPr>
        <p:spPr/>
        <p:txBody>
          <a:bodyPr/>
          <a:lstStyle>
            <a:lvl1pPr>
              <a:defRPr/>
            </a:lvl1pPr>
          </a:lstStyle>
          <a:p>
            <a:fld id="{80084447-99C3-406B-8252-0DE4F691B7B8}" type="slidenum">
              <a:rPr lang="en-US" altLang="zh-CN" smtClean="0"/>
              <a:pPr/>
              <a:t>‹#›</a:t>
            </a:fld>
            <a:endParaRPr lang="en-US" altLang="zh-CN" dirty="0"/>
          </a:p>
        </p:txBody>
      </p:sp>
      <p:sp>
        <p:nvSpPr>
          <p:cNvPr id="29703"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zh-CN" altLang="en-US"/>
          </a:p>
        </p:txBody>
      </p:sp>
      <p:sp>
        <p:nvSpPr>
          <p:cNvPr id="29704"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endParaRPr lang="zh-CN" altLang="en-US"/>
          </a:p>
        </p:txBody>
      </p:sp>
      <p:pic>
        <p:nvPicPr>
          <p:cNvPr id="29706" name="Picture 10" descr="C:\Users\osmond\Desktop\centos5-fig\centos-logo.png"/>
          <p:cNvPicPr>
            <a:picLocks noChangeAspect="1" noChangeArrowheads="1"/>
          </p:cNvPicPr>
          <p:nvPr userDrawn="1"/>
        </p:nvPicPr>
        <p:blipFill>
          <a:blip r:embed="rId2" cstate="print"/>
          <a:srcRect/>
          <a:stretch>
            <a:fillRect/>
          </a:stretch>
        </p:blipFill>
        <p:spPr bwMode="auto">
          <a:xfrm>
            <a:off x="6948264" y="404664"/>
            <a:ext cx="1584175" cy="520264"/>
          </a:xfrm>
          <a:prstGeom prst="rect">
            <a:avLst/>
          </a:prstGeom>
          <a:noFill/>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CD04E7F7-D801-453F-A1BE-C13983D86E0A}" type="datetime2">
              <a:rPr lang="zh-CN" altLang="en-US" smtClean="0"/>
              <a:pPr/>
              <a:t>2019年11月13日</a:t>
            </a:fld>
            <a:endParaRPr lang="en-US" altLang="zh-CN"/>
          </a:p>
        </p:txBody>
      </p:sp>
      <p:sp>
        <p:nvSpPr>
          <p:cNvPr id="5" name="页脚占位符 4"/>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6" name="灯片编号占位符 5"/>
          <p:cNvSpPr>
            <a:spLocks noGrp="1"/>
          </p:cNvSpPr>
          <p:nvPr>
            <p:ph type="sldNum" sz="quarter" idx="12"/>
          </p:nvPr>
        </p:nvSpPr>
        <p:spPr/>
        <p:txBody>
          <a:bodyPr/>
          <a:lstStyle>
            <a:lvl1pPr>
              <a:defRPr/>
            </a:lvl1pPr>
          </a:lstStyle>
          <a:p>
            <a:fld id="{6F9EA958-CD70-4A2C-BFA8-AED3B8799EE9}"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7813"/>
            <a:ext cx="2057400" cy="58531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7813"/>
            <a:ext cx="6019800" cy="585311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ABBE81E9-8965-42B3-8D4D-CC79855E8E54}" type="datetime2">
              <a:rPr lang="zh-CN" altLang="en-US" smtClean="0"/>
              <a:pPr/>
              <a:t>2019年11月13日</a:t>
            </a:fld>
            <a:endParaRPr lang="en-US" altLang="zh-CN"/>
          </a:p>
        </p:txBody>
      </p:sp>
      <p:sp>
        <p:nvSpPr>
          <p:cNvPr id="5" name="页脚占位符 4"/>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6" name="灯片编号占位符 5"/>
          <p:cNvSpPr>
            <a:spLocks noGrp="1"/>
          </p:cNvSpPr>
          <p:nvPr>
            <p:ph type="sldNum" sz="quarter" idx="12"/>
          </p:nvPr>
        </p:nvSpPr>
        <p:spPr/>
        <p:txBody>
          <a:bodyPr/>
          <a:lstStyle>
            <a:lvl1pPr>
              <a:defRPr/>
            </a:lvl1pPr>
          </a:lstStyle>
          <a:p>
            <a:fld id="{D3B5142D-38AE-4EE8-8F37-3DA5582FC589}" type="slidenum">
              <a:rPr lang="en-US" altLang="zh-CN"/>
              <a:pPr/>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5036754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4276552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716698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7886687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7942862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6" name="Rectangle 28"/>
          <p:cNvSpPr>
            <a:spLocks noChangeArrowheads="1"/>
          </p:cNvSpPr>
          <p:nvPr userDrawn="1"/>
        </p:nvSpPr>
        <p:spPr bwMode="auto">
          <a:xfrm rot="10800000">
            <a:off x="0" y="0"/>
            <a:ext cx="9324585" cy="916052"/>
          </a:xfrm>
          <a:prstGeom prst="rect">
            <a:avLst/>
          </a:prstGeom>
          <a:gradFill rotWithShape="1">
            <a:gsLst>
              <a:gs pos="0">
                <a:srgbClr val="FFFFFF">
                  <a:alpha val="0"/>
                </a:srgbClr>
              </a:gs>
              <a:gs pos="100000">
                <a:srgbClr val="A3C400"/>
              </a:gs>
            </a:gsLst>
            <a:lin ang="0" scaled="1"/>
          </a:gradFill>
          <a:ln w="9525">
            <a:noFill/>
            <a:miter lim="800000"/>
            <a:headEnd/>
            <a:tailEnd/>
          </a:ln>
        </p:spPr>
        <p:txBody>
          <a:bodyPr wrap="none" lIns="91433" tIns="45717" rIns="91433" bIns="45717"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sp>
        <p:nvSpPr>
          <p:cNvPr id="2" name="标题 1"/>
          <p:cNvSpPr>
            <a:spLocks noGrp="1"/>
          </p:cNvSpPr>
          <p:nvPr>
            <p:ph type="title" hasCustomPrompt="1"/>
          </p:nvPr>
        </p:nvSpPr>
        <p:spPr>
          <a:xfrm>
            <a:off x="1644856" y="185111"/>
            <a:ext cx="3682221" cy="610980"/>
          </a:xfrm>
        </p:spPr>
        <p:txBody>
          <a:bodyPr>
            <a:noAutofit/>
          </a:bodyPr>
          <a:lstStyle>
            <a:lvl1pPr algn="l">
              <a:defRPr sz="4000" baseline="0">
                <a:latin typeface="Broadway" panose="04040905080B02020502" pitchFamily="82" charset="0"/>
              </a:defRPr>
            </a:lvl1pPr>
          </a:lstStyle>
          <a:p>
            <a:r>
              <a:rPr lang="en-US" altLang="zh-CN" dirty="0" smtClean="0"/>
              <a:t>Editor Title</a:t>
            </a:r>
            <a:endParaRPr lang="zh-CN" altLang="en-US" dirty="0"/>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pic>
        <p:nvPicPr>
          <p:cNvPr id="7" name="Picture 13"/>
          <p:cNvPicPr>
            <a:picLocks noChangeAspect="1" noChangeArrowheads="1"/>
          </p:cNvPicPr>
          <p:nvPr userDrawn="1"/>
        </p:nvPicPr>
        <p:blipFill>
          <a:blip r:embed="rId2" cstate="print">
            <a:clrChange>
              <a:clrFrom>
                <a:srgbClr val="FFFFFF"/>
              </a:clrFrom>
              <a:clrTo>
                <a:srgbClr val="FFFFFF">
                  <a:alpha val="0"/>
                </a:srgbClr>
              </a:clrTo>
            </a:clrChange>
            <a:lum bright="-12000"/>
          </a:blip>
          <a:srcRect/>
          <a:stretch>
            <a:fillRect/>
          </a:stretch>
        </p:blipFill>
        <p:spPr bwMode="auto">
          <a:xfrm>
            <a:off x="191784" y="-1"/>
            <a:ext cx="1356481" cy="1355807"/>
          </a:xfrm>
          <a:prstGeom prst="rect">
            <a:avLst/>
          </a:prstGeom>
          <a:noFill/>
          <a:ln w="9525">
            <a:noFill/>
            <a:miter lim="800000"/>
            <a:headEnd/>
            <a:tailEnd/>
          </a:ln>
        </p:spPr>
      </p:pic>
      <p:pic>
        <p:nvPicPr>
          <p:cNvPr id="8" name="Picture 14"/>
          <p:cNvPicPr>
            <a:picLocks noChangeAspect="1" noChangeArrowheads="1"/>
          </p:cNvPicPr>
          <p:nvPr userDrawn="1"/>
        </p:nvPicPr>
        <p:blipFill>
          <a:blip r:embed="rId3" cstate="print">
            <a:clrChange>
              <a:clrFrom>
                <a:srgbClr val="FFFFFF"/>
              </a:clrFrom>
              <a:clrTo>
                <a:srgbClr val="FFFFFF">
                  <a:alpha val="0"/>
                </a:srgbClr>
              </a:clrTo>
            </a:clrChange>
          </a:blip>
          <a:srcRect/>
          <a:stretch>
            <a:fillRect/>
          </a:stretch>
        </p:blipFill>
        <p:spPr bwMode="auto">
          <a:xfrm>
            <a:off x="191784" y="31501"/>
            <a:ext cx="1321484" cy="1320526"/>
          </a:xfrm>
          <a:prstGeom prst="rect">
            <a:avLst/>
          </a:prstGeom>
          <a:noFill/>
          <a:ln w="9525">
            <a:noFill/>
            <a:miter lim="800000"/>
            <a:headEnd/>
            <a:tailEnd/>
          </a:ln>
        </p:spPr>
      </p:pic>
      <p:grpSp>
        <p:nvGrpSpPr>
          <p:cNvPr id="9" name="Group 10"/>
          <p:cNvGrpSpPr>
            <a:grpSpLocks/>
          </p:cNvGrpSpPr>
          <p:nvPr userDrawn="1"/>
        </p:nvGrpSpPr>
        <p:grpSpPr bwMode="auto">
          <a:xfrm>
            <a:off x="288375" y="153724"/>
            <a:ext cx="1096105" cy="1098757"/>
            <a:chOff x="-880" y="1122"/>
            <a:chExt cx="1760" cy="1766"/>
          </a:xfrm>
        </p:grpSpPr>
        <p:sp>
          <p:nvSpPr>
            <p:cNvPr id="12" name="Rectangle 11"/>
            <p:cNvSpPr>
              <a:spLocks noChangeArrowheads="1"/>
            </p:cNvSpPr>
            <p:nvPr userDrawn="1"/>
          </p:nvSpPr>
          <p:spPr bwMode="auto">
            <a:xfrm rot="-2711895">
              <a:off x="-551" y="1387"/>
              <a:ext cx="1134" cy="1179"/>
            </a:xfrm>
            <a:prstGeom prst="rect">
              <a:avLst/>
            </a:prstGeom>
            <a:solidFill>
              <a:srgbClr val="FFFFFF"/>
            </a:solidFill>
            <a:ln w="9525">
              <a:noFill/>
              <a:miter lim="800000"/>
              <a:headEnd/>
              <a:tailEnd/>
            </a:ln>
          </p:spPr>
          <p:txBody>
            <a:bodyPr wrap="none"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pic>
          <p:nvPicPr>
            <p:cNvPr id="13" name="Picture 12"/>
            <p:cNvPicPr>
              <a:picLocks noChangeAspect="1" noChangeArrowheads="1"/>
            </p:cNvPicPr>
            <p:nvPr userDrawn="1"/>
          </p:nvPicPr>
          <p:blipFill>
            <a:blip r:embed="rId4" cstate="print">
              <a:clrChange>
                <a:clrFrom>
                  <a:srgbClr val="FFFFFF"/>
                </a:clrFrom>
                <a:clrTo>
                  <a:srgbClr val="FFFFFF">
                    <a:alpha val="0"/>
                  </a:srgbClr>
                </a:clrTo>
              </a:clrChange>
              <a:lum bright="-36000" contrast="30000"/>
            </a:blip>
            <a:srcRect/>
            <a:stretch>
              <a:fillRect/>
            </a:stretch>
          </p:blipFill>
          <p:spPr bwMode="auto">
            <a:xfrm>
              <a:off x="-880" y="1122"/>
              <a:ext cx="1760" cy="1766"/>
            </a:xfrm>
            <a:prstGeom prst="rect">
              <a:avLst/>
            </a:prstGeom>
            <a:noFill/>
            <a:ln w="9525">
              <a:noFill/>
              <a:miter lim="800000"/>
              <a:headEnd/>
              <a:tailEnd/>
            </a:ln>
          </p:spPr>
        </p:pic>
      </p:grpSp>
      <p:sp>
        <p:nvSpPr>
          <p:cNvPr id="15" name="副标题 2"/>
          <p:cNvSpPr>
            <a:spLocks noGrp="1"/>
          </p:cNvSpPr>
          <p:nvPr>
            <p:ph type="subTitle" idx="1" hasCustomPrompt="1"/>
          </p:nvPr>
        </p:nvSpPr>
        <p:spPr>
          <a:xfrm>
            <a:off x="363488" y="545340"/>
            <a:ext cx="896144" cy="334888"/>
          </a:xfrm>
        </p:spPr>
        <p:txBody>
          <a:bodyPr>
            <a:normAutofit/>
          </a:bodyPr>
          <a:lstStyle>
            <a:lvl1pPr marL="0" indent="0" algn="ctr">
              <a:buNone/>
              <a:defRPr sz="2000">
                <a:solidFill>
                  <a:schemeClr val="tx1">
                    <a:tint val="75000"/>
                  </a:schemeClr>
                </a:solidFill>
                <a:latin typeface="Broadway" panose="04040905080B02020502" pitchFamily="8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dirty="0" smtClean="0"/>
              <a:t>NO.1</a:t>
            </a:r>
            <a:endParaRPr lang="zh-CN" altLang="en-US" dirty="0"/>
          </a:p>
        </p:txBody>
      </p:sp>
      <p:sp>
        <p:nvSpPr>
          <p:cNvPr id="16" name="灯片编号占位符 3"/>
          <p:cNvSpPr>
            <a:spLocks noGrp="1"/>
          </p:cNvSpPr>
          <p:nvPr>
            <p:ph type="sldNum" sz="quarter" idx="12"/>
          </p:nvPr>
        </p:nvSpPr>
        <p:spPr>
          <a:xfrm>
            <a:off x="179512" y="6356350"/>
            <a:ext cx="65841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r>
              <a:rPr kumimoji="0" lang="zh-CN" altLang="en-US"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 </a:t>
            </a:r>
            <a:r>
              <a:rPr kumimoji="0" lang="en-US" altLang="zh-CN"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/29</a:t>
            </a:r>
            <a:endParaRPr kumimoji="0" lang="zh-CN" altLang="en-US" sz="1200" b="0" i="0" u="none" strike="noStrike" kern="1200" cap="none" spc="0" normalizeH="0" baseline="0" noProof="0" dirty="0">
              <a:ln>
                <a:noFill/>
              </a:ln>
              <a:solidFill>
                <a:prstClr val="black">
                  <a:tint val="75000"/>
                </a:prstClr>
              </a:solidFill>
              <a:effectLst/>
              <a:uLnTx/>
              <a:uFillTx/>
              <a:latin typeface="Calibri"/>
              <a:ea typeface="宋体" panose="02010600030101010101" pitchFamily="2" charset="-122"/>
              <a:cs typeface="+mn-cs"/>
            </a:endParaRPr>
          </a:p>
        </p:txBody>
      </p:sp>
      <p:pic>
        <p:nvPicPr>
          <p:cNvPr id="17" name="Picture 33"/>
          <p:cNvPicPr>
            <a:picLocks noChangeAspect="1" noChangeArrowheads="1"/>
          </p:cNvPicPr>
          <p:nvPr/>
        </p:nvPicPr>
        <p:blipFill>
          <a:blip r:embed="rId5" cstate="print"/>
          <a:srcRect l="82329" b="89954"/>
          <a:stretch>
            <a:fillRect/>
          </a:stretch>
        </p:blipFill>
        <p:spPr bwMode="auto">
          <a:xfrm>
            <a:off x="7452948" y="359719"/>
            <a:ext cx="1726049" cy="505278"/>
          </a:xfrm>
          <a:prstGeom prst="rect">
            <a:avLst/>
          </a:prstGeom>
          <a:noFill/>
          <a:ln w="9525">
            <a:noFill/>
            <a:miter lim="800000"/>
            <a:headEnd/>
            <a:tailEnd/>
          </a:ln>
        </p:spPr>
      </p:pic>
      <p:sp>
        <p:nvSpPr>
          <p:cNvPr id="19" name="文本框 18"/>
          <p:cNvSpPr txBox="1"/>
          <p:nvPr userDrawn="1"/>
        </p:nvSpPr>
        <p:spPr>
          <a:xfrm>
            <a:off x="7269313" y="238944"/>
            <a:ext cx="1469704"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smtClean="0">
                <a:ln>
                  <a:noFill/>
                </a:ln>
                <a:solidFill>
                  <a:prstClr val="black"/>
                </a:solidFill>
                <a:effectLst/>
                <a:uLnTx/>
                <a:uFillTx/>
                <a:latin typeface="华文行楷" panose="02010800040101010101" pitchFamily="2" charset="-122"/>
                <a:ea typeface="华文行楷" panose="02010800040101010101" pitchFamily="2" charset="-122"/>
                <a:cs typeface="+mn-cs"/>
              </a:rPr>
              <a:t>大数据</a:t>
            </a:r>
            <a:r>
              <a:rPr kumimoji="0" lang="zh-CN" altLang="en-US" sz="900" b="0"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联合研究院</a:t>
            </a:r>
            <a:endParaRPr kumimoji="0" lang="zh-CN" altLang="en-US" sz="900" b="0"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3" name="矩形 2"/>
          <p:cNvSpPr/>
          <p:nvPr userDrawn="1"/>
        </p:nvSpPr>
        <p:spPr>
          <a:xfrm>
            <a:off x="6024428" y="6581001"/>
            <a:ext cx="3119572" cy="276999"/>
          </a:xfrm>
          <a:prstGeom prst="rect">
            <a:avLst/>
          </a:prstGeom>
        </p:spPr>
        <p:txBody>
          <a:bodyPr wrap="non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http://</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staff.ustc.edu.cn</a:t>
            </a: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wenzheng</a:t>
            </a: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index.html</a:t>
            </a:r>
            <a:endParaRPr kumimoji="0" lang="en-US" altLang="zh-CN"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3996056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4" name="灯片编号占位符 3"/>
          <p:cNvSpPr>
            <a:spLocks noGrp="1"/>
          </p:cNvSpPr>
          <p:nvPr>
            <p:ph type="sldNum" sz="quarter" idx="12"/>
          </p:nvPr>
        </p:nvSpPr>
        <p:spPr>
          <a:xfrm>
            <a:off x="179512" y="6356350"/>
            <a:ext cx="65841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r>
              <a:rPr kumimoji="0" lang="en-US" altLang="zh-CN"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/12</a:t>
            </a:r>
            <a:endParaRPr kumimoji="0" lang="zh-CN" altLang="en-US" sz="1200" b="0" i="0" u="none" strike="noStrike" kern="1200" cap="none" spc="0" normalizeH="0" baseline="0" noProof="0" dirty="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70805243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865577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dirty="0"/>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日期占位符 3"/>
          <p:cNvSpPr>
            <a:spLocks noGrp="1"/>
          </p:cNvSpPr>
          <p:nvPr>
            <p:ph type="dt" sz="half" idx="10"/>
          </p:nvPr>
        </p:nvSpPr>
        <p:spPr/>
        <p:txBody>
          <a:bodyPr/>
          <a:lstStyle>
            <a:lvl1pPr>
              <a:defRPr/>
            </a:lvl1pPr>
          </a:lstStyle>
          <a:p>
            <a:fld id="{0D3B9178-496E-49B4-BBFB-87BA11AA6CC7}" type="datetime2">
              <a:rPr lang="zh-CN" altLang="en-US" smtClean="0"/>
              <a:pPr/>
              <a:t>2019年11月13日</a:t>
            </a:fld>
            <a:endParaRPr lang="en-US" altLang="zh-CN" dirty="0"/>
          </a:p>
        </p:txBody>
      </p:sp>
      <p:sp>
        <p:nvSpPr>
          <p:cNvPr id="5" name="页脚占位符 4"/>
          <p:cNvSpPr>
            <a:spLocks noGrp="1"/>
          </p:cNvSpPr>
          <p:nvPr>
            <p:ph type="ftr" sz="quarter" idx="11"/>
          </p:nvPr>
        </p:nvSpPr>
        <p:spPr>
          <a:xfrm>
            <a:off x="2195736" y="6237312"/>
            <a:ext cx="5400600" cy="457200"/>
          </a:xfrm>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6" name="灯片编号占位符 5"/>
          <p:cNvSpPr>
            <a:spLocks noGrp="1"/>
          </p:cNvSpPr>
          <p:nvPr>
            <p:ph type="sldNum" sz="quarter" idx="12"/>
          </p:nvPr>
        </p:nvSpPr>
        <p:spPr/>
        <p:txBody>
          <a:bodyPr/>
          <a:lstStyle>
            <a:lvl1pPr>
              <a:defRPr/>
            </a:lvl1pPr>
          </a:lstStyle>
          <a:p>
            <a:fld id="{1D884F6B-D068-45E9-B250-41F0C46488DC}" type="slidenum">
              <a:rPr lang="en-US" altLang="zh-CN"/>
              <a:pPr/>
              <a:t>‹#›</a:t>
            </a:fld>
            <a:endParaRPr lang="en-US" altLang="zh-CN"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9485183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3887744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0238108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pic>
        <p:nvPicPr>
          <p:cNvPr id="20" name="图片 19"/>
          <p:cNvPicPr>
            <a:picLocks noChangeAspect="1"/>
          </p:cNvPicPr>
          <p:nvPr userDrawn="1"/>
        </p:nvPicPr>
        <p:blipFill>
          <a:blip r:embed="rId2"/>
          <a:stretch>
            <a:fillRect/>
          </a:stretch>
        </p:blipFill>
        <p:spPr>
          <a:xfrm>
            <a:off x="288375" y="6101737"/>
            <a:ext cx="8604105" cy="247619"/>
          </a:xfrm>
          <a:prstGeom prst="rect">
            <a:avLst/>
          </a:prstGeom>
        </p:spPr>
      </p:pic>
      <p:sp>
        <p:nvSpPr>
          <p:cNvPr id="3" name="内容占位符 2"/>
          <p:cNvSpPr>
            <a:spLocks noGrp="1"/>
          </p:cNvSpPr>
          <p:nvPr>
            <p:ph idx="1"/>
          </p:nvPr>
        </p:nvSpPr>
        <p:spPr/>
        <p:txBody>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21" name="灯片编号占位符 3"/>
          <p:cNvSpPr>
            <a:spLocks noGrp="1"/>
          </p:cNvSpPr>
          <p:nvPr userDrawn="1">
            <p:ph type="sldNum" sz="quarter" idx="12"/>
          </p:nvPr>
        </p:nvSpPr>
        <p:spPr>
          <a:xfrm>
            <a:off x="179512" y="6356350"/>
            <a:ext cx="792088"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r>
              <a:rPr kumimoji="0" lang="zh-CN" altLang="en-US"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 </a:t>
            </a:r>
            <a:r>
              <a:rPr kumimoji="0" lang="en-US" altLang="zh-CN"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/119</a:t>
            </a:r>
            <a:endParaRPr kumimoji="0" lang="zh-CN" altLang="en-US" sz="1200" b="0" i="0" u="none" strike="noStrike" kern="1200" cap="none" spc="0" normalizeH="0" baseline="0" noProof="0" dirty="0">
              <a:ln>
                <a:noFill/>
              </a:ln>
              <a:solidFill>
                <a:prstClr val="black">
                  <a:tint val="75000"/>
                </a:prstClr>
              </a:solidFill>
              <a:effectLst/>
              <a:uLnTx/>
              <a:uFillTx/>
              <a:latin typeface="Calibri"/>
              <a:ea typeface="宋体" panose="02010600030101010101" pitchFamily="2" charset="-122"/>
              <a:cs typeface="+mn-cs"/>
            </a:endParaRPr>
          </a:p>
        </p:txBody>
      </p:sp>
      <p:sp>
        <p:nvSpPr>
          <p:cNvPr id="22" name="矩形 21"/>
          <p:cNvSpPr/>
          <p:nvPr userDrawn="1"/>
        </p:nvSpPr>
        <p:spPr>
          <a:xfrm>
            <a:off x="6024428" y="6581001"/>
            <a:ext cx="3119572" cy="276999"/>
          </a:xfrm>
          <a:prstGeom prst="rect">
            <a:avLst/>
          </a:prstGeom>
        </p:spPr>
        <p:txBody>
          <a:bodyPr wrap="non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http://</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staff.ustc.edu.cn</a:t>
            </a: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wenzheng</a:t>
            </a: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index.html</a:t>
            </a:r>
            <a:endParaRPr kumimoji="0" lang="en-US" altLang="zh-CN"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pic>
        <p:nvPicPr>
          <p:cNvPr id="24" name="图片 23"/>
          <p:cNvPicPr>
            <a:picLocks noChangeAspect="1"/>
          </p:cNvPicPr>
          <p:nvPr userDrawn="1"/>
        </p:nvPicPr>
        <p:blipFill>
          <a:blip r:embed="rId2"/>
          <a:stretch>
            <a:fillRect/>
          </a:stretch>
        </p:blipFill>
        <p:spPr>
          <a:xfrm>
            <a:off x="108506" y="116632"/>
            <a:ext cx="8783974" cy="864096"/>
          </a:xfrm>
          <a:prstGeom prst="rect">
            <a:avLst/>
          </a:prstGeom>
        </p:spPr>
      </p:pic>
      <p:sp>
        <p:nvSpPr>
          <p:cNvPr id="25" name="Rectangle 28"/>
          <p:cNvSpPr>
            <a:spLocks noChangeArrowheads="1"/>
          </p:cNvSpPr>
          <p:nvPr userDrawn="1"/>
        </p:nvSpPr>
        <p:spPr bwMode="auto">
          <a:xfrm rot="10800000">
            <a:off x="0" y="0"/>
            <a:ext cx="9324585" cy="916052"/>
          </a:xfrm>
          <a:prstGeom prst="rect">
            <a:avLst/>
          </a:prstGeom>
          <a:gradFill rotWithShape="1">
            <a:gsLst>
              <a:gs pos="0">
                <a:srgbClr val="FFFFFF">
                  <a:alpha val="0"/>
                </a:srgbClr>
              </a:gs>
              <a:gs pos="100000">
                <a:srgbClr val="A3C400"/>
              </a:gs>
            </a:gsLst>
            <a:lin ang="0" scaled="1"/>
          </a:gradFill>
          <a:ln w="9525">
            <a:noFill/>
            <a:miter lim="800000"/>
            <a:headEnd/>
            <a:tailEnd/>
          </a:ln>
        </p:spPr>
        <p:txBody>
          <a:bodyPr wrap="none" lIns="91433" tIns="45717" rIns="91433" bIns="45717"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pic>
        <p:nvPicPr>
          <p:cNvPr id="27" name="Picture 13"/>
          <p:cNvPicPr>
            <a:picLocks noChangeAspect="1" noChangeArrowheads="1"/>
          </p:cNvPicPr>
          <p:nvPr userDrawn="1"/>
        </p:nvPicPr>
        <p:blipFill>
          <a:blip r:embed="rId3" cstate="print">
            <a:clrChange>
              <a:clrFrom>
                <a:srgbClr val="FFFFFF"/>
              </a:clrFrom>
              <a:clrTo>
                <a:srgbClr val="FFFFFF">
                  <a:alpha val="0"/>
                </a:srgbClr>
              </a:clrTo>
            </a:clrChange>
            <a:lum bright="-12000"/>
          </a:blip>
          <a:srcRect/>
          <a:stretch>
            <a:fillRect/>
          </a:stretch>
        </p:blipFill>
        <p:spPr bwMode="auto">
          <a:xfrm>
            <a:off x="191784" y="-1"/>
            <a:ext cx="1356481" cy="1355807"/>
          </a:xfrm>
          <a:prstGeom prst="rect">
            <a:avLst/>
          </a:prstGeom>
          <a:noFill/>
          <a:ln w="9525">
            <a:noFill/>
            <a:miter lim="800000"/>
            <a:headEnd/>
            <a:tailEnd/>
          </a:ln>
        </p:spPr>
      </p:pic>
      <p:pic>
        <p:nvPicPr>
          <p:cNvPr id="28" name="Picture 14"/>
          <p:cNvPicPr>
            <a:picLocks noChangeAspect="1" noChangeArrowheads="1"/>
          </p:cNvPicPr>
          <p:nvPr userDrawn="1"/>
        </p:nvPicPr>
        <p:blipFill>
          <a:blip r:embed="rId4" cstate="print">
            <a:clrChange>
              <a:clrFrom>
                <a:srgbClr val="FFFFFF"/>
              </a:clrFrom>
              <a:clrTo>
                <a:srgbClr val="FFFFFF">
                  <a:alpha val="0"/>
                </a:srgbClr>
              </a:clrTo>
            </a:clrChange>
          </a:blip>
          <a:srcRect/>
          <a:stretch>
            <a:fillRect/>
          </a:stretch>
        </p:blipFill>
        <p:spPr bwMode="auto">
          <a:xfrm>
            <a:off x="191784" y="31501"/>
            <a:ext cx="1321484" cy="1320526"/>
          </a:xfrm>
          <a:prstGeom prst="rect">
            <a:avLst/>
          </a:prstGeom>
          <a:noFill/>
          <a:ln w="9525">
            <a:noFill/>
            <a:miter lim="800000"/>
            <a:headEnd/>
            <a:tailEnd/>
          </a:ln>
        </p:spPr>
      </p:pic>
      <p:grpSp>
        <p:nvGrpSpPr>
          <p:cNvPr id="29" name="Group 10"/>
          <p:cNvGrpSpPr>
            <a:grpSpLocks/>
          </p:cNvGrpSpPr>
          <p:nvPr userDrawn="1"/>
        </p:nvGrpSpPr>
        <p:grpSpPr bwMode="auto">
          <a:xfrm>
            <a:off x="288375" y="153724"/>
            <a:ext cx="1096105" cy="1098757"/>
            <a:chOff x="-880" y="1122"/>
            <a:chExt cx="1760" cy="1766"/>
          </a:xfrm>
        </p:grpSpPr>
        <p:sp>
          <p:nvSpPr>
            <p:cNvPr id="30" name="Rectangle 11"/>
            <p:cNvSpPr>
              <a:spLocks noChangeArrowheads="1"/>
            </p:cNvSpPr>
            <p:nvPr userDrawn="1"/>
          </p:nvSpPr>
          <p:spPr bwMode="auto">
            <a:xfrm rot="-2711895">
              <a:off x="-551" y="1387"/>
              <a:ext cx="1134" cy="1179"/>
            </a:xfrm>
            <a:prstGeom prst="rect">
              <a:avLst/>
            </a:prstGeom>
            <a:solidFill>
              <a:srgbClr val="FFFFFF"/>
            </a:solidFill>
            <a:ln w="9525">
              <a:noFill/>
              <a:miter lim="800000"/>
              <a:headEnd/>
              <a:tailEnd/>
            </a:ln>
          </p:spPr>
          <p:txBody>
            <a:bodyPr wrap="none"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pic>
          <p:nvPicPr>
            <p:cNvPr id="31" name="Picture 12"/>
            <p:cNvPicPr>
              <a:picLocks noChangeAspect="1" noChangeArrowheads="1"/>
            </p:cNvPicPr>
            <p:nvPr userDrawn="1"/>
          </p:nvPicPr>
          <p:blipFill>
            <a:blip r:embed="rId5" cstate="print">
              <a:clrChange>
                <a:clrFrom>
                  <a:srgbClr val="FFFFFF"/>
                </a:clrFrom>
                <a:clrTo>
                  <a:srgbClr val="FFFFFF">
                    <a:alpha val="0"/>
                  </a:srgbClr>
                </a:clrTo>
              </a:clrChange>
              <a:lum bright="-36000" contrast="30000"/>
            </a:blip>
            <a:srcRect/>
            <a:stretch>
              <a:fillRect/>
            </a:stretch>
          </p:blipFill>
          <p:spPr bwMode="auto">
            <a:xfrm>
              <a:off x="-880" y="1122"/>
              <a:ext cx="1760" cy="1766"/>
            </a:xfrm>
            <a:prstGeom prst="rect">
              <a:avLst/>
            </a:prstGeom>
            <a:noFill/>
            <a:ln w="9525">
              <a:noFill/>
              <a:miter lim="800000"/>
              <a:headEnd/>
              <a:tailEnd/>
            </a:ln>
          </p:spPr>
        </p:pic>
      </p:grpSp>
      <p:sp>
        <p:nvSpPr>
          <p:cNvPr id="32" name="副标题 2"/>
          <p:cNvSpPr>
            <a:spLocks noGrp="1"/>
          </p:cNvSpPr>
          <p:nvPr>
            <p:ph type="subTitle" idx="13" hasCustomPrompt="1"/>
          </p:nvPr>
        </p:nvSpPr>
        <p:spPr>
          <a:xfrm>
            <a:off x="363488" y="545340"/>
            <a:ext cx="896144" cy="334888"/>
          </a:xfrm>
        </p:spPr>
        <p:txBody>
          <a:bodyPr>
            <a:normAutofit/>
          </a:bodyPr>
          <a:lstStyle>
            <a:lvl1pPr marL="0" indent="0" algn="ctr">
              <a:buNone/>
              <a:defRPr sz="2000">
                <a:solidFill>
                  <a:schemeClr val="tx1">
                    <a:tint val="75000"/>
                  </a:schemeClr>
                </a:solidFill>
                <a:latin typeface="Broadway" panose="04040905080B02020502" pitchFamily="8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dirty="0" smtClean="0"/>
              <a:t>NO.1</a:t>
            </a:r>
            <a:endParaRPr lang="zh-CN" altLang="en-US" dirty="0"/>
          </a:p>
        </p:txBody>
      </p:sp>
      <p:pic>
        <p:nvPicPr>
          <p:cNvPr id="33" name="Picture 33"/>
          <p:cNvPicPr>
            <a:picLocks noChangeAspect="1" noChangeArrowheads="1"/>
          </p:cNvPicPr>
          <p:nvPr userDrawn="1"/>
        </p:nvPicPr>
        <p:blipFill>
          <a:blip r:embed="rId6" cstate="print"/>
          <a:srcRect l="82329" b="89954"/>
          <a:stretch>
            <a:fillRect/>
          </a:stretch>
        </p:blipFill>
        <p:spPr bwMode="auto">
          <a:xfrm>
            <a:off x="7452948" y="359719"/>
            <a:ext cx="1726049" cy="505278"/>
          </a:xfrm>
          <a:prstGeom prst="rect">
            <a:avLst/>
          </a:prstGeom>
          <a:noFill/>
          <a:ln w="9525">
            <a:noFill/>
            <a:miter lim="800000"/>
            <a:headEnd/>
            <a:tailEnd/>
          </a:ln>
        </p:spPr>
      </p:pic>
      <p:sp>
        <p:nvSpPr>
          <p:cNvPr id="34" name="文本框 33"/>
          <p:cNvSpPr txBox="1"/>
          <p:nvPr userDrawn="1"/>
        </p:nvSpPr>
        <p:spPr>
          <a:xfrm>
            <a:off x="7269313" y="238944"/>
            <a:ext cx="1469704"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smtClean="0">
                <a:ln>
                  <a:noFill/>
                </a:ln>
                <a:solidFill>
                  <a:prstClr val="black"/>
                </a:solidFill>
                <a:effectLst/>
                <a:uLnTx/>
                <a:uFillTx/>
                <a:latin typeface="华文行楷" panose="02010800040101010101" pitchFamily="2" charset="-122"/>
                <a:ea typeface="华文行楷" panose="02010800040101010101" pitchFamily="2" charset="-122"/>
                <a:cs typeface="+mn-cs"/>
              </a:rPr>
              <a:t>大数据</a:t>
            </a:r>
            <a:r>
              <a:rPr kumimoji="0" lang="zh-CN" altLang="en-US" sz="900" b="0"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联合研究院</a:t>
            </a:r>
            <a:endParaRPr kumimoji="0" lang="zh-CN" altLang="en-US" sz="900" b="0"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2" name="标题 1"/>
          <p:cNvSpPr>
            <a:spLocks noGrp="1"/>
          </p:cNvSpPr>
          <p:nvPr>
            <p:ph type="title"/>
          </p:nvPr>
        </p:nvSpPr>
        <p:spPr>
          <a:xfrm>
            <a:off x="1548265" y="163783"/>
            <a:ext cx="6287169" cy="638745"/>
          </a:xfrm>
        </p:spPr>
        <p:txBody>
          <a:bodyPr/>
          <a:lstStyle>
            <a:lvl1pPr>
              <a:defRPr sz="4000">
                <a:solidFill>
                  <a:schemeClr val="tx1"/>
                </a:solidFill>
              </a:defRPr>
            </a:lvl1pPr>
          </a:lstStyle>
          <a:p>
            <a:r>
              <a:rPr lang="zh-CN" altLang="en-US" dirty="0" smtClean="0"/>
              <a:t>单击此处编辑母版标题</a:t>
            </a:r>
            <a:endParaRPr lang="zh-CN" altLang="en-US" dirty="0"/>
          </a:p>
        </p:txBody>
      </p:sp>
    </p:spTree>
    <p:extLst>
      <p:ext uri="{BB962C8B-B14F-4D97-AF65-F5344CB8AC3E}">
        <p14:creationId xmlns:p14="http://schemas.microsoft.com/office/powerpoint/2010/main" val="12161884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a:xfrm>
            <a:off x="914400" y="1524000"/>
            <a:ext cx="7623175" cy="1752600"/>
          </a:xfrm>
        </p:spPr>
        <p:txBody>
          <a:bodyPr/>
          <a:lstStyle>
            <a:lvl1pPr>
              <a:defRPr sz="5000"/>
            </a:lvl1pPr>
          </a:lstStyle>
          <a:p>
            <a:r>
              <a:rPr lang="zh-CN" altLang="en-US" smtClean="0"/>
              <a:t>单击此处编辑母版标题样式</a:t>
            </a:r>
            <a:endParaRPr lang="zh-CN" altLang="en-US"/>
          </a:p>
        </p:txBody>
      </p:sp>
      <p:sp>
        <p:nvSpPr>
          <p:cNvPr id="29699"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zh-CN" altLang="en-US" smtClean="0"/>
              <a:t>单击此处编辑母版副标题样式</a:t>
            </a:r>
            <a:endParaRPr lang="zh-CN" altLang="en-US"/>
          </a:p>
        </p:txBody>
      </p:sp>
      <p:sp>
        <p:nvSpPr>
          <p:cNvPr id="29700" name="Rectangle 4"/>
          <p:cNvSpPr>
            <a:spLocks noGrp="1" noChangeArrowheads="1"/>
          </p:cNvSpPr>
          <p:nvPr>
            <p:ph type="dt" sz="half" idx="2"/>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37690CB0-3BA7-4B7A-9A43-3904F46241E2}"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2019年11月13日</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29701" name="Rectangle 5"/>
          <p:cNvSpPr>
            <a:spLocks noGrp="1" noChangeArrowheads="1"/>
          </p:cNvSpPr>
          <p:nvPr>
            <p:ph type="ftr" sz="quarter" idx="3"/>
          </p:nvPr>
        </p:nvSpPr>
        <p:spPr>
          <a:xfrm>
            <a:off x="1979712" y="6243638"/>
            <a:ext cx="5760640" cy="457200"/>
          </a:xfrm>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29702" name="Rectangle 6"/>
          <p:cNvSpPr>
            <a:spLocks noGrp="1" noChangeArrowheads="1"/>
          </p:cNvSpPr>
          <p:nvPr>
            <p:ph type="sldNum" sz="quarter" idx="4"/>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80084447-99C3-406B-8252-0DE4F691B7B8}" type="slidenum">
              <a:rPr kumimoji="0" lang="en-US" altLang="zh-CN"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29703"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Arial" charset="0"/>
              <a:ea typeface="宋体" charset="-122"/>
              <a:cs typeface="+mn-cs"/>
            </a:endParaRPr>
          </a:p>
        </p:txBody>
      </p:sp>
      <p:sp>
        <p:nvSpPr>
          <p:cNvPr id="29704"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Arial" charset="0"/>
              <a:ea typeface="宋体" charset="-122"/>
              <a:cs typeface="+mn-cs"/>
            </a:endParaRPr>
          </a:p>
        </p:txBody>
      </p:sp>
      <p:pic>
        <p:nvPicPr>
          <p:cNvPr id="29706" name="Picture 10" descr="C:\Users\osmond\Desktop\centos5-fig\centos-logo.png"/>
          <p:cNvPicPr>
            <a:picLocks noChangeAspect="1" noChangeArrowheads="1"/>
          </p:cNvPicPr>
          <p:nvPr userDrawn="1"/>
        </p:nvPicPr>
        <p:blipFill>
          <a:blip r:embed="rId2" cstate="print"/>
          <a:srcRect/>
          <a:stretch>
            <a:fillRect/>
          </a:stretch>
        </p:blipFill>
        <p:spPr bwMode="auto">
          <a:xfrm>
            <a:off x="6948264" y="404664"/>
            <a:ext cx="1584175" cy="520264"/>
          </a:xfrm>
          <a:prstGeom prst="rect">
            <a:avLst/>
          </a:prstGeom>
          <a:noFill/>
        </p:spPr>
      </p:pic>
    </p:spTree>
    <p:extLst>
      <p:ext uri="{BB962C8B-B14F-4D97-AF65-F5344CB8AC3E}">
        <p14:creationId xmlns:p14="http://schemas.microsoft.com/office/powerpoint/2010/main" val="1664001116"/>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dirty="0"/>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日期占位符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0D3B9178-496E-49B4-BBFB-87BA11AA6CC7}"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2019年11月13日</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5" name="页脚占位符 4"/>
          <p:cNvSpPr>
            <a:spLocks noGrp="1"/>
          </p:cNvSpPr>
          <p:nvPr>
            <p:ph type="ftr" sz="quarter" idx="11"/>
          </p:nvPr>
        </p:nvSpPr>
        <p:spPr>
          <a:xfrm>
            <a:off x="2195736" y="6237312"/>
            <a:ext cx="5400600" cy="457200"/>
          </a:xfrm>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6" name="灯片编号占位符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1D884F6B-D068-45E9-B250-41F0C46488DC}" type="slidenum">
              <a:rPr kumimoji="0" lang="en-US" altLang="zh-CN" sz="1200" b="0" i="0" u="none" strike="noStrike" kern="1200" cap="none" spc="0" normalizeH="0" baseline="0" noProof="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Tree>
    <p:extLst>
      <p:ext uri="{BB962C8B-B14F-4D97-AF65-F5344CB8AC3E}">
        <p14:creationId xmlns:p14="http://schemas.microsoft.com/office/powerpoint/2010/main" val="1269251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B8C40DAD-E20B-41EC-B788-3EAE527B1E0B}"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2019年11月13日</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8" name="灯片编号占位符 7"/>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47CB985-09D2-4724-917F-80B7A7E07E02}" type="slidenum">
              <a:rPr kumimoji="0" lang="en-US" altLang="zh-CN"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
        <p:nvSpPr>
          <p:cNvPr id="9" name="页脚占位符 8"/>
          <p:cNvSpPr>
            <a:spLocks noGrp="1"/>
          </p:cNvSpPr>
          <p:nvPr>
            <p:ph type="ftr"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Tree>
    <p:extLst>
      <p:ext uri="{BB962C8B-B14F-4D97-AF65-F5344CB8AC3E}">
        <p14:creationId xmlns:p14="http://schemas.microsoft.com/office/powerpoint/2010/main" val="11722512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1DD04BF8-6477-4AD8-AE76-E862F9A9539D}"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2019年11月13日</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6" name="页脚占位符 5"/>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7" name="灯片编号占位符 6"/>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68BC4EA2-A6CE-4637-87A2-EC07E3DEA922}" type="slidenum">
              <a:rPr kumimoji="0" lang="en-US" altLang="zh-CN" sz="1200" b="0" i="0" u="none" strike="noStrike" kern="1200" cap="none" spc="0" normalizeH="0" baseline="0" noProof="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Tree>
    <p:extLst>
      <p:ext uri="{BB962C8B-B14F-4D97-AF65-F5344CB8AC3E}">
        <p14:creationId xmlns:p14="http://schemas.microsoft.com/office/powerpoint/2010/main" val="7696311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63398933-8963-4CC0-A2A0-8E94422432E5}"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2019年11月13日</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8" name="页脚占位符 7"/>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9" name="灯片编号占位符 8"/>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0ABF38D9-BAD1-45FB-9FDB-0A91F1583886}" type="slidenum">
              <a:rPr kumimoji="0" lang="en-US" altLang="zh-CN" sz="1200" b="0" i="0" u="none" strike="noStrike" kern="1200" cap="none" spc="0" normalizeH="0" baseline="0" noProof="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Tree>
    <p:extLst>
      <p:ext uri="{BB962C8B-B14F-4D97-AF65-F5344CB8AC3E}">
        <p14:creationId xmlns:p14="http://schemas.microsoft.com/office/powerpoint/2010/main" val="424739687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D8EFEF0A-1B79-46C8-B089-391695B7BF35}"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2019年11月13日</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4" name="页脚占位符 3"/>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5" name="灯片编号占位符 4"/>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591CC6B2-47BC-4937-A433-8DD3C9320D93}" type="slidenum">
              <a:rPr kumimoji="0" lang="en-US" altLang="zh-CN" sz="1200" b="0" i="0" u="none" strike="noStrike" kern="1200" cap="none" spc="0" normalizeH="0" baseline="0" noProof="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Tree>
    <p:extLst>
      <p:ext uri="{BB962C8B-B14F-4D97-AF65-F5344CB8AC3E}">
        <p14:creationId xmlns:p14="http://schemas.microsoft.com/office/powerpoint/2010/main" val="3764820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7" name="日期占位符 6"/>
          <p:cNvSpPr>
            <a:spLocks noGrp="1"/>
          </p:cNvSpPr>
          <p:nvPr>
            <p:ph type="dt" sz="half" idx="10"/>
          </p:nvPr>
        </p:nvSpPr>
        <p:spPr/>
        <p:txBody>
          <a:bodyPr/>
          <a:lstStyle/>
          <a:p>
            <a:fld id="{B8C40DAD-E20B-41EC-B788-3EAE527B1E0B}" type="datetime2">
              <a:rPr lang="zh-CN" altLang="en-US" smtClean="0"/>
              <a:pPr/>
              <a:t>2019年11月13日</a:t>
            </a:fld>
            <a:endParaRPr lang="en-US" altLang="zh-CN" dirty="0"/>
          </a:p>
        </p:txBody>
      </p:sp>
      <p:sp>
        <p:nvSpPr>
          <p:cNvPr id="8" name="灯片编号占位符 7"/>
          <p:cNvSpPr>
            <a:spLocks noGrp="1"/>
          </p:cNvSpPr>
          <p:nvPr>
            <p:ph type="sldNum" sz="quarter" idx="11"/>
          </p:nvPr>
        </p:nvSpPr>
        <p:spPr/>
        <p:txBody>
          <a:bodyPr/>
          <a:lstStyle/>
          <a:p>
            <a:fld id="{947CB985-09D2-4724-917F-80B7A7E07E02}" type="slidenum">
              <a:rPr lang="en-US" altLang="zh-CN" smtClean="0"/>
              <a:pPr/>
              <a:t>‹#›</a:t>
            </a:fld>
            <a:endParaRPr lang="en-US" altLang="zh-CN"/>
          </a:p>
        </p:txBody>
      </p:sp>
      <p:sp>
        <p:nvSpPr>
          <p:cNvPr id="9" name="页脚占位符 8"/>
          <p:cNvSpPr>
            <a:spLocks noGrp="1"/>
          </p:cNvSpPr>
          <p:nvPr>
            <p:ph type="ftr" sz="quarter" idx="12"/>
          </p:nvPr>
        </p:nvSpPr>
        <p:spPr/>
        <p:txBody>
          <a:body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32F955AF-1AF1-446A-8FF6-6D4573D0F8BE}"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2019年11月13日</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3" name="页脚占位符 2"/>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4" name="灯片编号占位符 3"/>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2598B621-1CDB-4F7E-B259-2916F1F1F3B3}" type="slidenum">
              <a:rPr kumimoji="0" lang="en-US" altLang="zh-CN" sz="1200" b="0" i="0" u="none" strike="noStrike" kern="1200" cap="none" spc="0" normalizeH="0" baseline="0" noProof="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Tree>
    <p:extLst>
      <p:ext uri="{BB962C8B-B14F-4D97-AF65-F5344CB8AC3E}">
        <p14:creationId xmlns:p14="http://schemas.microsoft.com/office/powerpoint/2010/main" val="14537023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34504450-0474-4DD3-B169-507782F5A0E4}"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2019年11月13日</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6" name="页脚占位符 5"/>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7" name="灯片编号占位符 6"/>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1362CF37-0CC3-4895-B3BD-2DC3B191FCB6}" type="slidenum">
              <a:rPr kumimoji="0" lang="en-US" altLang="zh-CN" sz="1200" b="0" i="0" u="none" strike="noStrike" kern="1200" cap="none" spc="0" normalizeH="0" baseline="0" noProof="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Tree>
    <p:extLst>
      <p:ext uri="{BB962C8B-B14F-4D97-AF65-F5344CB8AC3E}">
        <p14:creationId xmlns:p14="http://schemas.microsoft.com/office/powerpoint/2010/main" val="37182199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960CA695-0C41-4294-A398-BA94AD508846}"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2019年11月13日</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6" name="页脚占位符 5"/>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7" name="灯片编号占位符 6"/>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79E32B07-D652-428D-A8EA-7239BD1CA35B}" type="slidenum">
              <a:rPr kumimoji="0" lang="en-US" altLang="zh-CN" sz="1200" b="0" i="0" u="none" strike="noStrike" kern="1200" cap="none" spc="0" normalizeH="0" baseline="0" noProof="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Tree>
    <p:extLst>
      <p:ext uri="{BB962C8B-B14F-4D97-AF65-F5344CB8AC3E}">
        <p14:creationId xmlns:p14="http://schemas.microsoft.com/office/powerpoint/2010/main" val="6645218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CD04E7F7-D801-453F-A1BE-C13983D86E0A}"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2019年11月13日</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
        <p:nvSpPr>
          <p:cNvPr id="5" name="页脚占位符 4"/>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6" name="灯片编号占位符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6F9EA958-CD70-4A2C-BFA8-AED3B8799EE9}" type="slidenum">
              <a:rPr kumimoji="0" lang="en-US" altLang="zh-CN" sz="1200" b="0" i="0" u="none" strike="noStrike" kern="1200" cap="none" spc="0" normalizeH="0" baseline="0" noProof="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Tree>
    <p:extLst>
      <p:ext uri="{BB962C8B-B14F-4D97-AF65-F5344CB8AC3E}">
        <p14:creationId xmlns:p14="http://schemas.microsoft.com/office/powerpoint/2010/main" val="278388170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7813"/>
            <a:ext cx="2057400" cy="58531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7813"/>
            <a:ext cx="6019800" cy="585311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ABBE81E9-8965-42B3-8D4D-CC79855E8E54}"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2019年11月13日</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
        <p:nvSpPr>
          <p:cNvPr id="5" name="页脚占位符 4"/>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6" name="灯片编号占位符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D3B5142D-38AE-4EE8-8F37-3DA5582FC589}" type="slidenum">
              <a:rPr kumimoji="0" lang="en-US" altLang="zh-CN" sz="1200" b="0" i="0" u="none" strike="noStrike" kern="1200" cap="none" spc="0" normalizeH="0" baseline="0" noProof="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Tree>
    <p:extLst>
      <p:ext uri="{BB962C8B-B14F-4D97-AF65-F5344CB8AC3E}">
        <p14:creationId xmlns:p14="http://schemas.microsoft.com/office/powerpoint/2010/main" val="277331940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pic>
        <p:nvPicPr>
          <p:cNvPr id="20" name="图片 19"/>
          <p:cNvPicPr>
            <a:picLocks noChangeAspect="1"/>
          </p:cNvPicPr>
          <p:nvPr userDrawn="1"/>
        </p:nvPicPr>
        <p:blipFill>
          <a:blip r:embed="rId2"/>
          <a:stretch>
            <a:fillRect/>
          </a:stretch>
        </p:blipFill>
        <p:spPr>
          <a:xfrm>
            <a:off x="288375" y="6101737"/>
            <a:ext cx="8604105" cy="247619"/>
          </a:xfrm>
          <a:prstGeom prst="rect">
            <a:avLst/>
          </a:prstGeom>
        </p:spPr>
      </p:pic>
      <p:sp>
        <p:nvSpPr>
          <p:cNvPr id="3" name="内容占位符 2"/>
          <p:cNvSpPr>
            <a:spLocks noGrp="1"/>
          </p:cNvSpPr>
          <p:nvPr>
            <p:ph idx="1"/>
          </p:nvPr>
        </p:nvSpPr>
        <p:spPr/>
        <p:txBody>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21" name="灯片编号占位符 3"/>
          <p:cNvSpPr>
            <a:spLocks noGrp="1"/>
          </p:cNvSpPr>
          <p:nvPr userDrawn="1">
            <p:ph type="sldNum" sz="quarter" idx="12"/>
          </p:nvPr>
        </p:nvSpPr>
        <p:spPr>
          <a:xfrm>
            <a:off x="179512" y="6356350"/>
            <a:ext cx="792088"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r>
              <a:rPr kumimoji="0" lang="zh-CN" altLang="en-US"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 </a:t>
            </a:r>
            <a:r>
              <a:rPr kumimoji="0" lang="en-US" altLang="zh-CN"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/119</a:t>
            </a:r>
            <a:endParaRPr kumimoji="0" lang="zh-CN" altLang="en-US" sz="1200" b="0" i="0" u="none" strike="noStrike" kern="1200" cap="none" spc="0" normalizeH="0" baseline="0" noProof="0" dirty="0">
              <a:ln>
                <a:noFill/>
              </a:ln>
              <a:solidFill>
                <a:prstClr val="black">
                  <a:tint val="75000"/>
                </a:prstClr>
              </a:solidFill>
              <a:effectLst/>
              <a:uLnTx/>
              <a:uFillTx/>
              <a:latin typeface="Calibri"/>
              <a:ea typeface="宋体" panose="02010600030101010101" pitchFamily="2" charset="-122"/>
              <a:cs typeface="+mn-cs"/>
            </a:endParaRPr>
          </a:p>
        </p:txBody>
      </p:sp>
      <p:sp>
        <p:nvSpPr>
          <p:cNvPr id="22" name="矩形 21"/>
          <p:cNvSpPr/>
          <p:nvPr userDrawn="1"/>
        </p:nvSpPr>
        <p:spPr>
          <a:xfrm>
            <a:off x="6024428" y="6581001"/>
            <a:ext cx="3119572" cy="276999"/>
          </a:xfrm>
          <a:prstGeom prst="rect">
            <a:avLst/>
          </a:prstGeom>
        </p:spPr>
        <p:txBody>
          <a:bodyPr wrap="non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http://</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staff.ustc.edu.cn</a:t>
            </a: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wenzheng</a:t>
            </a: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index.html</a:t>
            </a:r>
            <a:endParaRPr kumimoji="0" lang="en-US" altLang="zh-CN"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pic>
        <p:nvPicPr>
          <p:cNvPr id="24" name="图片 23"/>
          <p:cNvPicPr>
            <a:picLocks noChangeAspect="1"/>
          </p:cNvPicPr>
          <p:nvPr userDrawn="1"/>
        </p:nvPicPr>
        <p:blipFill>
          <a:blip r:embed="rId2"/>
          <a:stretch>
            <a:fillRect/>
          </a:stretch>
        </p:blipFill>
        <p:spPr>
          <a:xfrm>
            <a:off x="108506" y="116632"/>
            <a:ext cx="8783974" cy="864096"/>
          </a:xfrm>
          <a:prstGeom prst="rect">
            <a:avLst/>
          </a:prstGeom>
        </p:spPr>
      </p:pic>
      <p:sp>
        <p:nvSpPr>
          <p:cNvPr id="25" name="Rectangle 28"/>
          <p:cNvSpPr>
            <a:spLocks noChangeArrowheads="1"/>
          </p:cNvSpPr>
          <p:nvPr userDrawn="1"/>
        </p:nvSpPr>
        <p:spPr bwMode="auto">
          <a:xfrm rot="10800000">
            <a:off x="0" y="0"/>
            <a:ext cx="9324585" cy="916052"/>
          </a:xfrm>
          <a:prstGeom prst="rect">
            <a:avLst/>
          </a:prstGeom>
          <a:gradFill rotWithShape="1">
            <a:gsLst>
              <a:gs pos="0">
                <a:srgbClr val="FFFFFF">
                  <a:alpha val="0"/>
                </a:srgbClr>
              </a:gs>
              <a:gs pos="100000">
                <a:srgbClr val="A3C400"/>
              </a:gs>
            </a:gsLst>
            <a:lin ang="0" scaled="1"/>
          </a:gradFill>
          <a:ln w="9525">
            <a:noFill/>
            <a:miter lim="800000"/>
            <a:headEnd/>
            <a:tailEnd/>
          </a:ln>
        </p:spPr>
        <p:txBody>
          <a:bodyPr wrap="none" lIns="91433" tIns="45717" rIns="91433" bIns="45717"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pic>
        <p:nvPicPr>
          <p:cNvPr id="27" name="Picture 13"/>
          <p:cNvPicPr>
            <a:picLocks noChangeAspect="1" noChangeArrowheads="1"/>
          </p:cNvPicPr>
          <p:nvPr userDrawn="1"/>
        </p:nvPicPr>
        <p:blipFill>
          <a:blip r:embed="rId3" cstate="print">
            <a:clrChange>
              <a:clrFrom>
                <a:srgbClr val="FFFFFF"/>
              </a:clrFrom>
              <a:clrTo>
                <a:srgbClr val="FFFFFF">
                  <a:alpha val="0"/>
                </a:srgbClr>
              </a:clrTo>
            </a:clrChange>
            <a:lum bright="-12000"/>
          </a:blip>
          <a:srcRect/>
          <a:stretch>
            <a:fillRect/>
          </a:stretch>
        </p:blipFill>
        <p:spPr bwMode="auto">
          <a:xfrm>
            <a:off x="191784" y="-1"/>
            <a:ext cx="1356481" cy="1355807"/>
          </a:xfrm>
          <a:prstGeom prst="rect">
            <a:avLst/>
          </a:prstGeom>
          <a:noFill/>
          <a:ln w="9525">
            <a:noFill/>
            <a:miter lim="800000"/>
            <a:headEnd/>
            <a:tailEnd/>
          </a:ln>
        </p:spPr>
      </p:pic>
      <p:pic>
        <p:nvPicPr>
          <p:cNvPr id="28" name="Picture 14"/>
          <p:cNvPicPr>
            <a:picLocks noChangeAspect="1" noChangeArrowheads="1"/>
          </p:cNvPicPr>
          <p:nvPr userDrawn="1"/>
        </p:nvPicPr>
        <p:blipFill>
          <a:blip r:embed="rId4" cstate="print">
            <a:clrChange>
              <a:clrFrom>
                <a:srgbClr val="FFFFFF"/>
              </a:clrFrom>
              <a:clrTo>
                <a:srgbClr val="FFFFFF">
                  <a:alpha val="0"/>
                </a:srgbClr>
              </a:clrTo>
            </a:clrChange>
          </a:blip>
          <a:srcRect/>
          <a:stretch>
            <a:fillRect/>
          </a:stretch>
        </p:blipFill>
        <p:spPr bwMode="auto">
          <a:xfrm>
            <a:off x="191784" y="31501"/>
            <a:ext cx="1321484" cy="1320526"/>
          </a:xfrm>
          <a:prstGeom prst="rect">
            <a:avLst/>
          </a:prstGeom>
          <a:noFill/>
          <a:ln w="9525">
            <a:noFill/>
            <a:miter lim="800000"/>
            <a:headEnd/>
            <a:tailEnd/>
          </a:ln>
        </p:spPr>
      </p:pic>
      <p:grpSp>
        <p:nvGrpSpPr>
          <p:cNvPr id="29" name="Group 10"/>
          <p:cNvGrpSpPr>
            <a:grpSpLocks/>
          </p:cNvGrpSpPr>
          <p:nvPr userDrawn="1"/>
        </p:nvGrpSpPr>
        <p:grpSpPr bwMode="auto">
          <a:xfrm>
            <a:off x="288375" y="153724"/>
            <a:ext cx="1096105" cy="1098757"/>
            <a:chOff x="-880" y="1122"/>
            <a:chExt cx="1760" cy="1766"/>
          </a:xfrm>
        </p:grpSpPr>
        <p:sp>
          <p:nvSpPr>
            <p:cNvPr id="30" name="Rectangle 11"/>
            <p:cNvSpPr>
              <a:spLocks noChangeArrowheads="1"/>
            </p:cNvSpPr>
            <p:nvPr userDrawn="1"/>
          </p:nvSpPr>
          <p:spPr bwMode="auto">
            <a:xfrm rot="-2711895">
              <a:off x="-551" y="1387"/>
              <a:ext cx="1134" cy="1179"/>
            </a:xfrm>
            <a:prstGeom prst="rect">
              <a:avLst/>
            </a:prstGeom>
            <a:solidFill>
              <a:srgbClr val="FFFFFF"/>
            </a:solidFill>
            <a:ln w="9525">
              <a:noFill/>
              <a:miter lim="800000"/>
              <a:headEnd/>
              <a:tailEnd/>
            </a:ln>
          </p:spPr>
          <p:txBody>
            <a:bodyPr wrap="none"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pic>
          <p:nvPicPr>
            <p:cNvPr id="31" name="Picture 12"/>
            <p:cNvPicPr>
              <a:picLocks noChangeAspect="1" noChangeArrowheads="1"/>
            </p:cNvPicPr>
            <p:nvPr userDrawn="1"/>
          </p:nvPicPr>
          <p:blipFill>
            <a:blip r:embed="rId5" cstate="print">
              <a:clrChange>
                <a:clrFrom>
                  <a:srgbClr val="FFFFFF"/>
                </a:clrFrom>
                <a:clrTo>
                  <a:srgbClr val="FFFFFF">
                    <a:alpha val="0"/>
                  </a:srgbClr>
                </a:clrTo>
              </a:clrChange>
              <a:lum bright="-36000" contrast="30000"/>
            </a:blip>
            <a:srcRect/>
            <a:stretch>
              <a:fillRect/>
            </a:stretch>
          </p:blipFill>
          <p:spPr bwMode="auto">
            <a:xfrm>
              <a:off x="-880" y="1122"/>
              <a:ext cx="1760" cy="1766"/>
            </a:xfrm>
            <a:prstGeom prst="rect">
              <a:avLst/>
            </a:prstGeom>
            <a:noFill/>
            <a:ln w="9525">
              <a:noFill/>
              <a:miter lim="800000"/>
              <a:headEnd/>
              <a:tailEnd/>
            </a:ln>
          </p:spPr>
        </p:pic>
      </p:grpSp>
      <p:sp>
        <p:nvSpPr>
          <p:cNvPr id="32" name="副标题 2"/>
          <p:cNvSpPr>
            <a:spLocks noGrp="1"/>
          </p:cNvSpPr>
          <p:nvPr>
            <p:ph type="subTitle" idx="13" hasCustomPrompt="1"/>
          </p:nvPr>
        </p:nvSpPr>
        <p:spPr>
          <a:xfrm>
            <a:off x="363488" y="545340"/>
            <a:ext cx="896144" cy="334888"/>
          </a:xfrm>
        </p:spPr>
        <p:txBody>
          <a:bodyPr>
            <a:normAutofit/>
          </a:bodyPr>
          <a:lstStyle>
            <a:lvl1pPr marL="0" indent="0" algn="ctr">
              <a:buNone/>
              <a:defRPr sz="2000">
                <a:solidFill>
                  <a:schemeClr val="tx1">
                    <a:tint val="75000"/>
                  </a:schemeClr>
                </a:solidFill>
                <a:latin typeface="Broadway" panose="04040905080B02020502" pitchFamily="8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dirty="0" smtClean="0"/>
              <a:t>NO.1</a:t>
            </a:r>
            <a:endParaRPr lang="zh-CN" altLang="en-US" dirty="0"/>
          </a:p>
        </p:txBody>
      </p:sp>
      <p:pic>
        <p:nvPicPr>
          <p:cNvPr id="33" name="Picture 33"/>
          <p:cNvPicPr>
            <a:picLocks noChangeAspect="1" noChangeArrowheads="1"/>
          </p:cNvPicPr>
          <p:nvPr userDrawn="1"/>
        </p:nvPicPr>
        <p:blipFill>
          <a:blip r:embed="rId6" cstate="print"/>
          <a:srcRect l="82329" b="89954"/>
          <a:stretch>
            <a:fillRect/>
          </a:stretch>
        </p:blipFill>
        <p:spPr bwMode="auto">
          <a:xfrm>
            <a:off x="7452948" y="359719"/>
            <a:ext cx="1726049" cy="505278"/>
          </a:xfrm>
          <a:prstGeom prst="rect">
            <a:avLst/>
          </a:prstGeom>
          <a:noFill/>
          <a:ln w="9525">
            <a:noFill/>
            <a:miter lim="800000"/>
            <a:headEnd/>
            <a:tailEnd/>
          </a:ln>
        </p:spPr>
      </p:pic>
      <p:sp>
        <p:nvSpPr>
          <p:cNvPr id="34" name="文本框 33"/>
          <p:cNvSpPr txBox="1"/>
          <p:nvPr userDrawn="1"/>
        </p:nvSpPr>
        <p:spPr>
          <a:xfrm>
            <a:off x="7269313" y="238944"/>
            <a:ext cx="1469704"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smtClean="0">
                <a:ln>
                  <a:noFill/>
                </a:ln>
                <a:solidFill>
                  <a:prstClr val="black"/>
                </a:solidFill>
                <a:effectLst/>
                <a:uLnTx/>
                <a:uFillTx/>
                <a:latin typeface="华文行楷" panose="02010800040101010101" pitchFamily="2" charset="-122"/>
                <a:ea typeface="华文行楷" panose="02010800040101010101" pitchFamily="2" charset="-122"/>
                <a:cs typeface="+mn-cs"/>
              </a:rPr>
              <a:t>大数据</a:t>
            </a:r>
            <a:r>
              <a:rPr kumimoji="0" lang="zh-CN" altLang="en-US" sz="900" b="0"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联合研究院</a:t>
            </a:r>
            <a:endParaRPr kumimoji="0" lang="zh-CN" altLang="en-US" sz="900" b="0"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2" name="标题 1"/>
          <p:cNvSpPr>
            <a:spLocks noGrp="1"/>
          </p:cNvSpPr>
          <p:nvPr>
            <p:ph type="title"/>
          </p:nvPr>
        </p:nvSpPr>
        <p:spPr>
          <a:xfrm>
            <a:off x="1548265" y="163783"/>
            <a:ext cx="6287169" cy="638745"/>
          </a:xfrm>
        </p:spPr>
        <p:txBody>
          <a:bodyPr/>
          <a:lstStyle>
            <a:lvl1pPr>
              <a:defRPr sz="4000">
                <a:solidFill>
                  <a:schemeClr val="tx1"/>
                </a:solidFill>
              </a:defRPr>
            </a:lvl1pPr>
          </a:lstStyle>
          <a:p>
            <a:r>
              <a:rPr lang="zh-CN" altLang="en-US" dirty="0" smtClean="0"/>
              <a:t>单击此处编辑母版标题</a:t>
            </a:r>
            <a:endParaRPr lang="zh-CN" altLang="en-US" dirty="0"/>
          </a:p>
        </p:txBody>
      </p:sp>
    </p:spTree>
    <p:extLst>
      <p:ext uri="{BB962C8B-B14F-4D97-AF65-F5344CB8AC3E}">
        <p14:creationId xmlns:p14="http://schemas.microsoft.com/office/powerpoint/2010/main" val="588171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fld id="{1DD04BF8-6477-4AD8-AE76-E862F9A9539D}" type="datetime2">
              <a:rPr lang="zh-CN" altLang="en-US" smtClean="0"/>
              <a:pPr/>
              <a:t>2019年11月13日</a:t>
            </a:fld>
            <a:endParaRPr lang="en-US" altLang="zh-CN" dirty="0"/>
          </a:p>
        </p:txBody>
      </p:sp>
      <p:sp>
        <p:nvSpPr>
          <p:cNvPr id="6" name="页脚占位符 5"/>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7" name="灯片编号占位符 6"/>
          <p:cNvSpPr>
            <a:spLocks noGrp="1"/>
          </p:cNvSpPr>
          <p:nvPr>
            <p:ph type="sldNum" sz="quarter" idx="12"/>
          </p:nvPr>
        </p:nvSpPr>
        <p:spPr/>
        <p:txBody>
          <a:bodyPr/>
          <a:lstStyle>
            <a:lvl1pPr>
              <a:defRPr/>
            </a:lvl1pPr>
          </a:lstStyle>
          <a:p>
            <a:fld id="{68BC4EA2-A6CE-4637-87A2-EC07E3DEA922}"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fld id="{63398933-8963-4CC0-A2A0-8E94422432E5}" type="datetime2">
              <a:rPr lang="zh-CN" altLang="en-US" smtClean="0"/>
              <a:pPr/>
              <a:t>2019年11月13日</a:t>
            </a:fld>
            <a:endParaRPr lang="en-US" altLang="zh-CN" dirty="0"/>
          </a:p>
        </p:txBody>
      </p:sp>
      <p:sp>
        <p:nvSpPr>
          <p:cNvPr id="8" name="页脚占位符 7"/>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9" name="灯片编号占位符 8"/>
          <p:cNvSpPr>
            <a:spLocks noGrp="1"/>
          </p:cNvSpPr>
          <p:nvPr>
            <p:ph type="sldNum" sz="quarter" idx="12"/>
          </p:nvPr>
        </p:nvSpPr>
        <p:spPr/>
        <p:txBody>
          <a:bodyPr/>
          <a:lstStyle>
            <a:lvl1pPr>
              <a:defRPr/>
            </a:lvl1pPr>
          </a:lstStyle>
          <a:p>
            <a:fld id="{0ABF38D9-BAD1-45FB-9FDB-0A91F1583886}"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fld id="{D8EFEF0A-1B79-46C8-B089-391695B7BF35}" type="datetime2">
              <a:rPr lang="zh-CN" altLang="en-US" smtClean="0"/>
              <a:pPr/>
              <a:t>2019年11月13日</a:t>
            </a:fld>
            <a:endParaRPr lang="en-US" altLang="zh-CN" dirty="0"/>
          </a:p>
        </p:txBody>
      </p:sp>
      <p:sp>
        <p:nvSpPr>
          <p:cNvPr id="4" name="页脚占位符 3"/>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5" name="灯片编号占位符 4"/>
          <p:cNvSpPr>
            <a:spLocks noGrp="1"/>
          </p:cNvSpPr>
          <p:nvPr>
            <p:ph type="sldNum" sz="quarter" idx="12"/>
          </p:nvPr>
        </p:nvSpPr>
        <p:spPr/>
        <p:txBody>
          <a:bodyPr/>
          <a:lstStyle>
            <a:lvl1pPr>
              <a:defRPr/>
            </a:lvl1pPr>
          </a:lstStyle>
          <a:p>
            <a:fld id="{591CC6B2-47BC-4937-A433-8DD3C9320D93}"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fld id="{32F955AF-1AF1-446A-8FF6-6D4573D0F8BE}" type="datetime2">
              <a:rPr lang="zh-CN" altLang="en-US" smtClean="0"/>
              <a:pPr/>
              <a:t>2019年11月13日</a:t>
            </a:fld>
            <a:endParaRPr lang="en-US" altLang="zh-CN" dirty="0"/>
          </a:p>
        </p:txBody>
      </p:sp>
      <p:sp>
        <p:nvSpPr>
          <p:cNvPr id="3" name="页脚占位符 2"/>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4" name="灯片编号占位符 3"/>
          <p:cNvSpPr>
            <a:spLocks noGrp="1"/>
          </p:cNvSpPr>
          <p:nvPr>
            <p:ph type="sldNum" sz="quarter" idx="12"/>
          </p:nvPr>
        </p:nvSpPr>
        <p:spPr/>
        <p:txBody>
          <a:bodyPr/>
          <a:lstStyle>
            <a:lvl1pPr>
              <a:defRPr/>
            </a:lvl1pPr>
          </a:lstStyle>
          <a:p>
            <a:fld id="{2598B621-1CDB-4F7E-B259-2916F1F1F3B3}"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fld id="{34504450-0474-4DD3-B169-507782F5A0E4}" type="datetime2">
              <a:rPr lang="zh-CN" altLang="en-US" smtClean="0"/>
              <a:pPr/>
              <a:t>2019年11月13日</a:t>
            </a:fld>
            <a:endParaRPr lang="en-US" altLang="zh-CN" dirty="0"/>
          </a:p>
        </p:txBody>
      </p:sp>
      <p:sp>
        <p:nvSpPr>
          <p:cNvPr id="6" name="页脚占位符 5"/>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7" name="灯片编号占位符 6"/>
          <p:cNvSpPr>
            <a:spLocks noGrp="1"/>
          </p:cNvSpPr>
          <p:nvPr>
            <p:ph type="sldNum" sz="quarter" idx="12"/>
          </p:nvPr>
        </p:nvSpPr>
        <p:spPr/>
        <p:txBody>
          <a:bodyPr/>
          <a:lstStyle>
            <a:lvl1pPr>
              <a:defRPr/>
            </a:lvl1pPr>
          </a:lstStyle>
          <a:p>
            <a:fld id="{1362CF37-0CC3-4895-B3BD-2DC3B191FCB6}" type="slidenum">
              <a:rPr lang="en-US" altLang="zh-CN"/>
              <a:pPr/>
              <a:t>‹#›</a:t>
            </a:fld>
            <a:endParaRPr lang="en-US" altLang="zh-C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fld id="{960CA695-0C41-4294-A398-BA94AD508846}" type="datetime2">
              <a:rPr lang="zh-CN" altLang="en-US" smtClean="0"/>
              <a:pPr/>
              <a:t>2019年11月13日</a:t>
            </a:fld>
            <a:endParaRPr lang="en-US" altLang="zh-CN" dirty="0"/>
          </a:p>
        </p:txBody>
      </p:sp>
      <p:sp>
        <p:nvSpPr>
          <p:cNvPr id="6" name="页脚占位符 5"/>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7" name="灯片编号占位符 6"/>
          <p:cNvSpPr>
            <a:spLocks noGrp="1"/>
          </p:cNvSpPr>
          <p:nvPr>
            <p:ph type="sldNum" sz="quarter" idx="12"/>
          </p:nvPr>
        </p:nvSpPr>
        <p:spPr/>
        <p:txBody>
          <a:bodyPr/>
          <a:lstStyle>
            <a:lvl1pPr>
              <a:defRPr/>
            </a:lvl1pPr>
          </a:lstStyle>
          <a:p>
            <a:fld id="{79E32B07-D652-428D-A8EA-7239BD1CA35B}"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smtClean="0"/>
              <a:t>单击此处编辑母版标题样式</a:t>
            </a:r>
          </a:p>
        </p:txBody>
      </p:sp>
      <p:sp>
        <p:nvSpPr>
          <p:cNvPr id="28675"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p>
        </p:txBody>
      </p:sp>
      <p:sp>
        <p:nvSpPr>
          <p:cNvPr id="28676"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fld id="{B8C40DAD-E20B-41EC-B788-3EAE527B1E0B}" type="datetime2">
              <a:rPr lang="zh-CN" altLang="en-US" smtClean="0"/>
              <a:pPr/>
              <a:t>2019年11月13日</a:t>
            </a:fld>
            <a:endParaRPr lang="en-US" altLang="zh-CN" dirty="0"/>
          </a:p>
        </p:txBody>
      </p:sp>
      <p:sp>
        <p:nvSpPr>
          <p:cNvPr id="28677" name="Rectangle 5"/>
          <p:cNvSpPr>
            <a:spLocks noGrp="1" noChangeArrowheads="1"/>
          </p:cNvSpPr>
          <p:nvPr>
            <p:ph type="ftr" sz="quarter" idx="3"/>
          </p:nvPr>
        </p:nvSpPr>
        <p:spPr bwMode="auto">
          <a:xfrm>
            <a:off x="2411760" y="6248400"/>
            <a:ext cx="5328592"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28678"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fld id="{947CB985-09D2-4724-917F-80B7A7E07E02}" type="slidenum">
              <a:rPr lang="en-US" altLang="zh-CN"/>
              <a:pPr/>
              <a:t>‹#›</a:t>
            </a:fld>
            <a:endParaRPr lang="en-US" altLang="zh-CN"/>
          </a:p>
        </p:txBody>
      </p:sp>
      <p:sp>
        <p:nvSpPr>
          <p:cNvPr id="28679"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zh-CN" altLang="en-US"/>
          </a:p>
        </p:txBody>
      </p:sp>
      <p:sp>
        <p:nvSpPr>
          <p:cNvPr id="28680"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zh-CN" altLang="en-US"/>
          </a:p>
        </p:txBody>
      </p:sp>
      <p:pic>
        <p:nvPicPr>
          <p:cNvPr id="10" name="Picture 10" descr="C:\Users\osmond\Desktop\centos5-fig\centos-logo.png"/>
          <p:cNvPicPr>
            <a:picLocks noChangeAspect="1" noChangeArrowheads="1"/>
          </p:cNvPicPr>
          <p:nvPr/>
        </p:nvPicPr>
        <p:blipFill>
          <a:blip r:embed="rId13" cstate="print"/>
          <a:srcRect/>
          <a:stretch>
            <a:fillRect/>
          </a:stretch>
        </p:blipFill>
        <p:spPr bwMode="auto">
          <a:xfrm>
            <a:off x="7020273" y="332656"/>
            <a:ext cx="1584175" cy="520264"/>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ea typeface="宋体" charset="-122"/>
        </a:defRPr>
      </a:lvl2pPr>
      <a:lvl3pPr algn="l" rtl="0" eaLnBrk="1" fontAlgn="base" hangingPunct="1">
        <a:spcBef>
          <a:spcPct val="0"/>
        </a:spcBef>
        <a:spcAft>
          <a:spcPct val="0"/>
        </a:spcAft>
        <a:defRPr sz="4200">
          <a:solidFill>
            <a:schemeClr val="tx2"/>
          </a:solidFill>
          <a:latin typeface="Garamond" pitchFamily="18" charset="0"/>
          <a:ea typeface="宋体" charset="-122"/>
        </a:defRPr>
      </a:lvl3pPr>
      <a:lvl4pPr algn="l" rtl="0" eaLnBrk="1" fontAlgn="base" hangingPunct="1">
        <a:spcBef>
          <a:spcPct val="0"/>
        </a:spcBef>
        <a:spcAft>
          <a:spcPct val="0"/>
        </a:spcAft>
        <a:defRPr sz="4200">
          <a:solidFill>
            <a:schemeClr val="tx2"/>
          </a:solidFill>
          <a:latin typeface="Garamond" pitchFamily="18" charset="0"/>
          <a:ea typeface="宋体" charset="-122"/>
        </a:defRPr>
      </a:lvl4pPr>
      <a:lvl5pPr algn="l" rtl="0" eaLnBrk="1" fontAlgn="base" hangingPunct="1">
        <a:spcBef>
          <a:spcPct val="0"/>
        </a:spcBef>
        <a:spcAft>
          <a:spcPct val="0"/>
        </a:spcAft>
        <a:defRPr sz="4200">
          <a:solidFill>
            <a:schemeClr val="tx2"/>
          </a:solidFill>
          <a:latin typeface="Garamond" pitchFamily="18" charset="0"/>
          <a:ea typeface="宋体" charset="-122"/>
        </a:defRPr>
      </a:lvl5pPr>
      <a:lvl6pPr marL="457200" algn="l" rtl="0" eaLnBrk="1" fontAlgn="base" hangingPunct="1">
        <a:spcBef>
          <a:spcPct val="0"/>
        </a:spcBef>
        <a:spcAft>
          <a:spcPct val="0"/>
        </a:spcAft>
        <a:defRPr sz="4200">
          <a:solidFill>
            <a:schemeClr val="tx2"/>
          </a:solidFill>
          <a:latin typeface="Garamond" pitchFamily="18" charset="0"/>
          <a:ea typeface="宋体" charset="-122"/>
        </a:defRPr>
      </a:lvl6pPr>
      <a:lvl7pPr marL="914400" algn="l" rtl="0" eaLnBrk="1" fontAlgn="base" hangingPunct="1">
        <a:spcBef>
          <a:spcPct val="0"/>
        </a:spcBef>
        <a:spcAft>
          <a:spcPct val="0"/>
        </a:spcAft>
        <a:defRPr sz="4200">
          <a:solidFill>
            <a:schemeClr val="tx2"/>
          </a:solidFill>
          <a:latin typeface="Garamond" pitchFamily="18" charset="0"/>
          <a:ea typeface="宋体" charset="-122"/>
        </a:defRPr>
      </a:lvl7pPr>
      <a:lvl8pPr marL="1371600" algn="l" rtl="0" eaLnBrk="1" fontAlgn="base" hangingPunct="1">
        <a:spcBef>
          <a:spcPct val="0"/>
        </a:spcBef>
        <a:spcAft>
          <a:spcPct val="0"/>
        </a:spcAft>
        <a:defRPr sz="4200">
          <a:solidFill>
            <a:schemeClr val="tx2"/>
          </a:solidFill>
          <a:latin typeface="Garamond" pitchFamily="18" charset="0"/>
          <a:ea typeface="宋体" charset="-122"/>
        </a:defRPr>
      </a:lvl8pPr>
      <a:lvl9pPr marL="1828800" algn="l" rtl="0" eaLnBrk="1" fontAlgn="base" hangingPunct="1">
        <a:spcBef>
          <a:spcPct val="0"/>
        </a:spcBef>
        <a:spcAft>
          <a:spcPct val="0"/>
        </a:spcAft>
        <a:defRPr sz="4200">
          <a:solidFill>
            <a:schemeClr val="tx2"/>
          </a:solidFill>
          <a:latin typeface="Garamond" pitchFamily="18" charset="0"/>
          <a:ea typeface="宋体" charset="-122"/>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53896413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smtClean="0"/>
              <a:t>单击此处编辑母版标题样式</a:t>
            </a:r>
          </a:p>
        </p:txBody>
      </p:sp>
      <p:sp>
        <p:nvSpPr>
          <p:cNvPr id="28675"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p>
        </p:txBody>
      </p:sp>
      <p:sp>
        <p:nvSpPr>
          <p:cNvPr id="28676"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B8C40DAD-E20B-41EC-B788-3EAE527B1E0B}"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2019年11月13日</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28677" name="Rectangle 5"/>
          <p:cNvSpPr>
            <a:spLocks noGrp="1" noChangeArrowheads="1"/>
          </p:cNvSpPr>
          <p:nvPr>
            <p:ph type="ftr" sz="quarter" idx="3"/>
          </p:nvPr>
        </p:nvSpPr>
        <p:spPr bwMode="auto">
          <a:xfrm>
            <a:off x="2411760" y="6248400"/>
            <a:ext cx="5328592"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28678"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947CB985-09D2-4724-917F-80B7A7E07E02}" type="slidenum">
              <a:rPr kumimoji="0" lang="en-US" altLang="zh-CN" sz="1200" b="0" i="0" u="none" strike="noStrike" kern="1200" cap="none" spc="0" normalizeH="0" baseline="0" noProof="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
        <p:nvSpPr>
          <p:cNvPr id="28679"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Arial" charset="0"/>
              <a:ea typeface="宋体" charset="-122"/>
              <a:cs typeface="+mn-cs"/>
            </a:endParaRPr>
          </a:p>
        </p:txBody>
      </p:sp>
      <p:sp>
        <p:nvSpPr>
          <p:cNvPr id="28680"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Arial" charset="0"/>
              <a:ea typeface="宋体" charset="-122"/>
              <a:cs typeface="+mn-cs"/>
            </a:endParaRPr>
          </a:p>
        </p:txBody>
      </p:sp>
      <p:pic>
        <p:nvPicPr>
          <p:cNvPr id="10" name="Picture 10" descr="C:\Users\osmond\Desktop\centos5-fig\centos-logo.png"/>
          <p:cNvPicPr>
            <a:picLocks noChangeAspect="1" noChangeArrowheads="1"/>
          </p:cNvPicPr>
          <p:nvPr/>
        </p:nvPicPr>
        <p:blipFill>
          <a:blip r:embed="rId14" cstate="print"/>
          <a:srcRect/>
          <a:stretch>
            <a:fillRect/>
          </a:stretch>
        </p:blipFill>
        <p:spPr bwMode="auto">
          <a:xfrm>
            <a:off x="7020273" y="332656"/>
            <a:ext cx="1584175" cy="520264"/>
          </a:xfrm>
          <a:prstGeom prst="rect">
            <a:avLst/>
          </a:prstGeom>
          <a:noFill/>
        </p:spPr>
      </p:pic>
    </p:spTree>
    <p:extLst>
      <p:ext uri="{BB962C8B-B14F-4D97-AF65-F5344CB8AC3E}">
        <p14:creationId xmlns:p14="http://schemas.microsoft.com/office/powerpoint/2010/main" val="356040097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ea typeface="宋体" charset="-122"/>
        </a:defRPr>
      </a:lvl2pPr>
      <a:lvl3pPr algn="l" rtl="0" eaLnBrk="1" fontAlgn="base" hangingPunct="1">
        <a:spcBef>
          <a:spcPct val="0"/>
        </a:spcBef>
        <a:spcAft>
          <a:spcPct val="0"/>
        </a:spcAft>
        <a:defRPr sz="4200">
          <a:solidFill>
            <a:schemeClr val="tx2"/>
          </a:solidFill>
          <a:latin typeface="Garamond" pitchFamily="18" charset="0"/>
          <a:ea typeface="宋体" charset="-122"/>
        </a:defRPr>
      </a:lvl3pPr>
      <a:lvl4pPr algn="l" rtl="0" eaLnBrk="1" fontAlgn="base" hangingPunct="1">
        <a:spcBef>
          <a:spcPct val="0"/>
        </a:spcBef>
        <a:spcAft>
          <a:spcPct val="0"/>
        </a:spcAft>
        <a:defRPr sz="4200">
          <a:solidFill>
            <a:schemeClr val="tx2"/>
          </a:solidFill>
          <a:latin typeface="Garamond" pitchFamily="18" charset="0"/>
          <a:ea typeface="宋体" charset="-122"/>
        </a:defRPr>
      </a:lvl4pPr>
      <a:lvl5pPr algn="l" rtl="0" eaLnBrk="1" fontAlgn="base" hangingPunct="1">
        <a:spcBef>
          <a:spcPct val="0"/>
        </a:spcBef>
        <a:spcAft>
          <a:spcPct val="0"/>
        </a:spcAft>
        <a:defRPr sz="4200">
          <a:solidFill>
            <a:schemeClr val="tx2"/>
          </a:solidFill>
          <a:latin typeface="Garamond" pitchFamily="18" charset="0"/>
          <a:ea typeface="宋体" charset="-122"/>
        </a:defRPr>
      </a:lvl5pPr>
      <a:lvl6pPr marL="457200" algn="l" rtl="0" eaLnBrk="1" fontAlgn="base" hangingPunct="1">
        <a:spcBef>
          <a:spcPct val="0"/>
        </a:spcBef>
        <a:spcAft>
          <a:spcPct val="0"/>
        </a:spcAft>
        <a:defRPr sz="4200">
          <a:solidFill>
            <a:schemeClr val="tx2"/>
          </a:solidFill>
          <a:latin typeface="Garamond" pitchFamily="18" charset="0"/>
          <a:ea typeface="宋体" charset="-122"/>
        </a:defRPr>
      </a:lvl6pPr>
      <a:lvl7pPr marL="914400" algn="l" rtl="0" eaLnBrk="1" fontAlgn="base" hangingPunct="1">
        <a:spcBef>
          <a:spcPct val="0"/>
        </a:spcBef>
        <a:spcAft>
          <a:spcPct val="0"/>
        </a:spcAft>
        <a:defRPr sz="4200">
          <a:solidFill>
            <a:schemeClr val="tx2"/>
          </a:solidFill>
          <a:latin typeface="Garamond" pitchFamily="18" charset="0"/>
          <a:ea typeface="宋体" charset="-122"/>
        </a:defRPr>
      </a:lvl7pPr>
      <a:lvl8pPr marL="1371600" algn="l" rtl="0" eaLnBrk="1" fontAlgn="base" hangingPunct="1">
        <a:spcBef>
          <a:spcPct val="0"/>
        </a:spcBef>
        <a:spcAft>
          <a:spcPct val="0"/>
        </a:spcAft>
        <a:defRPr sz="4200">
          <a:solidFill>
            <a:schemeClr val="tx2"/>
          </a:solidFill>
          <a:latin typeface="Garamond" pitchFamily="18" charset="0"/>
          <a:ea typeface="宋体" charset="-122"/>
        </a:defRPr>
      </a:lvl8pPr>
      <a:lvl9pPr marL="1828800" algn="l" rtl="0" eaLnBrk="1" fontAlgn="base" hangingPunct="1">
        <a:spcBef>
          <a:spcPct val="0"/>
        </a:spcBef>
        <a:spcAft>
          <a:spcPct val="0"/>
        </a:spcAft>
        <a:defRPr sz="4200">
          <a:solidFill>
            <a:schemeClr val="tx2"/>
          </a:solidFill>
          <a:latin typeface="Garamond" pitchFamily="18" charset="0"/>
          <a:ea typeface="宋体" charset="-122"/>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5.xml"/></Relationships>
</file>

<file path=ppt/slides/_rels/slide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5.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5.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5.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5.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5.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5.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5.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5.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8.xml.rels><?xml version="1.0" encoding="UTF-8" standalone="yes"?>
<Relationships xmlns="http://schemas.openxmlformats.org/package/2006/relationships"><Relationship Id="rId2" Type="http://schemas.openxmlformats.org/officeDocument/2006/relationships/hyperlink" Target="http://lamp.linux.gov.cn/OpenSSH/sshd_config.html" TargetMode="External"/><Relationship Id="rId1" Type="http://schemas.openxmlformats.org/officeDocument/2006/relationships/slideLayout" Target="../slideLayouts/slideLayout35.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5.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5.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5.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18.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rot="10800000">
            <a:off x="0" y="1255079"/>
            <a:ext cx="9144000" cy="4456607"/>
          </a:xfrm>
          <a:prstGeom prst="rect">
            <a:avLst/>
          </a:prstGeom>
          <a:gradFill rotWithShape="1">
            <a:gsLst>
              <a:gs pos="0">
                <a:schemeClr val="bg1">
                  <a:alpha val="0"/>
                </a:schemeClr>
              </a:gs>
              <a:gs pos="100000">
                <a:srgbClr val="A3C400"/>
              </a:gs>
            </a:gsLst>
            <a:lin ang="0" scaled="1"/>
          </a:gradFill>
          <a:ln w="9525">
            <a:noFill/>
            <a:miter lim="800000"/>
            <a:headEnd/>
            <a:tailEnd/>
          </a:ln>
        </p:spPr>
        <p:txBody>
          <a:bodyPr wrap="none" lIns="91433" tIns="45717" rIns="91433" bIns="45717"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pic>
        <p:nvPicPr>
          <p:cNvPr id="5" name="Picture 27"/>
          <p:cNvPicPr>
            <a:picLocks noChangeAspect="1" noChangeArrowheads="1"/>
          </p:cNvPicPr>
          <p:nvPr/>
        </p:nvPicPr>
        <p:blipFill>
          <a:blip r:embed="rId3" cstate="print"/>
          <a:srcRect t="26886" r="43958"/>
          <a:stretch>
            <a:fillRect/>
          </a:stretch>
        </p:blipFill>
        <p:spPr bwMode="auto">
          <a:xfrm>
            <a:off x="-615946" y="2046388"/>
            <a:ext cx="5476321" cy="3651608"/>
          </a:xfrm>
          <a:prstGeom prst="rect">
            <a:avLst/>
          </a:prstGeom>
          <a:noFill/>
          <a:ln w="9525">
            <a:noFill/>
            <a:miter lim="800000"/>
            <a:headEnd/>
            <a:tailEnd/>
          </a:ln>
        </p:spPr>
      </p:pic>
      <p:sp>
        <p:nvSpPr>
          <p:cNvPr id="6" name="Text Box 9"/>
          <p:cNvSpPr txBox="1">
            <a:spLocks noChangeArrowheads="1"/>
          </p:cNvSpPr>
          <p:nvPr/>
        </p:nvSpPr>
        <p:spPr bwMode="auto">
          <a:xfrm>
            <a:off x="64395" y="3269891"/>
            <a:ext cx="2130614" cy="1046434"/>
          </a:xfrm>
          <a:prstGeom prst="rect">
            <a:avLst/>
          </a:prstGeom>
          <a:noFill/>
          <a:ln w="9525">
            <a:noFill/>
            <a:miter lim="800000"/>
            <a:headEnd/>
            <a:tailEnd/>
          </a:ln>
        </p:spPr>
        <p:txBody>
          <a:bodyPr lIns="91433" tIns="45717" rIns="91433" bIns="45717">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CN" sz="3200" b="0" i="0" u="none" strike="noStrike" kern="1200" cap="none" spc="0" normalizeH="0" baseline="0" noProof="0" dirty="0">
                <a:ln>
                  <a:noFill/>
                </a:ln>
                <a:solidFill>
                  <a:srgbClr val="009900"/>
                </a:solidFill>
                <a:effectLst/>
                <a:uLnTx/>
                <a:uFillTx/>
                <a:latin typeface="Broadway" pitchFamily="82" charset="0"/>
                <a:ea typeface="方正粗倩简体" pitchFamily="65" charset="-122"/>
                <a:cs typeface="+mn-cs"/>
              </a:rPr>
              <a:t>NO.1</a:t>
            </a:r>
            <a:r>
              <a:rPr kumimoji="0" lang="en-US" altLang="zh-CN" sz="3200" b="0" i="0" u="none" strike="noStrike" kern="1200" cap="none" spc="0" normalizeH="0" baseline="0" noProof="0" dirty="0">
                <a:ln>
                  <a:noFill/>
                </a:ln>
                <a:solidFill>
                  <a:prstClr val="black"/>
                </a:solidFill>
                <a:effectLst/>
                <a:uLnTx/>
                <a:uFillTx/>
                <a:latin typeface="Broadway" pitchFamily="82" charset="0"/>
                <a:ea typeface="方正粗倩简体" pitchFamily="65" charset="-122"/>
                <a:cs typeface="+mn-cs"/>
              </a:rPr>
              <a:t> </a:t>
            </a: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zh-CN" altLang="en-US" sz="2000" b="0" i="0" u="none" strike="noStrike" kern="1200" cap="none" spc="0" normalizeH="0" baseline="0" noProof="0" dirty="0" smtClean="0">
                <a:ln>
                  <a:noFill/>
                </a:ln>
                <a:solidFill>
                  <a:prstClr val="black"/>
                </a:solidFill>
                <a:effectLst/>
                <a:uLnTx/>
                <a:uFillTx/>
                <a:latin typeface="Broadway" panose="04040905080B02020502" pitchFamily="82" charset="0"/>
                <a:ea typeface="微软雅黑" pitchFamily="34" charset="-122"/>
                <a:cs typeface="Times New Roman" panose="02020603050405020304" pitchFamily="18" charset="0"/>
              </a:rPr>
              <a:t>操作基础</a:t>
            </a:r>
            <a:endParaRPr kumimoji="0" lang="zh-CN" altLang="en-US" sz="2000" b="0" i="0" u="none" strike="noStrike" kern="1200" cap="none" spc="0" normalizeH="0" baseline="0" noProof="0" dirty="0">
              <a:ln>
                <a:noFill/>
              </a:ln>
              <a:solidFill>
                <a:prstClr val="black"/>
              </a:solidFill>
              <a:effectLst/>
              <a:uLnTx/>
              <a:uFillTx/>
              <a:latin typeface="Broadway" panose="04040905080B02020502" pitchFamily="82" charset="0"/>
              <a:ea typeface="微软雅黑" pitchFamily="34" charset="-122"/>
              <a:cs typeface="Times New Roman" panose="02020603050405020304" pitchFamily="18" charset="0"/>
            </a:endParaRPr>
          </a:p>
        </p:txBody>
      </p:sp>
      <p:sp>
        <p:nvSpPr>
          <p:cNvPr id="7" name="Text Box 10"/>
          <p:cNvSpPr txBox="1">
            <a:spLocks noChangeArrowheads="1"/>
          </p:cNvSpPr>
          <p:nvPr/>
        </p:nvSpPr>
        <p:spPr bwMode="auto">
          <a:xfrm>
            <a:off x="2590504" y="2864087"/>
            <a:ext cx="2130614" cy="861768"/>
          </a:xfrm>
          <a:prstGeom prst="rect">
            <a:avLst/>
          </a:prstGeom>
          <a:noFill/>
          <a:ln w="9525">
            <a:noFill/>
            <a:miter lim="800000"/>
            <a:headEnd/>
            <a:tailEnd/>
          </a:ln>
        </p:spPr>
        <p:txBody>
          <a:bodyPr lIns="91433" tIns="45717" rIns="91433" bIns="45717">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CN" sz="2000" b="0" i="0" u="none" strike="noStrike" kern="1200" cap="none" spc="0" normalizeH="0" baseline="0" noProof="0" dirty="0" smtClean="0">
                <a:ln>
                  <a:noFill/>
                </a:ln>
                <a:solidFill>
                  <a:srgbClr val="0066FF"/>
                </a:solidFill>
                <a:effectLst/>
                <a:uLnTx/>
                <a:uFillTx/>
                <a:latin typeface="Broadway" pitchFamily="82" charset="0"/>
                <a:ea typeface="方正粗倩简体" pitchFamily="65" charset="-122"/>
                <a:cs typeface="+mn-cs"/>
              </a:rPr>
              <a:t>NO.2</a:t>
            </a:r>
            <a:endParaRPr kumimoji="0" lang="en-US" altLang="zh-CN" sz="2000" b="0" i="0" u="none" strike="noStrike" kern="1200" cap="none" spc="0" normalizeH="0" baseline="0" noProof="0" dirty="0">
              <a:ln>
                <a:noFill/>
              </a:ln>
              <a:solidFill>
                <a:srgbClr val="0066FF"/>
              </a:solidFill>
              <a:effectLst/>
              <a:uLnTx/>
              <a:uFillTx/>
              <a:latin typeface="Broadway" pitchFamily="82" charset="0"/>
              <a:ea typeface="方正粗倩简体" pitchFamily="65" charset="-122"/>
              <a:cs typeface="+mn-cs"/>
            </a:endParaRP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zh-CN" altLang="en-US" sz="2000" b="0" i="0" u="none" strike="noStrike" kern="1200" cap="none" spc="0" normalizeH="0" baseline="0" noProof="0" dirty="0" smtClean="0">
                <a:ln>
                  <a:noFill/>
                </a:ln>
                <a:solidFill>
                  <a:srgbClr val="0066FF"/>
                </a:solidFill>
                <a:effectLst/>
                <a:uLnTx/>
                <a:uFillTx/>
                <a:latin typeface="Broadway" pitchFamily="82" charset="0"/>
                <a:ea typeface="方正粗倩简体" pitchFamily="65" charset="-122"/>
                <a:cs typeface="+mn-cs"/>
              </a:rPr>
              <a:t>系统与安全</a:t>
            </a:r>
            <a:endParaRPr kumimoji="0" lang="en-US" altLang="zh-CN" sz="1400" b="0" i="0" u="none" strike="noStrike" kern="1200" cap="none" spc="0" normalizeH="0" baseline="0" noProof="0" dirty="0">
              <a:ln>
                <a:noFill/>
              </a:ln>
              <a:solidFill>
                <a:prstClr val="black"/>
              </a:solidFill>
              <a:effectLst/>
              <a:uLnTx/>
              <a:uFillTx/>
              <a:latin typeface="微软雅黑" pitchFamily="34" charset="-122"/>
              <a:ea typeface="微软雅黑" pitchFamily="34" charset="-122"/>
              <a:cs typeface="+mn-cs"/>
            </a:endParaRPr>
          </a:p>
        </p:txBody>
      </p:sp>
      <p:sp>
        <p:nvSpPr>
          <p:cNvPr id="8" name="Text Box 12"/>
          <p:cNvSpPr txBox="1">
            <a:spLocks noChangeArrowheads="1"/>
          </p:cNvSpPr>
          <p:nvPr/>
        </p:nvSpPr>
        <p:spPr bwMode="auto">
          <a:xfrm>
            <a:off x="250579" y="293173"/>
            <a:ext cx="1464031" cy="615547"/>
          </a:xfrm>
          <a:prstGeom prst="rect">
            <a:avLst/>
          </a:prstGeom>
          <a:noFill/>
          <a:ln w="9525">
            <a:noFill/>
            <a:miter lim="800000"/>
            <a:headEnd/>
            <a:tailEnd/>
          </a:ln>
        </p:spPr>
        <p:txBody>
          <a:bodyPr wrap="square" lIns="91433" tIns="45717" rIns="91433" bIns="45717">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zh-CN" sz="3400" b="1" i="0" u="none" strike="noStrike" kern="1200" cap="none" spc="0" normalizeH="0" baseline="0" noProof="0" dirty="0" err="1" smtClean="0">
                <a:ln>
                  <a:noFill/>
                </a:ln>
                <a:solidFill>
                  <a:srgbClr val="A3C400"/>
                </a:solidFill>
                <a:effectLst/>
                <a:uLnTx/>
                <a:uFillTx/>
                <a:latin typeface="Broadway" pitchFamily="82" charset="0"/>
                <a:ea typeface="宋体" panose="02010600030101010101" pitchFamily="2" charset="-122"/>
                <a:cs typeface="+mn-cs"/>
              </a:rPr>
              <a:t>TYUT</a:t>
            </a:r>
            <a:endParaRPr kumimoji="0" lang="en-US" altLang="zh-CN" sz="3400" b="1" i="0" u="none" strike="noStrike" kern="1200" cap="none" spc="0" normalizeH="0" baseline="0" noProof="0" dirty="0">
              <a:ln>
                <a:noFill/>
              </a:ln>
              <a:solidFill>
                <a:srgbClr val="A3C400"/>
              </a:solidFill>
              <a:effectLst/>
              <a:uLnTx/>
              <a:uFillTx/>
              <a:latin typeface="Broadway" pitchFamily="82" charset="0"/>
              <a:ea typeface="宋体" panose="02010600030101010101" pitchFamily="2" charset="-122"/>
              <a:cs typeface="+mn-cs"/>
            </a:endParaRPr>
          </a:p>
        </p:txBody>
      </p:sp>
      <p:sp>
        <p:nvSpPr>
          <p:cNvPr id="11" name="Text Box 11"/>
          <p:cNvSpPr txBox="1">
            <a:spLocks noChangeArrowheads="1"/>
          </p:cNvSpPr>
          <p:nvPr/>
        </p:nvSpPr>
        <p:spPr bwMode="auto">
          <a:xfrm>
            <a:off x="1403648" y="4650528"/>
            <a:ext cx="2130614" cy="938712"/>
          </a:xfrm>
          <a:prstGeom prst="rect">
            <a:avLst/>
          </a:prstGeom>
          <a:noFill/>
          <a:ln w="9525">
            <a:noFill/>
            <a:miter lim="800000"/>
            <a:headEnd/>
            <a:tailEnd/>
          </a:ln>
        </p:spPr>
        <p:txBody>
          <a:bodyPr lIns="91433" tIns="45717" rIns="91433" bIns="45717">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CN" sz="2800" b="0" i="0" u="none" strike="noStrike" kern="1200" cap="none" spc="0" normalizeH="0" baseline="0" noProof="0" dirty="0" smtClean="0">
                <a:ln>
                  <a:noFill/>
                </a:ln>
                <a:solidFill>
                  <a:srgbClr val="006600"/>
                </a:solidFill>
                <a:effectLst/>
                <a:uLnTx/>
                <a:uFillTx/>
                <a:latin typeface="Broadway" pitchFamily="82" charset="0"/>
                <a:ea typeface="方正粗倩简体" pitchFamily="65" charset="-122"/>
                <a:cs typeface="+mn-cs"/>
              </a:rPr>
              <a:t>NO.3</a:t>
            </a: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zh-CN" altLang="en-US" sz="1800" b="0" i="0" u="none" strike="noStrike" kern="1200" cap="none" spc="0" normalizeH="0" baseline="0" noProof="0" dirty="0" smtClean="0">
                <a:ln>
                  <a:noFill/>
                </a:ln>
                <a:solidFill>
                  <a:srgbClr val="006600"/>
                </a:solidFill>
                <a:effectLst/>
                <a:uLnTx/>
                <a:uFillTx/>
                <a:latin typeface="Broadway" pitchFamily="82" charset="0"/>
                <a:ea typeface="方正粗倩简体" pitchFamily="65" charset="-122"/>
                <a:cs typeface="+mn-cs"/>
              </a:rPr>
              <a:t>网络服务</a:t>
            </a:r>
            <a:endParaRPr kumimoji="0" lang="zh-CN" altLang="en-US" sz="1800" b="0" i="0" u="none" strike="noStrike" kern="1200" cap="none" spc="0" normalizeH="0" baseline="0" noProof="0" dirty="0">
              <a:ln>
                <a:noFill/>
              </a:ln>
              <a:solidFill>
                <a:prstClr val="black"/>
              </a:solidFill>
              <a:effectLst/>
              <a:uLnTx/>
              <a:uFillTx/>
              <a:latin typeface="微软雅黑" pitchFamily="34" charset="-122"/>
              <a:ea typeface="微软雅黑" pitchFamily="34" charset="-122"/>
              <a:cs typeface="+mn-cs"/>
            </a:endParaRPr>
          </a:p>
        </p:txBody>
      </p:sp>
      <p:sp>
        <p:nvSpPr>
          <p:cNvPr id="12" name="Text Box 11"/>
          <p:cNvSpPr txBox="1">
            <a:spLocks noChangeArrowheads="1"/>
          </p:cNvSpPr>
          <p:nvPr/>
        </p:nvSpPr>
        <p:spPr bwMode="auto">
          <a:xfrm>
            <a:off x="5177608" y="4221088"/>
            <a:ext cx="3671878" cy="784824"/>
          </a:xfrm>
          <a:prstGeom prst="rect">
            <a:avLst/>
          </a:prstGeom>
          <a:noFill/>
          <a:ln w="9525">
            <a:noFill/>
            <a:miter lim="800000"/>
            <a:headEnd/>
            <a:tailEnd/>
          </a:ln>
        </p:spPr>
        <p:txBody>
          <a:bodyPr lIns="91433" tIns="45717" rIns="91433" bIns="45717">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zh-CN" altLang="en-US" sz="1800" b="0" i="0" u="none" strike="noStrike" kern="1200" cap="none" spc="0" normalizeH="0" baseline="0" noProof="0" dirty="0" smtClean="0">
                <a:ln>
                  <a:noFill/>
                </a:ln>
                <a:solidFill>
                  <a:prstClr val="black"/>
                </a:solidFill>
                <a:effectLst/>
                <a:uLnTx/>
                <a:uFillTx/>
                <a:latin typeface="微软雅黑" pitchFamily="34" charset="-122"/>
                <a:ea typeface="微软雅黑" pitchFamily="34" charset="-122"/>
                <a:cs typeface="+mn-cs"/>
              </a:rPr>
              <a:t>主讲人：郑文 研究员</a:t>
            </a:r>
            <a:endParaRPr kumimoji="0" lang="en-US" altLang="zh-CN" sz="1800" b="0" i="0" u="none" strike="noStrike" kern="1200" cap="none" spc="0" normalizeH="0" baseline="0" noProof="0" dirty="0" smtClean="0">
              <a:ln>
                <a:noFill/>
              </a:ln>
              <a:solidFill>
                <a:prstClr val="black"/>
              </a:solidFill>
              <a:effectLst/>
              <a:uLnTx/>
              <a:uFillTx/>
              <a:latin typeface="微软雅黑" pitchFamily="34" charset="-122"/>
              <a:ea typeface="微软雅黑" pitchFamily="34" charset="-122"/>
              <a:cs typeface="+mn-cs"/>
            </a:endParaRP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CN" sz="1800" b="0" i="0" u="none" strike="noStrike" kern="1200" cap="none" spc="0" normalizeH="0" baseline="0" noProof="0" smtClean="0">
                <a:ln>
                  <a:noFill/>
                </a:ln>
                <a:solidFill>
                  <a:prstClr val="black"/>
                </a:solidFill>
                <a:effectLst/>
                <a:uLnTx/>
                <a:uFillTx/>
                <a:latin typeface="微软雅黑" pitchFamily="34" charset="-122"/>
                <a:ea typeface="微软雅黑" pitchFamily="34" charset="-122"/>
                <a:cs typeface="+mn-cs"/>
              </a:rPr>
              <a:t>2019-11-14</a:t>
            </a:r>
            <a:endParaRPr kumimoji="0" lang="zh-CN" altLang="en-US" sz="1800" b="0" i="0" u="none" strike="noStrike" kern="1200" cap="none" spc="0" normalizeH="0" baseline="0" noProof="0" dirty="0">
              <a:ln>
                <a:noFill/>
              </a:ln>
              <a:solidFill>
                <a:prstClr val="black"/>
              </a:solidFill>
              <a:effectLst/>
              <a:uLnTx/>
              <a:uFillTx/>
              <a:latin typeface="微软雅黑" pitchFamily="34" charset="-122"/>
              <a:ea typeface="微软雅黑" pitchFamily="34" charset="-122"/>
              <a:cs typeface="+mn-cs"/>
            </a:endParaRPr>
          </a:p>
        </p:txBody>
      </p:sp>
      <p:pic>
        <p:nvPicPr>
          <p:cNvPr id="9" name="Picture 33"/>
          <p:cNvPicPr>
            <a:picLocks noChangeAspect="1" noChangeArrowheads="1"/>
          </p:cNvPicPr>
          <p:nvPr/>
        </p:nvPicPr>
        <p:blipFill>
          <a:blip r:embed="rId4" cstate="print"/>
          <a:srcRect l="82329" b="89954"/>
          <a:stretch>
            <a:fillRect/>
          </a:stretch>
        </p:blipFill>
        <p:spPr bwMode="auto">
          <a:xfrm>
            <a:off x="7452948" y="359719"/>
            <a:ext cx="1726049" cy="505278"/>
          </a:xfrm>
          <a:prstGeom prst="rect">
            <a:avLst/>
          </a:prstGeom>
          <a:noFill/>
          <a:ln w="9525">
            <a:noFill/>
            <a:miter lim="800000"/>
            <a:headEnd/>
            <a:tailEnd/>
          </a:ln>
        </p:spPr>
      </p:pic>
      <p:sp>
        <p:nvSpPr>
          <p:cNvPr id="2" name="文本框 1"/>
          <p:cNvSpPr txBox="1"/>
          <p:nvPr/>
        </p:nvSpPr>
        <p:spPr>
          <a:xfrm>
            <a:off x="7269313" y="238944"/>
            <a:ext cx="1469704"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smtClean="0">
                <a:ln>
                  <a:noFill/>
                </a:ln>
                <a:solidFill>
                  <a:prstClr val="black"/>
                </a:solidFill>
                <a:effectLst/>
                <a:uLnTx/>
                <a:uFillTx/>
                <a:latin typeface="华文行楷" panose="02010800040101010101" pitchFamily="2" charset="-122"/>
                <a:ea typeface="华文行楷" panose="02010800040101010101" pitchFamily="2" charset="-122"/>
                <a:cs typeface="+mn-cs"/>
              </a:rPr>
              <a:t>大数据</a:t>
            </a:r>
            <a:r>
              <a:rPr kumimoji="0" lang="zh-CN" altLang="en-US" sz="900" b="0"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联合研究院</a:t>
            </a:r>
            <a:endParaRPr kumimoji="0" lang="zh-CN" altLang="en-US" sz="900" b="0"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15" name="TextBox 12"/>
          <p:cNvSpPr txBox="1"/>
          <p:nvPr/>
        </p:nvSpPr>
        <p:spPr>
          <a:xfrm>
            <a:off x="257814" y="817058"/>
            <a:ext cx="2332690" cy="369332"/>
          </a:xfrm>
          <a:prstGeom prst="rect">
            <a:avLst/>
          </a:prstGeom>
          <a:noFill/>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1" i="0" u="none" strike="noStrike" kern="1200" cap="none" spc="0" normalizeH="0" baseline="0" noProof="0" dirty="0" smtClean="0">
                <a:ln>
                  <a:noFill/>
                </a:ln>
                <a:solidFill>
                  <a:srgbClr val="C0504D">
                    <a:lumMod val="75000"/>
                  </a:srgbClr>
                </a:solidFill>
                <a:effectLst/>
                <a:uLnTx/>
                <a:uFillTx/>
                <a:latin typeface="Arial Unicode MS" pitchFamily="34" charset="-122"/>
                <a:ea typeface="Arial Unicode MS" pitchFamily="34" charset="-122"/>
                <a:cs typeface="Arial Unicode MS" pitchFamily="34" charset="-122"/>
              </a:rPr>
              <a:t>http://</a:t>
            </a:r>
            <a:r>
              <a:rPr kumimoji="0" lang="en-US" altLang="zh-CN" sz="1800" b="1" i="0" u="none" strike="noStrike" kern="1200" cap="none" spc="0" normalizeH="0" baseline="0" noProof="0" dirty="0" err="1" smtClean="0">
                <a:ln>
                  <a:noFill/>
                </a:ln>
                <a:solidFill>
                  <a:srgbClr val="C0504D">
                    <a:lumMod val="75000"/>
                  </a:srgbClr>
                </a:solidFill>
                <a:effectLst/>
                <a:uLnTx/>
                <a:uFillTx/>
                <a:latin typeface="Arial Unicode MS" pitchFamily="34" charset="-122"/>
                <a:ea typeface="Arial Unicode MS" pitchFamily="34" charset="-122"/>
                <a:cs typeface="Arial Unicode MS" pitchFamily="34" charset="-122"/>
              </a:rPr>
              <a:t>cds.tyut.edu.cn</a:t>
            </a:r>
            <a:endParaRPr kumimoji="0" lang="en-US" altLang="zh-CN" sz="1800" b="1" i="0" u="none" strike="noStrike" kern="1200" cap="none" spc="0" normalizeH="0" baseline="0" noProof="0" dirty="0">
              <a:ln>
                <a:noFill/>
              </a:ln>
              <a:solidFill>
                <a:srgbClr val="C0504D">
                  <a:lumMod val="75000"/>
                </a:srgbClr>
              </a:solidFill>
              <a:effectLst/>
              <a:uLnTx/>
              <a:uFillTx/>
              <a:latin typeface="Arial Unicode MS" pitchFamily="34" charset="-122"/>
              <a:ea typeface="Arial Unicode MS" pitchFamily="34" charset="-122"/>
              <a:cs typeface="Arial Unicode MS" pitchFamily="34" charset="-122"/>
            </a:endParaRPr>
          </a:p>
        </p:txBody>
      </p:sp>
      <p:sp>
        <p:nvSpPr>
          <p:cNvPr id="13" name="Text Box 9"/>
          <p:cNvSpPr txBox="1">
            <a:spLocks noChangeArrowheads="1"/>
          </p:cNvSpPr>
          <p:nvPr/>
        </p:nvSpPr>
        <p:spPr bwMode="auto">
          <a:xfrm>
            <a:off x="4304717" y="2588458"/>
            <a:ext cx="4536832" cy="707880"/>
          </a:xfrm>
          <a:prstGeom prst="rect">
            <a:avLst/>
          </a:prstGeom>
          <a:noFill/>
          <a:ln w="9525">
            <a:noFill/>
            <a:miter lim="800000"/>
            <a:headEnd/>
            <a:tailEnd/>
          </a:ln>
        </p:spPr>
        <p:txBody>
          <a:bodyPr wrap="square" lIns="91433" tIns="45717" rIns="91433" bIns="45717">
            <a:spAutoFit/>
          </a:bodyPr>
          <a:lstStyle/>
          <a:p>
            <a:pPr marL="0" marR="0" lvl="0" indent="0" algn="r" defTabSz="914400" rtl="0" eaLnBrk="1" fontAlgn="base" latinLnBrk="0" hangingPunct="1">
              <a:lnSpc>
                <a:spcPct val="100000"/>
              </a:lnSpc>
              <a:spcBef>
                <a:spcPct val="50000"/>
              </a:spcBef>
              <a:spcAft>
                <a:spcPct val="0"/>
              </a:spcAft>
              <a:buClrTx/>
              <a:buSzTx/>
              <a:buFontTx/>
              <a:buNone/>
              <a:tabLst/>
              <a:defRPr/>
            </a:pPr>
            <a:r>
              <a:rPr kumimoji="0" lang="en-US" altLang="zh-CN" sz="4000" b="0" i="0" u="none" strike="noStrike" kern="1200" cap="none" spc="0" normalizeH="0" baseline="0" noProof="0" dirty="0" smtClean="0">
                <a:ln>
                  <a:noFill/>
                </a:ln>
                <a:solidFill>
                  <a:prstClr val="black"/>
                </a:solidFill>
                <a:effectLst/>
                <a:uLnTx/>
                <a:uFillTx/>
                <a:latin typeface="Times New Roman" panose="02020603050405020304" pitchFamily="18" charset="0"/>
                <a:ea typeface="黑体" pitchFamily="2" charset="-122"/>
                <a:cs typeface="Times New Roman" panose="02020603050405020304" pitchFamily="18" charset="0"/>
              </a:rPr>
              <a:t>Linux</a:t>
            </a:r>
            <a:r>
              <a:rPr kumimoji="0" lang="zh-CN" altLang="en-US" sz="4000" b="0" i="0" u="none" strike="noStrike" kern="1200" cap="none" spc="0" normalizeH="0" baseline="0" noProof="0" dirty="0" smtClean="0">
                <a:ln>
                  <a:noFill/>
                </a:ln>
                <a:solidFill>
                  <a:prstClr val="black"/>
                </a:solidFill>
                <a:effectLst/>
                <a:uLnTx/>
                <a:uFillTx/>
                <a:latin typeface="Times New Roman" panose="02020603050405020304" pitchFamily="18" charset="0"/>
                <a:ea typeface="黑体" pitchFamily="2" charset="-122"/>
                <a:cs typeface="Times New Roman" panose="02020603050405020304" pitchFamily="18" charset="0"/>
              </a:rPr>
              <a:t>操作系统</a:t>
            </a:r>
            <a:endParaRPr kumimoji="0" lang="en-US" altLang="zh-CN" sz="4000" b="0" i="0" u="none" strike="noStrike" kern="1200" cap="none" spc="0" normalizeH="0" baseline="0" noProof="0" dirty="0" smtClean="0">
              <a:ln>
                <a:noFill/>
              </a:ln>
              <a:solidFill>
                <a:prstClr val="black"/>
              </a:solidFill>
              <a:effectLst/>
              <a:uLnTx/>
              <a:uFillTx/>
              <a:latin typeface="Times New Roman" panose="02020603050405020304" pitchFamily="18" charset="0"/>
              <a:ea typeface="黑体" pitchFamily="2" charset="-122"/>
              <a:cs typeface="Times New Roman" panose="02020603050405020304" pitchFamily="18" charset="0"/>
            </a:endParaRPr>
          </a:p>
        </p:txBody>
      </p:sp>
      <p:sp>
        <p:nvSpPr>
          <p:cNvPr id="14" name="Text Box 9"/>
          <p:cNvSpPr txBox="1">
            <a:spLocks noChangeArrowheads="1"/>
          </p:cNvSpPr>
          <p:nvPr/>
        </p:nvSpPr>
        <p:spPr bwMode="auto">
          <a:xfrm>
            <a:off x="4312654" y="3434878"/>
            <a:ext cx="4536832" cy="461659"/>
          </a:xfrm>
          <a:prstGeom prst="rect">
            <a:avLst/>
          </a:prstGeom>
          <a:noFill/>
          <a:ln w="9525">
            <a:noFill/>
            <a:miter lim="800000"/>
            <a:headEnd/>
            <a:tailEnd/>
          </a:ln>
        </p:spPr>
        <p:txBody>
          <a:bodyPr wrap="square" lIns="91433" tIns="45717" rIns="91433" bIns="45717">
            <a:spAutoFit/>
          </a:bodyPr>
          <a:lstStyle/>
          <a:p>
            <a:pPr marL="0" marR="0" lvl="0" indent="0" algn="r" defTabSz="914400" rtl="0" eaLnBrk="1" fontAlgn="base" latinLnBrk="0" hangingPunct="1">
              <a:lnSpc>
                <a:spcPct val="100000"/>
              </a:lnSpc>
              <a:spcBef>
                <a:spcPct val="50000"/>
              </a:spcBef>
              <a:spcAft>
                <a:spcPct val="0"/>
              </a:spcAft>
              <a:buClrTx/>
              <a:buSzTx/>
              <a:buFontTx/>
              <a:buNone/>
              <a:tabLst/>
              <a:defRPr/>
            </a:pPr>
            <a:r>
              <a:rPr kumimoji="0" lang="zh-CN" altLang="en-US"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黑体" pitchFamily="2" charset="-122"/>
                <a:cs typeface="Times New Roman" panose="02020603050405020304" pitchFamily="18" charset="0"/>
              </a:rPr>
              <a:t>第</a:t>
            </a:r>
            <a:r>
              <a:rPr lang="en-US" altLang="zh-CN" sz="2400" dirty="0">
                <a:solidFill>
                  <a:prstClr val="black"/>
                </a:solidFill>
                <a:latin typeface="Times New Roman" panose="02020603050405020304" pitchFamily="18" charset="0"/>
                <a:ea typeface="黑体" pitchFamily="2" charset="-122"/>
                <a:cs typeface="Times New Roman" panose="02020603050405020304" pitchFamily="18" charset="0"/>
              </a:rPr>
              <a:t>6</a:t>
            </a:r>
            <a:r>
              <a:rPr kumimoji="0" lang="zh-CN" altLang="en-US"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黑体" pitchFamily="2" charset="-122"/>
                <a:cs typeface="Times New Roman" panose="02020603050405020304" pitchFamily="18" charset="0"/>
              </a:rPr>
              <a:t>章 基础架构服务</a:t>
            </a:r>
            <a:endParaRPr kumimoji="0" lang="en-US" altLang="zh-CN" sz="2400" b="0" i="0" u="none" strike="noStrike" kern="1200" cap="none" spc="0" normalizeH="0" baseline="0" noProof="0" dirty="0">
              <a:ln>
                <a:noFill/>
              </a:ln>
              <a:solidFill>
                <a:prstClr val="black"/>
              </a:solidFill>
              <a:effectLst/>
              <a:uLnTx/>
              <a:uFillTx/>
              <a:latin typeface="Times New Roman" panose="02020603050405020304" pitchFamily="18" charset="0"/>
              <a:ea typeface="黑体" pitchFamily="2" charset="-122"/>
              <a:cs typeface="Times New Roman" panose="02020603050405020304" pitchFamily="18" charset="0"/>
            </a:endParaRPr>
          </a:p>
        </p:txBody>
      </p:sp>
    </p:spTree>
    <p:extLst>
      <p:ext uri="{BB962C8B-B14F-4D97-AF65-F5344CB8AC3E}">
        <p14:creationId xmlns:p14="http://schemas.microsoft.com/office/powerpoint/2010/main" val="2502747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为什么要安排调度进程任务</a:t>
            </a:r>
          </a:p>
          <a:p>
            <a:r>
              <a:rPr lang="zh-CN" altLang="en-US" dirty="0" smtClean="0"/>
              <a:t>调度任务的守护进程</a:t>
            </a:r>
            <a:endParaRPr lang="en-US" altLang="zh-CN" dirty="0" smtClean="0"/>
          </a:p>
          <a:p>
            <a:pPr lvl="1"/>
            <a:r>
              <a:rPr lang="en-US" altLang="zh-CN" dirty="0" err="1" smtClean="0"/>
              <a:t>atd</a:t>
            </a:r>
            <a:endParaRPr lang="en-US" altLang="zh-CN" dirty="0" smtClean="0"/>
          </a:p>
          <a:p>
            <a:pPr lvl="1"/>
            <a:r>
              <a:rPr lang="en-US" altLang="zh-CN" dirty="0" err="1" smtClean="0"/>
              <a:t>crond</a:t>
            </a:r>
            <a:endParaRPr lang="zh-CN" altLang="en-US" dirty="0" smtClean="0"/>
          </a:p>
          <a:p>
            <a:r>
              <a:rPr lang="zh-CN" altLang="en-US" dirty="0" smtClean="0"/>
              <a:t>安排调度任务的几个命令  </a:t>
            </a:r>
          </a:p>
          <a:p>
            <a:pPr lvl="1"/>
            <a:r>
              <a:rPr lang="en-US" altLang="zh-CN" dirty="0" smtClean="0"/>
              <a:t>at</a:t>
            </a:r>
            <a:r>
              <a:rPr lang="zh-CN" altLang="en-US" dirty="0" smtClean="0"/>
              <a:t>	安排作业在某一时刻执行一次</a:t>
            </a:r>
          </a:p>
          <a:p>
            <a:pPr lvl="1"/>
            <a:r>
              <a:rPr lang="en-US" altLang="zh-CN" dirty="0" smtClean="0"/>
              <a:t>batch</a:t>
            </a:r>
            <a:r>
              <a:rPr lang="zh-CN" altLang="en-US" dirty="0" smtClean="0"/>
              <a:t>	安排作业在系统负载不重时执行一次</a:t>
            </a:r>
          </a:p>
          <a:p>
            <a:pPr lvl="1"/>
            <a:r>
              <a:rPr lang="en-US" altLang="zh-CN" dirty="0" err="1" smtClean="0"/>
              <a:t>cron</a:t>
            </a:r>
            <a:r>
              <a:rPr lang="zh-CN" altLang="en-US" dirty="0" smtClean="0"/>
              <a:t>	安排周期性运行的作业</a:t>
            </a: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10</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自动安排进程任务</a:t>
            </a:r>
            <a:r>
              <a:rPr lang="zh-CN" altLang="en-US" b="1" dirty="0" smtClean="0"/>
              <a:t/>
            </a:r>
            <a:br>
              <a:rPr lang="zh-CN" altLang="en-US" b="1" dirty="0" smtClean="0"/>
            </a:br>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400" dirty="0" smtClean="0"/>
              <a:t>软件包名：</a:t>
            </a:r>
            <a:r>
              <a:rPr lang="en-US" altLang="zh-CN" sz="2400" dirty="0" smtClean="0"/>
              <a:t> </a:t>
            </a:r>
            <a:r>
              <a:rPr lang="en-US" altLang="zh-CN" sz="2400" dirty="0" err="1" smtClean="0"/>
              <a:t>cronie</a:t>
            </a:r>
            <a:endParaRPr lang="en-US" altLang="zh-CN" sz="2400" dirty="0" smtClean="0"/>
          </a:p>
          <a:p>
            <a:r>
              <a:rPr lang="zh-CN" altLang="en-US" sz="2400" dirty="0" smtClean="0"/>
              <a:t>服务类型：由</a:t>
            </a:r>
            <a:r>
              <a:rPr lang="en-US" altLang="zh-CN" sz="2400" dirty="0" err="1" smtClean="0"/>
              <a:t>Systemd</a:t>
            </a:r>
            <a:r>
              <a:rPr lang="zh-CN" altLang="en-US" sz="2400" dirty="0" smtClean="0"/>
              <a:t>启动的守护进程</a:t>
            </a:r>
            <a:endParaRPr lang="en-US" altLang="zh-CN" sz="2400" dirty="0" smtClean="0"/>
          </a:p>
          <a:p>
            <a:r>
              <a:rPr lang="zh-CN" altLang="en-US" sz="2400" dirty="0" smtClean="0"/>
              <a:t>配置单元：</a:t>
            </a:r>
            <a:r>
              <a:rPr lang="en-US" altLang="zh-CN" sz="2400" dirty="0" smtClean="0"/>
              <a:t> /</a:t>
            </a:r>
            <a:r>
              <a:rPr lang="en-US" altLang="zh-CN" sz="2400" dirty="0" err="1" smtClean="0"/>
              <a:t>usr</a:t>
            </a:r>
            <a:r>
              <a:rPr lang="en-US" altLang="zh-CN" sz="2400" dirty="0" smtClean="0"/>
              <a:t>/lib/</a:t>
            </a:r>
            <a:r>
              <a:rPr lang="en-US" altLang="zh-CN" sz="2400" dirty="0" err="1" smtClean="0"/>
              <a:t>systemd</a:t>
            </a:r>
            <a:r>
              <a:rPr lang="en-US" altLang="zh-CN" sz="2400" dirty="0" smtClean="0"/>
              <a:t>/system/</a:t>
            </a:r>
            <a:r>
              <a:rPr lang="en-US" altLang="zh-CN" sz="2400" dirty="0" err="1" smtClean="0">
                <a:solidFill>
                  <a:srgbClr val="FF0000"/>
                </a:solidFill>
              </a:rPr>
              <a:t>crond.service</a:t>
            </a:r>
            <a:endParaRPr lang="en-US" altLang="zh-CN" sz="2400" dirty="0" smtClean="0">
              <a:solidFill>
                <a:srgbClr val="FF0000"/>
              </a:solidFill>
            </a:endParaRPr>
          </a:p>
          <a:p>
            <a:r>
              <a:rPr lang="zh-CN" altLang="en-US" sz="2400" dirty="0" smtClean="0"/>
              <a:t>守护进程：</a:t>
            </a:r>
            <a:r>
              <a:rPr lang="en-US" altLang="zh-CN" sz="2400" dirty="0" smtClean="0"/>
              <a:t> /</a:t>
            </a:r>
            <a:r>
              <a:rPr lang="en-US" altLang="zh-CN" sz="2400" dirty="0" err="1" smtClean="0"/>
              <a:t>usr</a:t>
            </a:r>
            <a:r>
              <a:rPr lang="en-US" altLang="zh-CN" sz="2400" dirty="0" smtClean="0"/>
              <a:t>/</a:t>
            </a:r>
            <a:r>
              <a:rPr lang="en-US" altLang="zh-CN" sz="2400" dirty="0" err="1" smtClean="0"/>
              <a:t>sbin</a:t>
            </a:r>
            <a:r>
              <a:rPr lang="en-US" altLang="zh-CN" sz="2400" dirty="0" smtClean="0"/>
              <a:t>/</a:t>
            </a:r>
            <a:r>
              <a:rPr lang="en-US" altLang="zh-CN" sz="2400" dirty="0" err="1" smtClean="0">
                <a:solidFill>
                  <a:srgbClr val="FF0000"/>
                </a:solidFill>
              </a:rPr>
              <a:t>crond</a:t>
            </a:r>
            <a:endParaRPr lang="en-US" altLang="zh-CN" sz="2400" dirty="0" smtClean="0"/>
          </a:p>
          <a:p>
            <a:r>
              <a:rPr lang="zh-CN" altLang="en-US" sz="2400" dirty="0" smtClean="0"/>
              <a:t>配置文件</a:t>
            </a:r>
            <a:endParaRPr lang="en-US" altLang="zh-CN" sz="2400" dirty="0" smtClean="0"/>
          </a:p>
          <a:p>
            <a:pPr lvl="1"/>
            <a:r>
              <a:rPr lang="en-US" altLang="zh-CN" sz="2400" dirty="0" smtClean="0"/>
              <a:t>/etc/</a:t>
            </a:r>
            <a:r>
              <a:rPr lang="en-US" altLang="zh-CN" sz="2400" dirty="0" err="1" smtClean="0"/>
              <a:t>sysconfig</a:t>
            </a:r>
            <a:r>
              <a:rPr lang="en-US" altLang="zh-CN" sz="2400" dirty="0" smtClean="0"/>
              <a:t>/</a:t>
            </a:r>
            <a:r>
              <a:rPr lang="en-US" altLang="zh-CN" sz="2400" dirty="0" err="1" smtClean="0"/>
              <a:t>crond</a:t>
            </a:r>
            <a:endParaRPr lang="en-US" altLang="zh-CN" sz="2400" dirty="0" smtClean="0"/>
          </a:p>
          <a:p>
            <a:pPr lvl="1"/>
            <a:r>
              <a:rPr lang="en-US" altLang="zh-CN" sz="2400" dirty="0" smtClean="0"/>
              <a:t>/etc/</a:t>
            </a:r>
            <a:r>
              <a:rPr lang="en-US" altLang="zh-CN" sz="2400" dirty="0" err="1" smtClean="0"/>
              <a:t>cron.d</a:t>
            </a:r>
            <a:r>
              <a:rPr lang="en-US" altLang="zh-CN" sz="2400" dirty="0" smtClean="0"/>
              <a:t>/0hourly</a:t>
            </a:r>
          </a:p>
          <a:p>
            <a:pPr lvl="1"/>
            <a:r>
              <a:rPr lang="en-US" altLang="zh-CN" sz="2400" dirty="0" smtClean="0"/>
              <a:t>/etc/</a:t>
            </a:r>
            <a:r>
              <a:rPr lang="en-US" altLang="zh-CN" sz="2400" dirty="0" err="1" smtClean="0"/>
              <a:t>cron.deny</a:t>
            </a:r>
            <a:endParaRPr lang="en-US" altLang="zh-CN" sz="2400" dirty="0" smtClean="0"/>
          </a:p>
          <a:p>
            <a:pPr lvl="1"/>
            <a:r>
              <a:rPr lang="en-US" altLang="zh-CN" sz="2400" dirty="0" smtClean="0"/>
              <a:t>/etc/</a:t>
            </a:r>
            <a:r>
              <a:rPr lang="en-US" altLang="zh-CN" sz="2400" dirty="0" err="1" smtClean="0"/>
              <a:t>pam.d</a:t>
            </a:r>
            <a:r>
              <a:rPr lang="en-US" altLang="zh-CN" sz="2400" dirty="0" smtClean="0"/>
              <a:t>/</a:t>
            </a:r>
            <a:r>
              <a:rPr lang="en-US" altLang="zh-CN" sz="2400" dirty="0" err="1" smtClean="0"/>
              <a:t>crond</a:t>
            </a:r>
            <a:endParaRPr lang="en-US" altLang="zh-CN" sz="2400" dirty="0" smtClean="0"/>
          </a:p>
          <a:p>
            <a:pPr lvl="1"/>
            <a:endParaRPr lang="zh-CN" altLang="en-US" dirty="0" smtClean="0">
              <a:solidFill>
                <a:srgbClr val="FF0000"/>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11</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CentOS</a:t>
            </a:r>
            <a:r>
              <a:rPr lang="en-US" altLang="zh-CN" dirty="0" smtClean="0"/>
              <a:t> 7</a:t>
            </a:r>
            <a:r>
              <a:rPr lang="zh-CN" altLang="en-US" dirty="0" smtClean="0"/>
              <a:t>中的</a:t>
            </a:r>
            <a:r>
              <a:rPr lang="en-US" altLang="zh-CN" dirty="0" err="1" smtClean="0"/>
              <a:t>cron</a:t>
            </a:r>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周期性计划任务由</a:t>
            </a:r>
            <a:r>
              <a:rPr lang="en-US" altLang="zh-CN" dirty="0" err="1" smtClean="0"/>
              <a:t>cronie</a:t>
            </a:r>
            <a:r>
              <a:rPr lang="zh-CN" altLang="en-US" dirty="0" smtClean="0"/>
              <a:t>软件提供</a:t>
            </a:r>
            <a:endParaRPr lang="en-US" altLang="zh-CN" dirty="0" smtClean="0"/>
          </a:p>
          <a:p>
            <a:r>
              <a:rPr lang="zh-CN" altLang="zh-CN" dirty="0" smtClean="0"/>
              <a:t>与</a:t>
            </a:r>
            <a:r>
              <a:rPr lang="en-US" altLang="zh-CN" dirty="0" err="1" smtClean="0"/>
              <a:t>cronie</a:t>
            </a:r>
            <a:r>
              <a:rPr lang="zh-CN" altLang="zh-CN" dirty="0" smtClean="0"/>
              <a:t>相关的软件包</a:t>
            </a:r>
            <a:endParaRPr lang="en-US" altLang="zh-CN" dirty="0" smtClean="0"/>
          </a:p>
          <a:p>
            <a:pPr lvl="1"/>
            <a:r>
              <a:rPr lang="en-US" altLang="zh-CN" dirty="0" err="1" smtClean="0"/>
              <a:t>cronie</a:t>
            </a:r>
            <a:r>
              <a:rPr lang="zh-CN" altLang="en-US" dirty="0" smtClean="0"/>
              <a:t>：提供</a:t>
            </a:r>
            <a:r>
              <a:rPr lang="en-US" altLang="zh-CN" dirty="0" err="1" smtClean="0"/>
              <a:t>crond</a:t>
            </a:r>
            <a:r>
              <a:rPr lang="zh-CN" altLang="en-US" dirty="0" smtClean="0"/>
              <a:t>守护进程及其配置目录</a:t>
            </a:r>
            <a:r>
              <a:rPr lang="en-US" altLang="zh-CN" dirty="0" smtClean="0"/>
              <a:t>/etc/</a:t>
            </a:r>
            <a:r>
              <a:rPr lang="en-US" altLang="zh-CN" dirty="0" err="1" smtClean="0"/>
              <a:t>cron.d</a:t>
            </a:r>
            <a:r>
              <a:rPr lang="zh-CN" altLang="en-US" dirty="0" smtClean="0"/>
              <a:t>以及用户使用的</a:t>
            </a:r>
            <a:r>
              <a:rPr lang="en-US" altLang="zh-CN" dirty="0" err="1" smtClean="0"/>
              <a:t>crontab</a:t>
            </a:r>
            <a:r>
              <a:rPr lang="zh-CN" altLang="en-US" dirty="0" smtClean="0"/>
              <a:t>命令</a:t>
            </a:r>
          </a:p>
          <a:p>
            <a:pPr lvl="1"/>
            <a:r>
              <a:rPr lang="en-US" altLang="zh-CN" dirty="0" err="1" smtClean="0"/>
              <a:t>cronie-anacron</a:t>
            </a:r>
            <a:r>
              <a:rPr lang="zh-CN" altLang="en-US" dirty="0" smtClean="0"/>
              <a:t>：提供由</a:t>
            </a:r>
            <a:r>
              <a:rPr lang="en-US" altLang="zh-CN" dirty="0" err="1" smtClean="0"/>
              <a:t>crond</a:t>
            </a:r>
            <a:r>
              <a:rPr lang="zh-CN" altLang="en-US" dirty="0" smtClean="0"/>
              <a:t>调用的</a:t>
            </a:r>
            <a:r>
              <a:rPr lang="en-US" altLang="zh-CN" dirty="0" err="1" smtClean="0"/>
              <a:t>anacron</a:t>
            </a:r>
            <a:r>
              <a:rPr lang="zh-CN" altLang="en-US" dirty="0" smtClean="0"/>
              <a:t>程序及其配置文件</a:t>
            </a:r>
            <a:r>
              <a:rPr lang="en-US" altLang="zh-CN" dirty="0" smtClean="0"/>
              <a:t>/etc/</a:t>
            </a:r>
            <a:r>
              <a:rPr lang="en-US" altLang="zh-CN" dirty="0" err="1" smtClean="0"/>
              <a:t>anacrontab</a:t>
            </a:r>
            <a:endParaRPr lang="en-US" altLang="zh-CN" dirty="0" smtClean="0"/>
          </a:p>
          <a:p>
            <a:pPr lvl="1"/>
            <a:r>
              <a:rPr lang="en-US" altLang="zh-CN" dirty="0" err="1" smtClean="0"/>
              <a:t>crontabs</a:t>
            </a:r>
            <a:r>
              <a:rPr lang="zh-CN" altLang="en-US" dirty="0" smtClean="0"/>
              <a:t>：提供</a:t>
            </a:r>
            <a:r>
              <a:rPr lang="en-US" altLang="zh-CN" dirty="0" smtClean="0"/>
              <a:t>run-parts</a:t>
            </a:r>
            <a:r>
              <a:rPr lang="zh-CN" altLang="en-US" dirty="0" smtClean="0"/>
              <a:t>脚本以及依赖于此脚本的系统计划任务配置文件</a:t>
            </a:r>
            <a:r>
              <a:rPr lang="en-US" altLang="zh-CN" dirty="0" smtClean="0"/>
              <a:t>/etc/</a:t>
            </a:r>
            <a:r>
              <a:rPr lang="en-US" altLang="zh-CN" dirty="0" err="1" smtClean="0"/>
              <a:t>crontab</a:t>
            </a:r>
            <a:r>
              <a:rPr lang="zh-CN" altLang="en-US" dirty="0" smtClean="0"/>
              <a:t>和配置目录</a:t>
            </a:r>
            <a:r>
              <a:rPr lang="en-US" altLang="zh-CN" dirty="0" smtClean="0"/>
              <a:t>/etc/</a:t>
            </a:r>
            <a:r>
              <a:rPr lang="en-US" altLang="zh-CN" dirty="0" err="1" smtClean="0"/>
              <a:t>cron</a:t>
            </a:r>
            <a:r>
              <a:rPr lang="en-US" altLang="zh-CN" dirty="0" smtClean="0"/>
              <a:t>.{</a:t>
            </a:r>
            <a:r>
              <a:rPr lang="en-US" altLang="zh-CN" dirty="0" err="1" smtClean="0"/>
              <a:t>daily,weekly,monthly</a:t>
            </a:r>
            <a:r>
              <a:rPr lang="en-US" altLang="zh-CN" dirty="0" smtClean="0"/>
              <a:t>}</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12</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与</a:t>
            </a:r>
            <a:r>
              <a:rPr lang="en-US" altLang="zh-CN" dirty="0" err="1" smtClean="0"/>
              <a:t>cronie</a:t>
            </a:r>
            <a:r>
              <a:rPr lang="zh-CN" altLang="zh-CN" dirty="0" smtClean="0"/>
              <a:t>相关的软件包</a:t>
            </a:r>
            <a:endParaRPr lang="zh-C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err="1" smtClean="0"/>
              <a:t>cron</a:t>
            </a:r>
            <a:r>
              <a:rPr lang="zh-CN" altLang="zh-CN" dirty="0" smtClean="0"/>
              <a:t>假定服务器是</a:t>
            </a:r>
            <a:r>
              <a:rPr lang="en-US" altLang="zh-CN" dirty="0" smtClean="0"/>
              <a:t>24*7</a:t>
            </a:r>
            <a:r>
              <a:rPr lang="zh-CN" altLang="zh-CN" dirty="0" smtClean="0"/>
              <a:t>全天候运行的</a:t>
            </a:r>
            <a:endParaRPr lang="en-US" altLang="zh-CN" dirty="0" smtClean="0"/>
          </a:p>
          <a:p>
            <a:pPr lvl="1"/>
            <a:r>
              <a:rPr lang="zh-CN" altLang="zh-CN" dirty="0" smtClean="0"/>
              <a:t>当系统时间变化或有一段关机时间就会遗漏这段时间应该执行的</a:t>
            </a:r>
            <a:r>
              <a:rPr lang="en-US" altLang="zh-CN" dirty="0" err="1" smtClean="0"/>
              <a:t>cron</a:t>
            </a:r>
            <a:r>
              <a:rPr lang="zh-CN" altLang="zh-CN" dirty="0" smtClean="0"/>
              <a:t>任务</a:t>
            </a:r>
            <a:endParaRPr lang="en-US" altLang="zh-CN" dirty="0" smtClean="0"/>
          </a:p>
          <a:p>
            <a:r>
              <a:rPr lang="en-US" altLang="zh-CN" dirty="0" err="1" smtClean="0"/>
              <a:t>anacron</a:t>
            </a:r>
            <a:r>
              <a:rPr lang="zh-CN" altLang="en-US" sz="3200" dirty="0" smtClean="0"/>
              <a:t> （</a:t>
            </a:r>
            <a:r>
              <a:rPr lang="en-US" altLang="zh-CN" sz="3200" dirty="0" smtClean="0"/>
              <a:t>anachronistic </a:t>
            </a:r>
            <a:r>
              <a:rPr lang="en-US" altLang="zh-CN" sz="3200" dirty="0" err="1" smtClean="0"/>
              <a:t>cron</a:t>
            </a:r>
            <a:r>
              <a:rPr lang="zh-CN" altLang="en-US" sz="3200" dirty="0" smtClean="0"/>
              <a:t>）</a:t>
            </a:r>
            <a:endParaRPr lang="en-US" altLang="zh-CN" sz="3200" dirty="0" smtClean="0"/>
          </a:p>
          <a:p>
            <a:pPr lvl="1"/>
            <a:r>
              <a:rPr lang="zh-CN" altLang="en-US" dirty="0" smtClean="0"/>
              <a:t>是针对非全天候运行而设计的</a:t>
            </a:r>
          </a:p>
          <a:p>
            <a:pPr lvl="1"/>
            <a:r>
              <a:rPr lang="zh-CN" altLang="en-US" dirty="0" smtClean="0"/>
              <a:t>是</a:t>
            </a:r>
            <a:r>
              <a:rPr lang="en-US" altLang="zh-CN" dirty="0" err="1" smtClean="0"/>
              <a:t>cron</a:t>
            </a:r>
            <a:r>
              <a:rPr lang="zh-CN" altLang="en-US" dirty="0" smtClean="0"/>
              <a:t>的一个连续时间版本</a:t>
            </a:r>
          </a:p>
          <a:p>
            <a:pPr lvl="1"/>
            <a:r>
              <a:rPr lang="zh-CN" altLang="en-US" dirty="0" smtClean="0"/>
              <a:t>不会因为时间不连续而遗漏计划任务的执行</a:t>
            </a:r>
            <a:endParaRPr lang="en-US" altLang="zh-CN" dirty="0" smtClean="0"/>
          </a:p>
          <a:p>
            <a:pPr lvl="1"/>
            <a:r>
              <a:rPr lang="zh-CN" altLang="zh-CN" dirty="0" smtClean="0"/>
              <a:t>在</a:t>
            </a:r>
            <a:r>
              <a:rPr lang="en-US" altLang="zh-CN" dirty="0" err="1" smtClean="0"/>
              <a:t>CentOS</a:t>
            </a:r>
            <a:r>
              <a:rPr lang="en-US" altLang="zh-CN" dirty="0" smtClean="0"/>
              <a:t> 7</a:t>
            </a:r>
            <a:r>
              <a:rPr lang="zh-CN" altLang="zh-CN" dirty="0" smtClean="0"/>
              <a:t>中，</a:t>
            </a:r>
            <a:r>
              <a:rPr lang="en-US" altLang="zh-CN" dirty="0" err="1" smtClean="0"/>
              <a:t>anacron</a:t>
            </a:r>
            <a:r>
              <a:rPr lang="zh-CN" altLang="zh-CN" dirty="0" smtClean="0"/>
              <a:t>是</a:t>
            </a:r>
            <a:r>
              <a:rPr lang="en-US" altLang="zh-CN" dirty="0" err="1" smtClean="0"/>
              <a:t>cronie</a:t>
            </a:r>
            <a:r>
              <a:rPr lang="zh-CN" altLang="zh-CN" dirty="0" smtClean="0"/>
              <a:t>的一部分，且由</a:t>
            </a:r>
            <a:r>
              <a:rPr lang="en-US" altLang="zh-CN" dirty="0" err="1" smtClean="0"/>
              <a:t>crond</a:t>
            </a:r>
            <a:r>
              <a:rPr lang="zh-CN" altLang="zh-CN" dirty="0" smtClean="0"/>
              <a:t>调用的，仅用于运行系统常规计划任务</a:t>
            </a: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13</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cron</a:t>
            </a:r>
            <a:r>
              <a:rPr lang="zh-CN" altLang="zh-CN" dirty="0" smtClean="0"/>
              <a:t>与</a:t>
            </a:r>
            <a:r>
              <a:rPr lang="en-US" altLang="zh-CN" dirty="0" err="1" smtClean="0"/>
              <a:t>anacron</a:t>
            </a:r>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10213" y="1196752"/>
            <a:ext cx="8363272" cy="4530725"/>
          </a:xfrm>
        </p:spPr>
        <p:txBody>
          <a:bodyPr/>
          <a:lstStyle/>
          <a:p>
            <a:r>
              <a:rPr lang="en-US" altLang="zh-CN" dirty="0" err="1" smtClean="0"/>
              <a:t>crond</a:t>
            </a:r>
            <a:r>
              <a:rPr lang="zh-CN" altLang="en-US" dirty="0" smtClean="0"/>
              <a:t>守护进程负责监控周期性任务的执行</a:t>
            </a:r>
            <a:endParaRPr lang="en-US" altLang="zh-CN" dirty="0" smtClean="0"/>
          </a:p>
          <a:p>
            <a:r>
              <a:rPr lang="en-US" altLang="zh-CN" dirty="0" err="1" smtClean="0"/>
              <a:t>crond</a:t>
            </a:r>
            <a:r>
              <a:rPr lang="zh-CN" altLang="en-US" dirty="0" smtClean="0"/>
              <a:t>守护进程的执行参数配置文件</a:t>
            </a:r>
            <a:endParaRPr lang="en-US" altLang="zh-CN" dirty="0" smtClean="0"/>
          </a:p>
          <a:p>
            <a:pPr lvl="1"/>
            <a:r>
              <a:rPr lang="en-US" altLang="zh-CN" dirty="0" smtClean="0"/>
              <a:t>/etc/</a:t>
            </a:r>
            <a:r>
              <a:rPr lang="en-US" altLang="zh-CN" dirty="0" err="1" smtClean="0"/>
              <a:t>sysconfig</a:t>
            </a:r>
            <a:r>
              <a:rPr lang="en-US" altLang="zh-CN" dirty="0" smtClean="0"/>
              <a:t>/</a:t>
            </a:r>
            <a:r>
              <a:rPr lang="en-US" altLang="zh-CN" dirty="0" err="1" smtClean="0"/>
              <a:t>crond</a:t>
            </a:r>
            <a:endParaRPr lang="en-US" altLang="zh-CN" dirty="0" smtClean="0"/>
          </a:p>
          <a:p>
            <a:r>
              <a:rPr lang="zh-CN" altLang="en-US" dirty="0" smtClean="0"/>
              <a:t>控制普通用户的使用</a:t>
            </a:r>
            <a:endParaRPr lang="en-US" altLang="zh-CN" dirty="0" smtClean="0"/>
          </a:p>
          <a:p>
            <a:pPr lvl="1"/>
            <a:r>
              <a:rPr lang="zh-CN" altLang="en-US" dirty="0" smtClean="0"/>
              <a:t>若</a:t>
            </a:r>
            <a:r>
              <a:rPr lang="en-US" altLang="zh-CN" dirty="0" smtClean="0">
                <a:solidFill>
                  <a:srgbClr val="002060"/>
                </a:solidFill>
              </a:rPr>
              <a:t>/etc/</a:t>
            </a:r>
            <a:r>
              <a:rPr lang="en-US" altLang="zh-CN" sz="2800" dirty="0" err="1" smtClean="0"/>
              <a:t>cron</a:t>
            </a:r>
            <a:r>
              <a:rPr lang="en-US" altLang="zh-CN" dirty="0" err="1" smtClean="0">
                <a:solidFill>
                  <a:srgbClr val="002060"/>
                </a:solidFill>
              </a:rPr>
              <a:t>.allow</a:t>
            </a:r>
            <a:r>
              <a:rPr lang="zh-CN" altLang="en-US" dirty="0" smtClean="0"/>
              <a:t>存在，仅列在其中的用户允许使用</a:t>
            </a:r>
            <a:endParaRPr lang="en-US" altLang="zh-CN" dirty="0" smtClean="0"/>
          </a:p>
          <a:p>
            <a:pPr lvl="1"/>
            <a:r>
              <a:rPr lang="zh-CN" altLang="en-US" dirty="0" smtClean="0"/>
              <a:t>若</a:t>
            </a:r>
            <a:r>
              <a:rPr lang="en-US" altLang="zh-CN" dirty="0" smtClean="0"/>
              <a:t>/etc/</a:t>
            </a:r>
            <a:r>
              <a:rPr lang="en-US" altLang="zh-CN" sz="2400" dirty="0" err="1" smtClean="0"/>
              <a:t>cron</a:t>
            </a:r>
            <a:r>
              <a:rPr lang="en-US" altLang="zh-CN" dirty="0" err="1" smtClean="0"/>
              <a:t>.allow</a:t>
            </a:r>
            <a:r>
              <a:rPr lang="en-US" altLang="zh-CN" dirty="0" smtClean="0"/>
              <a:t> </a:t>
            </a:r>
            <a:r>
              <a:rPr lang="zh-CN" altLang="en-US" dirty="0" smtClean="0"/>
              <a:t>不存在，检查</a:t>
            </a:r>
            <a:r>
              <a:rPr lang="en-US" altLang="zh-CN" dirty="0" smtClean="0">
                <a:solidFill>
                  <a:srgbClr val="002060"/>
                </a:solidFill>
              </a:rPr>
              <a:t>/etc/</a:t>
            </a:r>
            <a:r>
              <a:rPr lang="en-US" altLang="zh-CN" sz="2400" dirty="0" err="1" smtClean="0"/>
              <a:t>cron</a:t>
            </a:r>
            <a:r>
              <a:rPr lang="en-US" altLang="zh-CN" dirty="0" err="1" smtClean="0">
                <a:solidFill>
                  <a:srgbClr val="002060"/>
                </a:solidFill>
              </a:rPr>
              <a:t>.deny</a:t>
            </a:r>
            <a:r>
              <a:rPr lang="zh-CN" altLang="en-US" dirty="0" smtClean="0"/>
              <a:t>，没有列于其中的所有用户允许使用</a:t>
            </a:r>
            <a:endParaRPr lang="en-US" altLang="zh-CN" dirty="0" smtClean="0"/>
          </a:p>
          <a:p>
            <a:pPr lvl="1"/>
            <a:r>
              <a:rPr lang="zh-CN" altLang="en-US" dirty="0" smtClean="0"/>
              <a:t>若两个文件均不存在，仅允许</a:t>
            </a:r>
            <a:r>
              <a:rPr lang="en-US" altLang="zh-CN" dirty="0" smtClean="0"/>
              <a:t>root</a:t>
            </a:r>
            <a:r>
              <a:rPr lang="zh-CN" altLang="en-US" dirty="0" smtClean="0"/>
              <a:t>用户使用</a:t>
            </a:r>
            <a:endParaRPr lang="en-US" altLang="zh-CN" dirty="0" smtClean="0"/>
          </a:p>
          <a:p>
            <a:pPr lvl="1"/>
            <a:r>
              <a:rPr lang="zh-CN" altLang="en-US" dirty="0" smtClean="0"/>
              <a:t>空的</a:t>
            </a:r>
            <a:r>
              <a:rPr lang="en-US" altLang="zh-CN" dirty="0" smtClean="0"/>
              <a:t>/etc/</a:t>
            </a:r>
            <a:r>
              <a:rPr lang="en-US" altLang="zh-CN" sz="2400" dirty="0" err="1" smtClean="0"/>
              <a:t>cron</a:t>
            </a:r>
            <a:r>
              <a:rPr lang="en-US" altLang="zh-CN" dirty="0" err="1" smtClean="0"/>
              <a:t>.deny</a:t>
            </a:r>
            <a:r>
              <a:rPr lang="zh-CN" altLang="en-US" dirty="0" smtClean="0"/>
              <a:t>文件，表示允许所有用户使用（默认值）</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14</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crond</a:t>
            </a:r>
            <a:r>
              <a:rPr lang="zh-CN" altLang="en-US" dirty="0" smtClean="0"/>
              <a:t>守护进程</a:t>
            </a:r>
            <a:endParaRPr lang="zh-CN"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43575" y="1196752"/>
            <a:ext cx="8388932" cy="4530725"/>
          </a:xfrm>
        </p:spPr>
        <p:txBody>
          <a:bodyPr/>
          <a:lstStyle/>
          <a:p>
            <a:r>
              <a:rPr lang="en-US" altLang="zh-CN" sz="2800" dirty="0" err="1" smtClean="0"/>
              <a:t>crond</a:t>
            </a:r>
            <a:r>
              <a:rPr lang="zh-CN" altLang="zh-CN" sz="2800" dirty="0" smtClean="0"/>
              <a:t>启动以后，每分钟唤醒一次，检测如下文件的变化并将其加载到内存</a:t>
            </a:r>
            <a:endParaRPr lang="en-US" altLang="zh-CN" sz="2800" dirty="0" smtClean="0"/>
          </a:p>
          <a:p>
            <a:pPr lvl="1"/>
            <a:r>
              <a:rPr lang="en-US" altLang="zh-CN" sz="2000" b="1" dirty="0" smtClean="0">
                <a:solidFill>
                  <a:srgbClr val="C00000"/>
                </a:solidFill>
              </a:rPr>
              <a:t>/etc/</a:t>
            </a:r>
            <a:r>
              <a:rPr lang="en-US" altLang="zh-CN" sz="2000" b="1" dirty="0" err="1" smtClean="0">
                <a:solidFill>
                  <a:srgbClr val="C00000"/>
                </a:solidFill>
              </a:rPr>
              <a:t>crontab</a:t>
            </a:r>
            <a:r>
              <a:rPr lang="zh-CN" altLang="en-US" sz="2000" dirty="0" smtClean="0"/>
              <a:t>：是</a:t>
            </a:r>
            <a:r>
              <a:rPr lang="en-US" altLang="zh-CN" sz="2000" dirty="0" err="1" smtClean="0"/>
              <a:t>crontab</a:t>
            </a:r>
            <a:r>
              <a:rPr lang="zh-CN" altLang="en-US" sz="2000" dirty="0" smtClean="0"/>
              <a:t>格式（</a:t>
            </a:r>
            <a:r>
              <a:rPr lang="en-US" altLang="zh-CN" sz="2000" dirty="0" smtClean="0"/>
              <a:t>man 5 </a:t>
            </a:r>
            <a:r>
              <a:rPr lang="en-US" altLang="zh-CN" sz="2000" dirty="0" err="1" smtClean="0"/>
              <a:t>crontab</a:t>
            </a:r>
            <a:r>
              <a:rPr lang="zh-CN" altLang="en-US" sz="2000" dirty="0" smtClean="0"/>
              <a:t>）的文件</a:t>
            </a:r>
          </a:p>
          <a:p>
            <a:pPr lvl="1"/>
            <a:r>
              <a:rPr lang="en-US" altLang="zh-CN" sz="2000" b="1" dirty="0" smtClean="0">
                <a:solidFill>
                  <a:srgbClr val="C00000"/>
                </a:solidFill>
              </a:rPr>
              <a:t>/etc/</a:t>
            </a:r>
            <a:r>
              <a:rPr lang="en-US" altLang="zh-CN" sz="2000" b="1" dirty="0" err="1" smtClean="0">
                <a:solidFill>
                  <a:srgbClr val="C00000"/>
                </a:solidFill>
              </a:rPr>
              <a:t>cron.d</a:t>
            </a:r>
            <a:r>
              <a:rPr lang="en-US" altLang="zh-CN" sz="2000" b="1" dirty="0" smtClean="0">
                <a:solidFill>
                  <a:srgbClr val="C00000"/>
                </a:solidFill>
              </a:rPr>
              <a:t>/*</a:t>
            </a:r>
            <a:r>
              <a:rPr lang="zh-CN" altLang="en-US" sz="2000" dirty="0" smtClean="0"/>
              <a:t>：是</a:t>
            </a:r>
            <a:r>
              <a:rPr lang="en-US" altLang="zh-CN" sz="2000" dirty="0" err="1" smtClean="0"/>
              <a:t>crontab</a:t>
            </a:r>
            <a:r>
              <a:rPr lang="zh-CN" altLang="en-US" sz="2000" dirty="0" smtClean="0"/>
              <a:t>格式（</a:t>
            </a:r>
            <a:r>
              <a:rPr lang="en-US" altLang="zh-CN" sz="2000" dirty="0" smtClean="0"/>
              <a:t>man 5 </a:t>
            </a:r>
            <a:r>
              <a:rPr lang="en-US" altLang="zh-CN" sz="2000" dirty="0" err="1" smtClean="0"/>
              <a:t>crontab</a:t>
            </a:r>
            <a:r>
              <a:rPr lang="zh-CN" altLang="en-US" sz="2000" dirty="0" smtClean="0"/>
              <a:t>）的文件</a:t>
            </a:r>
          </a:p>
          <a:p>
            <a:pPr lvl="1"/>
            <a:r>
              <a:rPr lang="en-US" altLang="zh-CN" sz="2000" b="1" dirty="0" smtClean="0">
                <a:solidFill>
                  <a:srgbClr val="C00000"/>
                </a:solidFill>
              </a:rPr>
              <a:t>/</a:t>
            </a:r>
            <a:r>
              <a:rPr lang="en-US" altLang="zh-CN" sz="2000" b="1" dirty="0" err="1" smtClean="0">
                <a:solidFill>
                  <a:srgbClr val="C00000"/>
                </a:solidFill>
              </a:rPr>
              <a:t>var</a:t>
            </a:r>
            <a:r>
              <a:rPr lang="en-US" altLang="zh-CN" sz="2000" b="1" dirty="0" smtClean="0">
                <a:solidFill>
                  <a:srgbClr val="C00000"/>
                </a:solidFill>
              </a:rPr>
              <a:t>/spool/</a:t>
            </a:r>
            <a:r>
              <a:rPr lang="en-US" altLang="zh-CN" sz="2000" b="1" dirty="0" err="1" smtClean="0">
                <a:solidFill>
                  <a:srgbClr val="C00000"/>
                </a:solidFill>
              </a:rPr>
              <a:t>cron</a:t>
            </a:r>
            <a:r>
              <a:rPr lang="en-US" altLang="zh-CN" sz="2000" b="1" dirty="0" smtClean="0">
                <a:solidFill>
                  <a:srgbClr val="C00000"/>
                </a:solidFill>
              </a:rPr>
              <a:t>/*</a:t>
            </a:r>
            <a:r>
              <a:rPr lang="zh-CN" altLang="en-US" sz="2000" dirty="0" smtClean="0"/>
              <a:t>：是</a:t>
            </a:r>
            <a:r>
              <a:rPr lang="en-US" altLang="zh-CN" sz="2000" dirty="0" err="1" smtClean="0"/>
              <a:t>crontab</a:t>
            </a:r>
            <a:r>
              <a:rPr lang="zh-CN" altLang="en-US" sz="2000" dirty="0" smtClean="0"/>
              <a:t>格式（</a:t>
            </a:r>
            <a:r>
              <a:rPr lang="en-US" altLang="zh-CN" sz="2000" dirty="0" smtClean="0"/>
              <a:t>man 5 </a:t>
            </a:r>
            <a:r>
              <a:rPr lang="en-US" altLang="zh-CN" sz="2000" dirty="0" err="1" smtClean="0"/>
              <a:t>crontab</a:t>
            </a:r>
            <a:r>
              <a:rPr lang="zh-CN" altLang="en-US" sz="2000" dirty="0" smtClean="0"/>
              <a:t>）的文件</a:t>
            </a:r>
          </a:p>
          <a:p>
            <a:pPr lvl="1"/>
            <a:r>
              <a:rPr lang="en-US" altLang="zh-CN" sz="2000" b="1" dirty="0" smtClean="0">
                <a:solidFill>
                  <a:srgbClr val="C00000"/>
                </a:solidFill>
              </a:rPr>
              <a:t>/etc/</a:t>
            </a:r>
            <a:r>
              <a:rPr lang="en-US" altLang="zh-CN" sz="2000" b="1" dirty="0" err="1" smtClean="0">
                <a:solidFill>
                  <a:srgbClr val="C00000"/>
                </a:solidFill>
              </a:rPr>
              <a:t>anacrontab</a:t>
            </a:r>
            <a:r>
              <a:rPr lang="zh-CN" altLang="en-US" sz="2000" dirty="0" smtClean="0"/>
              <a:t>：是</a:t>
            </a:r>
            <a:r>
              <a:rPr lang="en-US" altLang="zh-CN" sz="2000" dirty="0" err="1" smtClean="0"/>
              <a:t>anacrontab</a:t>
            </a:r>
            <a:r>
              <a:rPr lang="zh-CN" altLang="en-US" sz="2000" dirty="0" smtClean="0"/>
              <a:t>格式（</a:t>
            </a:r>
            <a:r>
              <a:rPr lang="en-US" altLang="zh-CN" sz="2000" dirty="0" smtClean="0"/>
              <a:t>man 5 </a:t>
            </a:r>
            <a:r>
              <a:rPr lang="en-US" altLang="zh-CN" sz="2000" dirty="0" err="1" smtClean="0"/>
              <a:t>anacrontab</a:t>
            </a:r>
            <a:r>
              <a:rPr lang="zh-CN" altLang="en-US" sz="2000" dirty="0" smtClean="0"/>
              <a:t>）的文件</a:t>
            </a:r>
            <a:endParaRPr lang="en-US" altLang="zh-CN" sz="2000" dirty="0" smtClean="0"/>
          </a:p>
          <a:p>
            <a:r>
              <a:rPr lang="zh-CN" altLang="zh-CN" sz="2800" dirty="0" smtClean="0"/>
              <a:t>一旦发现配置文件中安排的</a:t>
            </a:r>
            <a:r>
              <a:rPr lang="en-US" altLang="zh-CN" sz="2800" dirty="0" err="1" smtClean="0"/>
              <a:t>cron</a:t>
            </a:r>
            <a:r>
              <a:rPr lang="zh-CN" altLang="zh-CN" sz="2800" dirty="0" smtClean="0"/>
              <a:t>任务的时间和日期与系统的当前时间和日期符合时，就执行相应的</a:t>
            </a:r>
            <a:r>
              <a:rPr lang="en-US" altLang="zh-CN" sz="2800" dirty="0" err="1" smtClean="0"/>
              <a:t>cron</a:t>
            </a:r>
            <a:r>
              <a:rPr lang="zh-CN" altLang="zh-CN" sz="2800" dirty="0" smtClean="0"/>
              <a:t>任务</a:t>
            </a:r>
            <a:endParaRPr lang="en-US" altLang="zh-CN" sz="2800" dirty="0" smtClean="0"/>
          </a:p>
          <a:p>
            <a:r>
              <a:rPr lang="zh-CN" altLang="zh-CN" sz="2800" dirty="0" smtClean="0"/>
              <a:t>当</a:t>
            </a:r>
            <a:r>
              <a:rPr lang="en-US" altLang="zh-CN" sz="2800" dirty="0" err="1" smtClean="0"/>
              <a:t>cron</a:t>
            </a:r>
            <a:r>
              <a:rPr lang="zh-CN" altLang="zh-CN" sz="2800" dirty="0" smtClean="0"/>
              <a:t>任务执行结束后，任何输出都将作为邮件发送给安排</a:t>
            </a:r>
            <a:r>
              <a:rPr lang="en-US" altLang="zh-CN" sz="2800" dirty="0" err="1" smtClean="0"/>
              <a:t>cron</a:t>
            </a:r>
            <a:r>
              <a:rPr lang="zh-CN" altLang="zh-CN" sz="2800" dirty="0" smtClean="0"/>
              <a:t>任务的所有者，或者是配置文件中指定的</a:t>
            </a:r>
            <a:r>
              <a:rPr lang="en-US" altLang="zh-CN" sz="2800" dirty="0" smtClean="0"/>
              <a:t>MAILTO</a:t>
            </a:r>
            <a:r>
              <a:rPr lang="zh-CN" altLang="zh-CN" sz="2800" dirty="0" smtClean="0"/>
              <a:t>环境变量中指定的用户</a:t>
            </a:r>
            <a:endParaRPr lang="zh-CN" altLang="en-US" sz="28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15</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cron</a:t>
            </a:r>
            <a:r>
              <a:rPr lang="zh-CN" altLang="zh-CN" dirty="0" smtClean="0"/>
              <a:t>的工作过程</a:t>
            </a:r>
            <a:endParaRPr lang="zh-CN"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03886" y="1484784"/>
            <a:ext cx="8072570" cy="4530725"/>
          </a:xfrm>
        </p:spPr>
        <p:txBody>
          <a:bodyPr/>
          <a:lstStyle/>
          <a:p>
            <a:r>
              <a:rPr lang="en-US" altLang="zh-CN" dirty="0" smtClean="0"/>
              <a:t>/</a:t>
            </a:r>
            <a:r>
              <a:rPr lang="en-US" altLang="zh-CN" dirty="0" err="1" smtClean="0"/>
              <a:t>var</a:t>
            </a:r>
            <a:r>
              <a:rPr lang="en-US" altLang="zh-CN" dirty="0" smtClean="0"/>
              <a:t>/spool/</a:t>
            </a:r>
            <a:r>
              <a:rPr lang="en-US" altLang="zh-CN" dirty="0" err="1" smtClean="0"/>
              <a:t>cron</a:t>
            </a:r>
            <a:r>
              <a:rPr lang="zh-CN" altLang="zh-CN" dirty="0" smtClean="0"/>
              <a:t>目录下的</a:t>
            </a:r>
            <a:r>
              <a:rPr lang="en-US" altLang="zh-CN" dirty="0" err="1" smtClean="0"/>
              <a:t>crontab</a:t>
            </a:r>
            <a:r>
              <a:rPr lang="zh-CN" altLang="zh-CN" dirty="0" smtClean="0"/>
              <a:t>文件</a:t>
            </a:r>
            <a:endParaRPr lang="en-US" altLang="zh-CN" dirty="0" smtClean="0"/>
          </a:p>
          <a:p>
            <a:pPr lvl="1"/>
            <a:r>
              <a:rPr lang="zh-CN" altLang="zh-CN" dirty="0" smtClean="0"/>
              <a:t>是由用户使用</a:t>
            </a:r>
            <a:r>
              <a:rPr lang="en-US" altLang="zh-CN" b="1" dirty="0" err="1" smtClean="0">
                <a:solidFill>
                  <a:srgbClr val="002060"/>
                </a:solidFill>
              </a:rPr>
              <a:t>crontab</a:t>
            </a:r>
            <a:r>
              <a:rPr lang="zh-CN" altLang="zh-CN" dirty="0" smtClean="0"/>
              <a:t>命令编辑创建的</a:t>
            </a:r>
            <a:endParaRPr lang="en-US" altLang="zh-CN" dirty="0" smtClean="0"/>
          </a:p>
          <a:p>
            <a:pPr lvl="1"/>
            <a:r>
              <a:rPr lang="zh-CN" altLang="zh-CN" dirty="0" smtClean="0"/>
              <a:t>当每个用户使用</a:t>
            </a:r>
            <a:r>
              <a:rPr lang="en-US" altLang="zh-CN" dirty="0" err="1" smtClean="0"/>
              <a:t>crontab</a:t>
            </a:r>
            <a:r>
              <a:rPr lang="zh-CN" altLang="zh-CN" dirty="0" smtClean="0"/>
              <a:t>命令安排了</a:t>
            </a:r>
            <a:r>
              <a:rPr lang="en-US" altLang="zh-CN" dirty="0" err="1" smtClean="0"/>
              <a:t>cron</a:t>
            </a:r>
            <a:r>
              <a:rPr lang="zh-CN" altLang="zh-CN" dirty="0" smtClean="0"/>
              <a:t>任务之后，在</a:t>
            </a:r>
            <a:r>
              <a:rPr lang="en-US" altLang="zh-CN" dirty="0" smtClean="0"/>
              <a:t>/</a:t>
            </a:r>
            <a:r>
              <a:rPr lang="en-US" altLang="zh-CN" dirty="0" err="1" smtClean="0"/>
              <a:t>var</a:t>
            </a:r>
            <a:r>
              <a:rPr lang="en-US" altLang="zh-CN" dirty="0" smtClean="0"/>
              <a:t>/spool/</a:t>
            </a:r>
            <a:r>
              <a:rPr lang="en-US" altLang="zh-CN" dirty="0" err="1" smtClean="0"/>
              <a:t>cron</a:t>
            </a:r>
            <a:r>
              <a:rPr lang="zh-CN" altLang="zh-CN" dirty="0" smtClean="0"/>
              <a:t>目录下就会存在一个与用户同名的</a:t>
            </a:r>
            <a:r>
              <a:rPr lang="en-US" altLang="zh-CN" dirty="0" err="1" smtClean="0"/>
              <a:t>crontab</a:t>
            </a:r>
            <a:r>
              <a:rPr lang="zh-CN" altLang="zh-CN" dirty="0" smtClean="0"/>
              <a:t>文件</a:t>
            </a:r>
            <a:endParaRPr lang="en-US" altLang="zh-CN" dirty="0" smtClean="0"/>
          </a:p>
          <a:p>
            <a:pPr lvl="1"/>
            <a:r>
              <a:rPr lang="zh-CN" altLang="zh-CN" dirty="0" smtClean="0"/>
              <a:t>例如一个用户名为</a:t>
            </a:r>
            <a:r>
              <a:rPr lang="en-US" altLang="zh-CN" dirty="0" err="1" smtClean="0"/>
              <a:t>osmond</a:t>
            </a:r>
            <a:r>
              <a:rPr lang="zh-CN" altLang="zh-CN" dirty="0" smtClean="0"/>
              <a:t>的用户，它所对应的</a:t>
            </a:r>
            <a:r>
              <a:rPr lang="en-US" altLang="zh-CN" dirty="0" err="1" smtClean="0"/>
              <a:t>crontab</a:t>
            </a:r>
            <a:r>
              <a:rPr lang="zh-CN" altLang="zh-CN" dirty="0" smtClean="0"/>
              <a:t>文件就是 </a:t>
            </a:r>
            <a:r>
              <a:rPr lang="en-US" altLang="zh-CN" dirty="0" smtClean="0"/>
              <a:t>/</a:t>
            </a:r>
            <a:r>
              <a:rPr lang="en-US" altLang="zh-CN" dirty="0" err="1" smtClean="0"/>
              <a:t>var</a:t>
            </a:r>
            <a:r>
              <a:rPr lang="en-US" altLang="zh-CN" dirty="0" smtClean="0"/>
              <a:t>/spool/</a:t>
            </a:r>
            <a:r>
              <a:rPr lang="en-US" altLang="zh-CN" dirty="0" err="1" smtClean="0"/>
              <a:t>cron</a:t>
            </a:r>
            <a:r>
              <a:rPr lang="en-US" altLang="zh-CN" dirty="0" smtClean="0"/>
              <a:t>/</a:t>
            </a:r>
            <a:r>
              <a:rPr lang="en-US" altLang="zh-CN" dirty="0" err="1" smtClean="0"/>
              <a:t>osmond</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16</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cron</a:t>
            </a:r>
            <a:r>
              <a:rPr lang="zh-CN" altLang="zh-CN" dirty="0" smtClean="0"/>
              <a:t>的工作过程</a:t>
            </a:r>
            <a:r>
              <a:rPr lang="zh-CN" altLang="en-US" dirty="0" smtClean="0"/>
              <a:t>（续）</a:t>
            </a:r>
            <a:endParaRPr lang="zh-CN"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5556" y="1275226"/>
            <a:ext cx="8172908" cy="4530725"/>
          </a:xfrm>
        </p:spPr>
        <p:txBody>
          <a:bodyPr/>
          <a:lstStyle/>
          <a:p>
            <a:r>
              <a:rPr lang="zh-CN" altLang="en-US" dirty="0" smtClean="0"/>
              <a:t>注释行以 </a:t>
            </a:r>
            <a:r>
              <a:rPr lang="en-US" altLang="zh-CN" dirty="0" smtClean="0"/>
              <a:t># </a:t>
            </a:r>
            <a:r>
              <a:rPr lang="zh-CN" altLang="en-US" dirty="0" smtClean="0"/>
              <a:t>开头 </a:t>
            </a:r>
          </a:p>
          <a:p>
            <a:r>
              <a:rPr lang="zh-CN" altLang="en-US" dirty="0" smtClean="0"/>
              <a:t>详情参见 </a:t>
            </a:r>
            <a:r>
              <a:rPr lang="en-US" altLang="zh-CN" dirty="0" smtClean="0">
                <a:solidFill>
                  <a:schemeClr val="accent6">
                    <a:lumMod val="75000"/>
                  </a:schemeClr>
                </a:solidFill>
              </a:rPr>
              <a:t>man 5 </a:t>
            </a:r>
            <a:r>
              <a:rPr lang="en-US" altLang="zh-CN" dirty="0" err="1" smtClean="0">
                <a:solidFill>
                  <a:schemeClr val="accent6">
                    <a:lumMod val="75000"/>
                  </a:schemeClr>
                </a:solidFill>
              </a:rPr>
              <a:t>crontab</a:t>
            </a:r>
            <a:endParaRPr lang="en-US" altLang="zh-CN" dirty="0" smtClean="0">
              <a:solidFill>
                <a:schemeClr val="accent6">
                  <a:lumMod val="75000"/>
                </a:schemeClr>
              </a:solidFill>
            </a:endParaRPr>
          </a:p>
          <a:p>
            <a:r>
              <a:rPr lang="zh-CN" altLang="en-US" dirty="0" smtClean="0">
                <a:solidFill>
                  <a:srgbClr val="002060"/>
                </a:solidFill>
              </a:rPr>
              <a:t>每一行由</a:t>
            </a:r>
            <a:r>
              <a:rPr lang="en-US" altLang="zh-CN" dirty="0" smtClean="0">
                <a:solidFill>
                  <a:srgbClr val="002060"/>
                </a:solidFill>
              </a:rPr>
              <a:t>5</a:t>
            </a:r>
            <a:r>
              <a:rPr lang="zh-CN" altLang="en-US" dirty="0" smtClean="0">
                <a:solidFill>
                  <a:srgbClr val="002060"/>
                </a:solidFill>
              </a:rPr>
              <a:t>个时间字段及命令组成</a:t>
            </a:r>
            <a:endParaRPr lang="en-US" altLang="zh-CN" dirty="0" smtClean="0">
              <a:solidFill>
                <a:srgbClr val="002060"/>
              </a:solidFill>
            </a:endParaRPr>
          </a:p>
          <a:p>
            <a:pPr lvl="1">
              <a:buNone/>
            </a:pPr>
            <a:r>
              <a:rPr lang="en-US" altLang="zh-CN" sz="2000" dirty="0" smtClean="0">
                <a:solidFill>
                  <a:srgbClr val="C00000"/>
                </a:solidFill>
              </a:rPr>
              <a:t>minute hour  day-of-month  month-of-year  day-of-week  </a:t>
            </a:r>
            <a:r>
              <a:rPr lang="en-US" altLang="zh-CN" sz="2000" dirty="0" smtClean="0">
                <a:solidFill>
                  <a:srgbClr val="002060"/>
                </a:solidFill>
              </a:rPr>
              <a:t>commands</a:t>
            </a:r>
          </a:p>
          <a:p>
            <a:r>
              <a:rPr lang="zh-CN" altLang="en-US" dirty="0" smtClean="0">
                <a:solidFill>
                  <a:srgbClr val="002060"/>
                </a:solidFill>
              </a:rPr>
              <a:t>五个时间字段</a:t>
            </a:r>
          </a:p>
          <a:p>
            <a:pPr lvl="1"/>
            <a:r>
              <a:rPr lang="en-US" altLang="zh-CN" sz="2400" dirty="0" smtClean="0">
                <a:solidFill>
                  <a:srgbClr val="C00000"/>
                </a:solidFill>
              </a:rPr>
              <a:t>minute</a:t>
            </a:r>
            <a:r>
              <a:rPr lang="zh-CN" altLang="en-US" sz="2400" dirty="0" smtClean="0">
                <a:solidFill>
                  <a:srgbClr val="C00000"/>
                </a:solidFill>
              </a:rPr>
              <a:t>：</a:t>
            </a:r>
            <a:r>
              <a:rPr lang="en-US" altLang="zh-CN" sz="2400" dirty="0" smtClean="0"/>
              <a:t>		</a:t>
            </a:r>
            <a:r>
              <a:rPr lang="zh-CN" altLang="en-US" sz="2400" dirty="0" smtClean="0"/>
              <a:t>一小时中的哪一分钟 </a:t>
            </a:r>
            <a:r>
              <a:rPr lang="en-US" altLang="zh-CN" sz="2400" b="1" dirty="0" smtClean="0">
                <a:solidFill>
                  <a:srgbClr val="002060"/>
                </a:solidFill>
              </a:rPr>
              <a:t>[0</a:t>
            </a:r>
            <a:r>
              <a:rPr lang="zh-CN" altLang="en-US" sz="2400" b="1" dirty="0" smtClean="0">
                <a:solidFill>
                  <a:srgbClr val="002060"/>
                </a:solidFill>
              </a:rPr>
              <a:t>～</a:t>
            </a:r>
            <a:r>
              <a:rPr lang="en-US" altLang="zh-CN" sz="2400" b="1" dirty="0" smtClean="0">
                <a:solidFill>
                  <a:srgbClr val="002060"/>
                </a:solidFill>
              </a:rPr>
              <a:t>59]</a:t>
            </a:r>
            <a:endParaRPr lang="zh-CN" altLang="en-US" sz="2400" b="1" dirty="0" smtClean="0">
              <a:solidFill>
                <a:srgbClr val="002060"/>
              </a:solidFill>
            </a:endParaRPr>
          </a:p>
          <a:p>
            <a:pPr lvl="1"/>
            <a:r>
              <a:rPr lang="en-US" altLang="zh-CN" sz="2400" dirty="0" smtClean="0">
                <a:solidFill>
                  <a:srgbClr val="C00000"/>
                </a:solidFill>
              </a:rPr>
              <a:t>hour</a:t>
            </a:r>
            <a:r>
              <a:rPr lang="zh-CN" altLang="en-US" sz="2400" dirty="0" smtClean="0">
                <a:solidFill>
                  <a:srgbClr val="C00000"/>
                </a:solidFill>
              </a:rPr>
              <a:t>：</a:t>
            </a:r>
            <a:r>
              <a:rPr lang="en-US" altLang="zh-CN" sz="2400" dirty="0" smtClean="0"/>
              <a:t>			</a:t>
            </a:r>
            <a:r>
              <a:rPr lang="zh-CN" altLang="en-US" sz="2400" dirty="0" smtClean="0"/>
              <a:t>一天中的哪个小时 </a:t>
            </a:r>
            <a:r>
              <a:rPr lang="en-US" altLang="zh-CN" sz="2400" dirty="0" smtClean="0"/>
              <a:t>[</a:t>
            </a:r>
            <a:r>
              <a:rPr lang="en-US" altLang="zh-CN" sz="2400" b="1" dirty="0" smtClean="0">
                <a:solidFill>
                  <a:srgbClr val="002060"/>
                </a:solidFill>
              </a:rPr>
              <a:t>0</a:t>
            </a:r>
            <a:r>
              <a:rPr lang="zh-CN" altLang="en-US" sz="2400" b="1" dirty="0" smtClean="0">
                <a:solidFill>
                  <a:srgbClr val="002060"/>
                </a:solidFill>
              </a:rPr>
              <a:t>～</a:t>
            </a:r>
            <a:r>
              <a:rPr lang="en-US" altLang="zh-CN" sz="2400" b="1" dirty="0" smtClean="0">
                <a:solidFill>
                  <a:srgbClr val="002060"/>
                </a:solidFill>
              </a:rPr>
              <a:t>23]</a:t>
            </a:r>
            <a:endParaRPr lang="zh-CN" altLang="en-US" sz="2400" b="1" dirty="0" smtClean="0">
              <a:solidFill>
                <a:srgbClr val="002060"/>
              </a:solidFill>
            </a:endParaRPr>
          </a:p>
          <a:p>
            <a:pPr lvl="1"/>
            <a:r>
              <a:rPr lang="en-US" altLang="zh-CN" sz="2400" dirty="0" smtClean="0">
                <a:solidFill>
                  <a:srgbClr val="C00000"/>
                </a:solidFill>
              </a:rPr>
              <a:t>day-of-month</a:t>
            </a:r>
            <a:r>
              <a:rPr lang="zh-CN" altLang="en-US" sz="2400" dirty="0" smtClean="0">
                <a:solidFill>
                  <a:srgbClr val="C00000"/>
                </a:solidFill>
              </a:rPr>
              <a:t>：</a:t>
            </a:r>
            <a:r>
              <a:rPr lang="en-US" altLang="zh-CN" sz="2400" dirty="0" smtClean="0">
                <a:solidFill>
                  <a:srgbClr val="C00000"/>
                </a:solidFill>
              </a:rPr>
              <a:t>	</a:t>
            </a:r>
            <a:r>
              <a:rPr lang="zh-CN" altLang="en-US" sz="2400" dirty="0" smtClean="0"/>
              <a:t>一月中的哪一天 </a:t>
            </a:r>
            <a:r>
              <a:rPr lang="en-US" altLang="zh-CN" sz="2400" b="1" dirty="0" smtClean="0">
                <a:solidFill>
                  <a:srgbClr val="002060"/>
                </a:solidFill>
              </a:rPr>
              <a:t>[1</a:t>
            </a:r>
            <a:r>
              <a:rPr lang="zh-CN" altLang="en-US" sz="2400" b="1" dirty="0" smtClean="0">
                <a:solidFill>
                  <a:srgbClr val="002060"/>
                </a:solidFill>
              </a:rPr>
              <a:t>～</a:t>
            </a:r>
            <a:r>
              <a:rPr lang="en-US" altLang="zh-CN" sz="2400" b="1" dirty="0" smtClean="0">
                <a:solidFill>
                  <a:srgbClr val="002060"/>
                </a:solidFill>
              </a:rPr>
              <a:t>31]</a:t>
            </a:r>
            <a:endParaRPr lang="zh-CN" altLang="en-US" sz="2400" b="1" dirty="0" smtClean="0">
              <a:solidFill>
                <a:srgbClr val="002060"/>
              </a:solidFill>
            </a:endParaRPr>
          </a:p>
          <a:p>
            <a:pPr lvl="1"/>
            <a:r>
              <a:rPr lang="en-US" altLang="zh-CN" sz="2400" dirty="0" smtClean="0">
                <a:solidFill>
                  <a:srgbClr val="C00000"/>
                </a:solidFill>
              </a:rPr>
              <a:t>month-of-year</a:t>
            </a:r>
            <a:r>
              <a:rPr lang="zh-CN" altLang="en-US" sz="2400" dirty="0" smtClean="0">
                <a:solidFill>
                  <a:srgbClr val="C00000"/>
                </a:solidFill>
              </a:rPr>
              <a:t>：</a:t>
            </a:r>
            <a:r>
              <a:rPr lang="en-US" altLang="zh-CN" sz="2400" dirty="0" smtClean="0">
                <a:solidFill>
                  <a:srgbClr val="C00000"/>
                </a:solidFill>
              </a:rPr>
              <a:t>	</a:t>
            </a:r>
            <a:r>
              <a:rPr lang="zh-CN" altLang="en-US" sz="2400" dirty="0" smtClean="0"/>
              <a:t>一年中的哪一月 </a:t>
            </a:r>
            <a:r>
              <a:rPr lang="en-US" altLang="zh-CN" sz="2400" b="1" dirty="0" smtClean="0">
                <a:solidFill>
                  <a:srgbClr val="002060"/>
                </a:solidFill>
              </a:rPr>
              <a:t>[1</a:t>
            </a:r>
            <a:r>
              <a:rPr lang="zh-CN" altLang="en-US" sz="2400" b="1" dirty="0" smtClean="0">
                <a:solidFill>
                  <a:srgbClr val="002060"/>
                </a:solidFill>
              </a:rPr>
              <a:t>～</a:t>
            </a:r>
            <a:r>
              <a:rPr lang="en-US" altLang="zh-CN" sz="2400" b="1" dirty="0" smtClean="0">
                <a:solidFill>
                  <a:srgbClr val="002060"/>
                </a:solidFill>
              </a:rPr>
              <a:t>12]</a:t>
            </a:r>
            <a:endParaRPr lang="zh-CN" altLang="en-US" sz="2400" b="1" dirty="0" smtClean="0">
              <a:solidFill>
                <a:srgbClr val="002060"/>
              </a:solidFill>
            </a:endParaRPr>
          </a:p>
          <a:p>
            <a:pPr lvl="1"/>
            <a:r>
              <a:rPr lang="en-US" altLang="zh-CN" sz="2400" dirty="0" smtClean="0">
                <a:solidFill>
                  <a:srgbClr val="C00000"/>
                </a:solidFill>
              </a:rPr>
              <a:t>day-of-week</a:t>
            </a:r>
            <a:r>
              <a:rPr lang="zh-CN" altLang="en-US" sz="2400" dirty="0" smtClean="0">
                <a:solidFill>
                  <a:srgbClr val="C00000"/>
                </a:solidFill>
              </a:rPr>
              <a:t>：</a:t>
            </a:r>
            <a:r>
              <a:rPr lang="en-US" altLang="zh-CN" sz="2400" dirty="0" smtClean="0">
                <a:solidFill>
                  <a:srgbClr val="C00000"/>
                </a:solidFill>
              </a:rPr>
              <a:t>		</a:t>
            </a:r>
            <a:r>
              <a:rPr lang="zh-CN" altLang="en-US" sz="2400" dirty="0" smtClean="0"/>
              <a:t>一周中的哪一天 </a:t>
            </a:r>
            <a:r>
              <a:rPr lang="en-US" altLang="zh-CN" sz="2400" b="1" dirty="0" smtClean="0">
                <a:solidFill>
                  <a:srgbClr val="002060"/>
                </a:solidFill>
              </a:rPr>
              <a:t>[0</a:t>
            </a:r>
            <a:r>
              <a:rPr lang="zh-CN" altLang="en-US" sz="2400" b="1" dirty="0" smtClean="0">
                <a:solidFill>
                  <a:srgbClr val="002060"/>
                </a:solidFill>
              </a:rPr>
              <a:t>～</a:t>
            </a:r>
            <a:r>
              <a:rPr lang="en-US" altLang="zh-CN" sz="2400" b="1" dirty="0" smtClean="0">
                <a:solidFill>
                  <a:srgbClr val="002060"/>
                </a:solidFill>
              </a:rPr>
              <a:t>6]</a:t>
            </a:r>
            <a:endParaRPr lang="zh-CN" altLang="en-US" sz="2400" b="1" dirty="0" smtClean="0">
              <a:solidFill>
                <a:srgbClr val="002060"/>
              </a:solidFill>
            </a:endParaRPr>
          </a:p>
          <a:p>
            <a:pPr lvl="1"/>
            <a:endParaRPr lang="zh-CN" altLang="en-US" sz="24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17</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crontab</a:t>
            </a:r>
            <a:r>
              <a:rPr lang="zh-CN" altLang="en-US" dirty="0" smtClean="0"/>
              <a:t>文件的格式</a:t>
            </a:r>
            <a:r>
              <a:rPr lang="zh-CN" altLang="en-US" b="1" dirty="0" smtClean="0"/>
              <a:t/>
            </a:r>
            <a:br>
              <a:rPr lang="zh-CN" altLang="en-US" b="1" dirty="0" smtClean="0"/>
            </a:br>
            <a:endParaRPr lang="zh-CN"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7049" y="1247058"/>
            <a:ext cx="8229600" cy="4530725"/>
          </a:xfrm>
        </p:spPr>
        <p:txBody>
          <a:bodyPr/>
          <a:lstStyle/>
          <a:p>
            <a:r>
              <a:rPr lang="zh-CN" altLang="en-US" sz="2800" dirty="0" smtClean="0"/>
              <a:t>这些项都</a:t>
            </a:r>
            <a:r>
              <a:rPr lang="zh-CN" altLang="en-US" sz="2800" b="1" dirty="0" smtClean="0">
                <a:solidFill>
                  <a:srgbClr val="C00000"/>
                </a:solidFill>
              </a:rPr>
              <a:t>不能为空</a:t>
            </a:r>
            <a:r>
              <a:rPr lang="zh-CN" altLang="en-US" sz="2800" dirty="0" smtClean="0"/>
              <a:t>，必须填入 </a:t>
            </a:r>
          </a:p>
          <a:p>
            <a:r>
              <a:rPr lang="zh-CN" altLang="en-US" sz="2800" dirty="0" smtClean="0"/>
              <a:t>如果用户不需要指定其中的几项时间，那么可以</a:t>
            </a:r>
            <a:r>
              <a:rPr lang="zh-CN" altLang="en-US" sz="2800" b="1" dirty="0" smtClean="0">
                <a:solidFill>
                  <a:srgbClr val="C00000"/>
                </a:solidFill>
              </a:rPr>
              <a:t>使用统配符*表示任何时间 </a:t>
            </a:r>
          </a:p>
          <a:p>
            <a:r>
              <a:rPr lang="zh-CN" altLang="en-US" sz="2800" dirty="0" smtClean="0"/>
              <a:t>每个时间字段都可以指定多个值，它们之间</a:t>
            </a:r>
            <a:r>
              <a:rPr lang="zh-CN" altLang="en-US" sz="2800" b="1" dirty="0" smtClean="0">
                <a:solidFill>
                  <a:srgbClr val="C00000"/>
                </a:solidFill>
              </a:rPr>
              <a:t>用”</a:t>
            </a:r>
            <a:r>
              <a:rPr lang="en-US" altLang="zh-CN" sz="2800" b="1" dirty="0" smtClean="0">
                <a:solidFill>
                  <a:srgbClr val="C00000"/>
                </a:solidFill>
              </a:rPr>
              <a:t>,”</a:t>
            </a:r>
            <a:r>
              <a:rPr lang="zh-CN" altLang="en-US" sz="2800" b="1" dirty="0" smtClean="0">
                <a:solidFill>
                  <a:srgbClr val="C00000"/>
                </a:solidFill>
              </a:rPr>
              <a:t>间隔</a:t>
            </a:r>
            <a:r>
              <a:rPr lang="zh-CN" altLang="en-US" sz="2800" dirty="0" smtClean="0"/>
              <a:t>，如：</a:t>
            </a:r>
            <a:r>
              <a:rPr lang="en-US" altLang="zh-CN" sz="2800" dirty="0" smtClean="0"/>
              <a:t>1,3,5</a:t>
            </a:r>
          </a:p>
          <a:p>
            <a:r>
              <a:rPr lang="zh-CN" altLang="en-US" sz="2800" dirty="0" smtClean="0"/>
              <a:t>每个时间字段都可以指定范围，它们之间</a:t>
            </a:r>
            <a:r>
              <a:rPr lang="zh-CN" altLang="en-US" sz="2800" b="1" dirty="0" smtClean="0">
                <a:solidFill>
                  <a:srgbClr val="C00000"/>
                </a:solidFill>
              </a:rPr>
              <a:t>用“</a:t>
            </a:r>
            <a:r>
              <a:rPr lang="en-US" altLang="zh-CN" sz="2800" b="1" dirty="0" smtClean="0">
                <a:solidFill>
                  <a:srgbClr val="C00000"/>
                </a:solidFill>
              </a:rPr>
              <a:t>-”</a:t>
            </a:r>
            <a:r>
              <a:rPr lang="zh-CN" altLang="en-US" sz="2800" b="1" dirty="0" smtClean="0">
                <a:solidFill>
                  <a:srgbClr val="C00000"/>
                </a:solidFill>
              </a:rPr>
              <a:t>间隔</a:t>
            </a:r>
            <a:r>
              <a:rPr lang="zh-CN" altLang="en-US" sz="2800" dirty="0" smtClean="0"/>
              <a:t> ，如：</a:t>
            </a:r>
            <a:r>
              <a:rPr lang="en-US" altLang="zh-CN" sz="2800" dirty="0" smtClean="0"/>
              <a:t>12-20</a:t>
            </a:r>
          </a:p>
          <a:p>
            <a:r>
              <a:rPr lang="zh-CN" altLang="en-US" sz="2800" dirty="0" smtClean="0"/>
              <a:t>每个时间字段都可以使用</a:t>
            </a:r>
            <a:r>
              <a:rPr lang="zh-CN" altLang="en-US" sz="2800" b="1" dirty="0" smtClean="0">
                <a:solidFill>
                  <a:srgbClr val="C00000"/>
                </a:solidFill>
              </a:rPr>
              <a:t>*</a:t>
            </a:r>
            <a:r>
              <a:rPr lang="en-US" altLang="zh-CN" sz="2800" b="1" dirty="0" smtClean="0">
                <a:solidFill>
                  <a:srgbClr val="C00000"/>
                </a:solidFill>
              </a:rPr>
              <a:t>/n</a:t>
            </a:r>
            <a:r>
              <a:rPr lang="zh-CN" altLang="en-US" sz="2800" b="1" dirty="0" smtClean="0">
                <a:solidFill>
                  <a:srgbClr val="C00000"/>
                </a:solidFill>
              </a:rPr>
              <a:t>表示每隔</a:t>
            </a:r>
            <a:r>
              <a:rPr lang="en-US" altLang="zh-CN" sz="2800" b="1" dirty="0" smtClean="0">
                <a:solidFill>
                  <a:srgbClr val="C00000"/>
                </a:solidFill>
              </a:rPr>
              <a:t>n</a:t>
            </a:r>
            <a:r>
              <a:rPr lang="zh-CN" altLang="en-US" sz="2800" dirty="0" smtClean="0"/>
              <a:t>，如：*</a:t>
            </a:r>
            <a:r>
              <a:rPr lang="en-US" altLang="zh-CN" sz="2800" dirty="0" smtClean="0"/>
              <a:t>/2</a:t>
            </a:r>
          </a:p>
          <a:p>
            <a:r>
              <a:rPr lang="zh-CN" altLang="en-US" sz="2800" dirty="0" smtClean="0"/>
              <a:t>命令应该给出</a:t>
            </a:r>
            <a:r>
              <a:rPr lang="zh-CN" altLang="en-US" sz="2800" b="1" dirty="0" smtClean="0">
                <a:solidFill>
                  <a:srgbClr val="C00000"/>
                </a:solidFill>
              </a:rPr>
              <a:t>绝对路径</a:t>
            </a:r>
            <a:r>
              <a:rPr lang="zh-CN" altLang="en-US" sz="2800" dirty="0" smtClean="0"/>
              <a:t>，或</a:t>
            </a:r>
            <a:r>
              <a:rPr lang="zh-CN" altLang="en-US" sz="2800" b="1" dirty="0" smtClean="0">
                <a:solidFill>
                  <a:srgbClr val="C00000"/>
                </a:solidFill>
              </a:rPr>
              <a:t>设置</a:t>
            </a:r>
            <a:r>
              <a:rPr lang="en-US" altLang="zh-CN" sz="2800" b="1" dirty="0" smtClean="0">
                <a:solidFill>
                  <a:srgbClr val="C00000"/>
                </a:solidFill>
              </a:rPr>
              <a:t>PATH</a:t>
            </a:r>
            <a:r>
              <a:rPr lang="zh-CN" altLang="en-US" sz="2800" b="1" dirty="0" smtClean="0">
                <a:solidFill>
                  <a:srgbClr val="C00000"/>
                </a:solidFill>
              </a:rPr>
              <a:t>环境变量 </a:t>
            </a:r>
          </a:p>
          <a:p>
            <a:r>
              <a:rPr lang="zh-CN" altLang="en-US" sz="2800" dirty="0" smtClean="0"/>
              <a:t>用户必须</a:t>
            </a:r>
            <a:r>
              <a:rPr lang="zh-CN" altLang="en-US" sz="2800" b="1" dirty="0" smtClean="0">
                <a:solidFill>
                  <a:srgbClr val="C00000"/>
                </a:solidFill>
              </a:rPr>
              <a:t>具有运行</a:t>
            </a:r>
            <a:r>
              <a:rPr lang="zh-CN" altLang="en-US" sz="2800" dirty="0" smtClean="0"/>
              <a:t>所对应的命令或程序的</a:t>
            </a:r>
            <a:r>
              <a:rPr lang="zh-CN" altLang="en-US" sz="2800" b="1" dirty="0" smtClean="0">
                <a:solidFill>
                  <a:srgbClr val="C00000"/>
                </a:solidFill>
              </a:rPr>
              <a:t>权限</a:t>
            </a:r>
            <a:endParaRPr lang="zh-CN" altLang="en-US" sz="2800" b="1" dirty="0">
              <a:solidFill>
                <a:srgbClr val="C00000"/>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18</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sz="3200" dirty="0" err="1" smtClean="0"/>
              <a:t>crontab</a:t>
            </a:r>
            <a:r>
              <a:rPr lang="zh-CN" altLang="en-US" sz="3200" dirty="0" smtClean="0"/>
              <a:t>文件的书写注意事项</a:t>
            </a:r>
            <a:r>
              <a:rPr lang="zh-CN" altLang="en-US" sz="3200" b="1" dirty="0" smtClean="0"/>
              <a:t/>
            </a:r>
            <a:br>
              <a:rPr lang="zh-CN" altLang="en-US" sz="3200" b="1" dirty="0" smtClean="0"/>
            </a:br>
            <a:endParaRPr lang="zh-CN" altLang="en-US" sz="3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err="1" smtClean="0"/>
              <a:t>crontabs</a:t>
            </a:r>
            <a:r>
              <a:rPr lang="zh-CN" altLang="zh-CN" dirty="0" smtClean="0"/>
              <a:t>软件包</a:t>
            </a:r>
            <a:endParaRPr lang="en-US" altLang="zh-CN" dirty="0" smtClean="0"/>
          </a:p>
          <a:p>
            <a:pPr lvl="1"/>
            <a:r>
              <a:rPr lang="en-US" altLang="zh-CN" dirty="0" smtClean="0"/>
              <a:t>run-parts</a:t>
            </a:r>
            <a:r>
              <a:rPr lang="zh-CN" altLang="en-US" dirty="0" smtClean="0"/>
              <a:t>：</a:t>
            </a:r>
            <a:r>
              <a:rPr lang="zh-CN" altLang="zh-CN" dirty="0" smtClean="0"/>
              <a:t>执行</a:t>
            </a:r>
            <a:r>
              <a:rPr lang="zh-CN" altLang="en-US" dirty="0" smtClean="0"/>
              <a:t>指定</a:t>
            </a:r>
            <a:r>
              <a:rPr lang="zh-CN" altLang="zh-CN" dirty="0" smtClean="0"/>
              <a:t>目录中的所有可执行文件</a:t>
            </a:r>
            <a:endParaRPr lang="en-US" altLang="zh-CN" dirty="0" smtClean="0"/>
          </a:p>
          <a:p>
            <a:pPr lvl="2">
              <a:buNone/>
            </a:pPr>
            <a:r>
              <a:rPr lang="en-US" altLang="zh-CN" dirty="0" smtClean="0">
                <a:solidFill>
                  <a:srgbClr val="002060"/>
                </a:solidFill>
              </a:rPr>
              <a:t>#  run-parts &lt;directory&gt;</a:t>
            </a:r>
            <a:endParaRPr lang="zh-CN" altLang="zh-CN" dirty="0" smtClean="0">
              <a:solidFill>
                <a:srgbClr val="002060"/>
              </a:solidFill>
            </a:endParaRPr>
          </a:p>
          <a:p>
            <a:pPr lvl="1"/>
            <a:r>
              <a:rPr lang="en-US" altLang="zh-CN" dirty="0" smtClean="0"/>
              <a:t>/etc/</a:t>
            </a:r>
            <a:r>
              <a:rPr lang="en-US" altLang="zh-CN" dirty="0" err="1" smtClean="0"/>
              <a:t>cron</a:t>
            </a:r>
            <a:r>
              <a:rPr lang="en-US" altLang="zh-CN" dirty="0" smtClean="0"/>
              <a:t>.{</a:t>
            </a:r>
            <a:r>
              <a:rPr lang="en-US" altLang="zh-CN" dirty="0" err="1" smtClean="0"/>
              <a:t>hourly,daily,weekly,monthly</a:t>
            </a:r>
            <a:r>
              <a:rPr lang="en-US" altLang="zh-CN" dirty="0" smtClean="0"/>
              <a:t>}</a:t>
            </a:r>
            <a:r>
              <a:rPr lang="zh-CN" altLang="zh-CN" dirty="0" smtClean="0"/>
              <a:t>目录</a:t>
            </a:r>
            <a:endParaRPr lang="en-US" altLang="zh-CN" dirty="0" smtClean="0"/>
          </a:p>
          <a:p>
            <a:pPr lvl="2"/>
            <a:r>
              <a:rPr lang="en-US" altLang="zh-CN" sz="2000" b="1" dirty="0" smtClean="0">
                <a:solidFill>
                  <a:srgbClr val="002060"/>
                </a:solidFill>
              </a:rPr>
              <a:t>/etc/</a:t>
            </a:r>
            <a:r>
              <a:rPr lang="en-US" altLang="zh-CN" sz="2000" b="1" dirty="0" err="1" smtClean="0">
                <a:solidFill>
                  <a:srgbClr val="002060"/>
                </a:solidFill>
              </a:rPr>
              <a:t>cron.hourly</a:t>
            </a:r>
            <a:r>
              <a:rPr lang="en-US" altLang="zh-CN" sz="2000" b="1" dirty="0" smtClean="0">
                <a:solidFill>
                  <a:srgbClr val="002060"/>
                </a:solidFill>
              </a:rPr>
              <a:t>/ </a:t>
            </a:r>
            <a:r>
              <a:rPr lang="zh-CN" altLang="en-US" sz="2000" dirty="0" smtClean="0"/>
              <a:t>：存放每小时要执行的任务脚本文件</a:t>
            </a:r>
            <a:endParaRPr lang="en-US" altLang="zh-CN" sz="2000" dirty="0" smtClean="0"/>
          </a:p>
          <a:p>
            <a:pPr lvl="2"/>
            <a:r>
              <a:rPr lang="en-US" altLang="zh-CN" sz="2000" b="1" dirty="0" smtClean="0">
                <a:solidFill>
                  <a:srgbClr val="002060"/>
                </a:solidFill>
              </a:rPr>
              <a:t>/etc/</a:t>
            </a:r>
            <a:r>
              <a:rPr lang="en-US" altLang="zh-CN" sz="2000" b="1" dirty="0" err="1" smtClean="0">
                <a:solidFill>
                  <a:srgbClr val="002060"/>
                </a:solidFill>
              </a:rPr>
              <a:t>cron.daily</a:t>
            </a:r>
            <a:r>
              <a:rPr lang="en-US" altLang="zh-CN" sz="2000" b="1" dirty="0" smtClean="0">
                <a:solidFill>
                  <a:srgbClr val="002060"/>
                </a:solidFill>
              </a:rPr>
              <a:t>/ </a:t>
            </a:r>
            <a:r>
              <a:rPr lang="zh-CN" altLang="en-US" sz="2000" dirty="0" smtClean="0"/>
              <a:t>：存放每天要执行的任务脚本文件</a:t>
            </a:r>
            <a:endParaRPr lang="en-US" altLang="zh-CN" sz="2000" dirty="0" smtClean="0"/>
          </a:p>
          <a:p>
            <a:pPr lvl="2"/>
            <a:r>
              <a:rPr lang="en-US" altLang="zh-CN" sz="2000" b="1" dirty="0" smtClean="0">
                <a:solidFill>
                  <a:srgbClr val="002060"/>
                </a:solidFill>
              </a:rPr>
              <a:t>/etc/</a:t>
            </a:r>
            <a:r>
              <a:rPr lang="en-US" altLang="zh-CN" sz="2000" b="1" dirty="0" err="1" smtClean="0">
                <a:solidFill>
                  <a:srgbClr val="002060"/>
                </a:solidFill>
              </a:rPr>
              <a:t>cron.weekly</a:t>
            </a:r>
            <a:r>
              <a:rPr lang="en-US" altLang="zh-CN" sz="2000" b="1" dirty="0" smtClean="0">
                <a:solidFill>
                  <a:srgbClr val="002060"/>
                </a:solidFill>
              </a:rPr>
              <a:t>/ </a:t>
            </a:r>
            <a:r>
              <a:rPr lang="zh-CN" altLang="en-US" sz="2000" dirty="0" smtClean="0"/>
              <a:t>：存放每周要执行的任务脚本文件</a:t>
            </a:r>
            <a:endParaRPr lang="en-US" altLang="zh-CN" sz="2000" dirty="0" smtClean="0"/>
          </a:p>
          <a:p>
            <a:pPr lvl="2"/>
            <a:r>
              <a:rPr lang="en-US" altLang="zh-CN" sz="2000" b="1" dirty="0" smtClean="0">
                <a:solidFill>
                  <a:srgbClr val="002060"/>
                </a:solidFill>
              </a:rPr>
              <a:t>/etc/</a:t>
            </a:r>
            <a:r>
              <a:rPr lang="en-US" altLang="zh-CN" sz="2000" b="1" dirty="0" err="1" smtClean="0">
                <a:solidFill>
                  <a:srgbClr val="002060"/>
                </a:solidFill>
              </a:rPr>
              <a:t>cron.monthly</a:t>
            </a:r>
            <a:r>
              <a:rPr lang="en-US" altLang="zh-CN" sz="2000" b="1" dirty="0" smtClean="0">
                <a:solidFill>
                  <a:srgbClr val="002060"/>
                </a:solidFill>
              </a:rPr>
              <a:t>/</a:t>
            </a:r>
            <a:r>
              <a:rPr lang="zh-CN" altLang="en-US" sz="2000" b="1" dirty="0" smtClean="0">
                <a:solidFill>
                  <a:srgbClr val="002060"/>
                </a:solidFill>
              </a:rPr>
              <a:t> </a:t>
            </a:r>
            <a:r>
              <a:rPr lang="zh-CN" altLang="en-US" sz="2000" dirty="0" smtClean="0"/>
              <a:t>：存放每月要执行的任务脚本文件</a:t>
            </a:r>
            <a:endParaRPr lang="en-US" altLang="zh-CN" dirty="0" smtClean="0"/>
          </a:p>
          <a:p>
            <a:r>
              <a:rPr lang="zh-CN" altLang="en-US" dirty="0" smtClean="0"/>
              <a:t>例如 </a:t>
            </a:r>
            <a:r>
              <a:rPr lang="en-US" altLang="zh-CN" dirty="0" smtClean="0"/>
              <a:t>/etc/</a:t>
            </a:r>
            <a:r>
              <a:rPr lang="en-US" altLang="zh-CN" dirty="0" err="1" smtClean="0"/>
              <a:t>cron.d</a:t>
            </a:r>
            <a:r>
              <a:rPr lang="en-US" altLang="zh-CN" dirty="0" smtClean="0"/>
              <a:t>/0hourly</a:t>
            </a:r>
          </a:p>
          <a:p>
            <a:pPr lvl="1">
              <a:buNone/>
            </a:pPr>
            <a:r>
              <a:rPr lang="en-US" altLang="zh-CN" dirty="0" smtClean="0">
                <a:solidFill>
                  <a:schemeClr val="accent6">
                    <a:lumMod val="75000"/>
                  </a:schemeClr>
                </a:solidFill>
              </a:rPr>
              <a:t>    01 * * * * root run-parts /etc/</a:t>
            </a:r>
            <a:r>
              <a:rPr lang="en-US" altLang="zh-CN" dirty="0" err="1" smtClean="0">
                <a:solidFill>
                  <a:schemeClr val="accent6">
                    <a:lumMod val="75000"/>
                  </a:schemeClr>
                </a:solidFill>
              </a:rPr>
              <a:t>cron.hourly</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19</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a:xfrm>
            <a:off x="1547664" y="188640"/>
            <a:ext cx="6287169" cy="638745"/>
          </a:xfrm>
        </p:spPr>
        <p:txBody>
          <a:bodyPr/>
          <a:lstStyle/>
          <a:p>
            <a:r>
              <a:rPr lang="en-US" altLang="zh-CN" sz="3200" dirty="0" smtClean="0"/>
              <a:t>run-parts</a:t>
            </a:r>
            <a:r>
              <a:rPr lang="zh-CN" altLang="zh-CN" sz="3200" dirty="0" smtClean="0"/>
              <a:t>与</a:t>
            </a:r>
            <a:r>
              <a:rPr lang="en-US" altLang="zh-CN" sz="3200" dirty="0" smtClean="0"/>
              <a:t>/etc/</a:t>
            </a:r>
            <a:r>
              <a:rPr lang="en-US" altLang="zh-CN" sz="3200" dirty="0" err="1" smtClean="0"/>
              <a:t>cron</a:t>
            </a:r>
            <a:r>
              <a:rPr lang="en-US" altLang="zh-CN" sz="3200" dirty="0" smtClean="0"/>
              <a:t>.</a:t>
            </a:r>
            <a:br>
              <a:rPr lang="en-US" altLang="zh-CN" sz="3200" dirty="0" smtClean="0"/>
            </a:br>
            <a:r>
              <a:rPr lang="en-US" altLang="zh-CN" sz="3200" dirty="0" smtClean="0"/>
              <a:t>{</a:t>
            </a:r>
            <a:r>
              <a:rPr lang="en-US" altLang="zh-CN" sz="3200" dirty="0" err="1" smtClean="0"/>
              <a:t>hourly,daily,weekly,monthly</a:t>
            </a:r>
            <a:r>
              <a:rPr lang="en-US" altLang="zh-CN" sz="3200" dirty="0" smtClean="0"/>
              <a:t>}</a:t>
            </a:r>
            <a:r>
              <a:rPr lang="zh-CN" altLang="zh-CN" sz="3200" dirty="0" smtClean="0"/>
              <a:t>目录</a:t>
            </a:r>
            <a:endParaRPr lang="zh-CN" altLang="en-US"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副标题 5"/>
          <p:cNvSpPr>
            <a:spLocks noGrp="1"/>
          </p:cNvSpPr>
          <p:nvPr>
            <p:ph type="subTitle" idx="13"/>
          </p:nvPr>
        </p:nvSpPr>
        <p:spPr/>
        <p:txBody>
          <a:bodyPr>
            <a:normAutofit fontScale="92500" lnSpcReduction="20000"/>
          </a:bodyPr>
          <a:lstStyle/>
          <a:p>
            <a:r>
              <a:rPr lang="en-US" altLang="zh-CN" dirty="0" smtClean="0"/>
              <a:t>1</a:t>
            </a:r>
            <a:endParaRPr lang="zh-CN" altLang="en-US" dirty="0"/>
          </a:p>
        </p:txBody>
      </p:sp>
      <p:sp>
        <p:nvSpPr>
          <p:cNvPr id="5" name="标题 4"/>
          <p:cNvSpPr>
            <a:spLocks noGrp="1"/>
          </p:cNvSpPr>
          <p:nvPr>
            <p:ph type="title"/>
          </p:nvPr>
        </p:nvSpPr>
        <p:spPr/>
        <p:txBody>
          <a:bodyPr>
            <a:noAutofit/>
          </a:bodyPr>
          <a:lstStyle/>
          <a:p>
            <a:r>
              <a:rPr lang="zh-CN" altLang="en-US" sz="4000" dirty="0" smtClean="0">
                <a:latin typeface="黑体" panose="02010609060101010101" pitchFamily="49" charset="-122"/>
                <a:ea typeface="黑体" panose="02010609060101010101" pitchFamily="49" charset="-122"/>
              </a:rPr>
              <a:t>本章内容要点</a:t>
            </a:r>
            <a:endParaRPr lang="zh-CN" altLang="en-US" sz="4000" dirty="0">
              <a:latin typeface="黑体" panose="02010609060101010101" pitchFamily="49" charset="-122"/>
              <a:ea typeface="黑体" panose="02010609060101010101" pitchFamily="49" charset="-122"/>
            </a:endParaRPr>
          </a:p>
        </p:txBody>
      </p:sp>
      <p:sp>
        <p:nvSpPr>
          <p:cNvPr id="16" name="Rectangle 3"/>
          <p:cNvSpPr txBox="1">
            <a:spLocks noChangeArrowheads="1"/>
          </p:cNvSpPr>
          <p:nvPr/>
        </p:nvSpPr>
        <p:spPr>
          <a:xfrm>
            <a:off x="532506" y="1417637"/>
            <a:ext cx="7999934" cy="512127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000" kern="1200">
                <a:solidFill>
                  <a:schemeClr val="tx1">
                    <a:tint val="75000"/>
                  </a:schemeClr>
                </a:solidFill>
                <a:latin typeface="Broadway" panose="04040905080B02020502" pitchFamily="82" charset="0"/>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marR="0" lvl="0" indent="-342900" algn="l" defTabSz="914400" rtl="0" eaLnBrk="1" fontAlgn="base" latinLnBrk="0" hangingPunct="1">
              <a:lnSpc>
                <a:spcPct val="100000"/>
              </a:lnSpc>
              <a:spcBef>
                <a:spcPts val="0"/>
              </a:spcBef>
              <a:spcAft>
                <a:spcPct val="0"/>
              </a:spcAft>
              <a:buClrTx/>
              <a:buSzTx/>
              <a:buFont typeface="Wingdings" panose="05000000000000000000" pitchFamily="2" charset="2"/>
              <a:buChar char="Ø"/>
              <a:tabLst/>
              <a:defRPr/>
            </a:pPr>
            <a:r>
              <a:rPr kumimoji="0" lang="zh-CN" altLang="en-US" sz="3200" b="0" i="0" u="none" strike="noStrike" kern="1200" cap="none" spc="0" normalizeH="0" baseline="0" noProof="0" dirty="0" smtClean="0">
                <a:ln>
                  <a:noFill/>
                </a:ln>
                <a:solidFill>
                  <a:srgbClr val="000000"/>
                </a:solidFill>
                <a:effectLst/>
                <a:uLnTx/>
                <a:uFillTx/>
                <a:latin typeface="Broadway" panose="04040905080B02020502" pitchFamily="82" charset="0"/>
                <a:ea typeface="宋体"/>
                <a:cs typeface="+mn-cs"/>
              </a:rPr>
              <a:t>守护进程及计划任务</a:t>
            </a:r>
            <a:endParaRPr kumimoji="0" lang="en-US" altLang="zh-CN" sz="3200" b="0" i="0" u="none" strike="noStrike" kern="1200" cap="none" spc="0" normalizeH="0" baseline="0" noProof="0" dirty="0" smtClean="0">
              <a:ln>
                <a:noFill/>
              </a:ln>
              <a:solidFill>
                <a:srgbClr val="000000"/>
              </a:solidFill>
              <a:effectLst/>
              <a:uLnTx/>
              <a:uFillTx/>
              <a:latin typeface="Broadway" panose="04040905080B02020502" pitchFamily="82" charset="0"/>
              <a:ea typeface="宋体"/>
              <a:cs typeface="+mn-cs"/>
            </a:endParaRPr>
          </a:p>
          <a:p>
            <a:pPr marL="457200" marR="0" lvl="1" indent="0" algn="l" defTabSz="914400" rtl="0" eaLnBrk="1" fontAlgn="base" latinLnBrk="0" hangingPunct="1">
              <a:lnSpc>
                <a:spcPct val="100000"/>
              </a:lnSpc>
              <a:spcBef>
                <a:spcPts val="0"/>
              </a:spcBef>
              <a:spcAft>
                <a:spcPct val="0"/>
              </a:spcAft>
              <a:buClrTx/>
              <a:buSzTx/>
              <a:buFont typeface="Arial" pitchFamily="34" charset="0"/>
              <a:buNone/>
              <a:tabLst/>
              <a:defRPr/>
            </a:pPr>
            <a:r>
              <a:rPr kumimoji="0" lang="zh-CN" altLang="en-US" sz="2800" b="0" i="0" u="none" strike="noStrike" kern="1200" cap="none" spc="0" normalizeH="0" baseline="0" noProof="0" dirty="0" smtClean="0">
                <a:ln>
                  <a:noFill/>
                </a:ln>
                <a:solidFill>
                  <a:srgbClr val="000000"/>
                </a:solidFill>
                <a:effectLst/>
                <a:uLnTx/>
                <a:uFillTx/>
                <a:latin typeface="Arial"/>
                <a:ea typeface="宋体"/>
                <a:cs typeface="+mn-cs"/>
              </a:rPr>
              <a:t>守护进程，初始化系统，</a:t>
            </a:r>
            <a:r>
              <a:rPr kumimoji="0" lang="en-US" altLang="zh-CN" sz="2800" b="0" i="0" u="none" strike="noStrike" kern="1200" cap="none" spc="0" normalizeH="0" baseline="0" noProof="0" dirty="0" err="1" smtClean="0">
                <a:ln>
                  <a:noFill/>
                </a:ln>
                <a:solidFill>
                  <a:srgbClr val="000000"/>
                </a:solidFill>
                <a:effectLst/>
                <a:uLnTx/>
                <a:uFillTx/>
                <a:latin typeface="Arial"/>
                <a:ea typeface="宋体"/>
                <a:cs typeface="+mn-cs"/>
              </a:rPr>
              <a:t>systemctl</a:t>
            </a:r>
            <a:r>
              <a:rPr kumimoji="0" lang="zh-CN" altLang="en-US" sz="2800" b="0" i="0" u="none" strike="noStrike" kern="1200" cap="none" spc="0" normalizeH="0" baseline="0" noProof="0" dirty="0" smtClean="0">
                <a:ln>
                  <a:noFill/>
                </a:ln>
                <a:solidFill>
                  <a:srgbClr val="000000"/>
                </a:solidFill>
                <a:effectLst/>
                <a:uLnTx/>
                <a:uFillTx/>
                <a:latin typeface="Arial"/>
                <a:ea typeface="宋体"/>
                <a:cs typeface="+mn-cs"/>
              </a:rPr>
              <a:t>管理，计划任务服务，安全计划任务</a:t>
            </a:r>
            <a:endParaRPr kumimoji="0" lang="en-US" altLang="zh-CN" sz="2800" b="0" i="0" u="none" strike="noStrike" kern="1200" cap="none" spc="0" normalizeH="0" baseline="0" noProof="0" dirty="0" smtClean="0">
              <a:ln>
                <a:noFill/>
              </a:ln>
              <a:solidFill>
                <a:srgbClr val="000000"/>
              </a:solidFill>
              <a:effectLst/>
              <a:uLnTx/>
              <a:uFillTx/>
              <a:latin typeface="Arial"/>
              <a:ea typeface="宋体"/>
              <a:cs typeface="+mn-cs"/>
            </a:endParaRPr>
          </a:p>
          <a:p>
            <a:pPr marL="457200" marR="0" lvl="1" indent="0" algn="l" defTabSz="914400" rtl="0" eaLnBrk="1" fontAlgn="base" latinLnBrk="0" hangingPunct="1">
              <a:lnSpc>
                <a:spcPct val="100000"/>
              </a:lnSpc>
              <a:spcBef>
                <a:spcPts val="0"/>
              </a:spcBef>
              <a:spcAft>
                <a:spcPct val="0"/>
              </a:spcAft>
              <a:buClrTx/>
              <a:buSzTx/>
              <a:buFont typeface="Arial" pitchFamily="34" charset="0"/>
              <a:buNone/>
              <a:tabLst/>
              <a:defRPr/>
            </a:pPr>
            <a:endParaRPr kumimoji="0" lang="en-US" altLang="zh-CN" sz="2800" b="0" i="0" u="none" strike="noStrike" kern="1200" cap="none" spc="0" normalizeH="0" baseline="0" noProof="0" dirty="0" smtClean="0">
              <a:ln>
                <a:noFill/>
              </a:ln>
              <a:solidFill>
                <a:srgbClr val="000000"/>
              </a:solidFill>
              <a:effectLst/>
              <a:uLnTx/>
              <a:uFillTx/>
              <a:latin typeface="Arial"/>
              <a:ea typeface="宋体"/>
              <a:cs typeface="+mn-cs"/>
            </a:endParaRPr>
          </a:p>
          <a:p>
            <a:pPr marL="342900" marR="0" lvl="0" indent="-342900" algn="l" defTabSz="914400" rtl="0" eaLnBrk="1" fontAlgn="base" latinLnBrk="0" hangingPunct="1">
              <a:lnSpc>
                <a:spcPct val="100000"/>
              </a:lnSpc>
              <a:spcBef>
                <a:spcPts val="0"/>
              </a:spcBef>
              <a:spcAft>
                <a:spcPct val="0"/>
              </a:spcAft>
              <a:buClrTx/>
              <a:buSzTx/>
              <a:buFont typeface="Wingdings" panose="05000000000000000000" pitchFamily="2" charset="2"/>
              <a:buChar char="Ø"/>
              <a:tabLst/>
              <a:defRPr/>
            </a:pPr>
            <a:r>
              <a:rPr kumimoji="0" lang="zh-CN" altLang="en-US" sz="3200" b="0" i="0" u="none" strike="noStrike" kern="1200" cap="none" spc="0" normalizeH="0" baseline="0" noProof="0" dirty="0" smtClean="0">
                <a:ln>
                  <a:noFill/>
                </a:ln>
                <a:solidFill>
                  <a:srgbClr val="000000"/>
                </a:solidFill>
                <a:effectLst/>
                <a:uLnTx/>
                <a:uFillTx/>
                <a:latin typeface="Broadway" panose="04040905080B02020502" pitchFamily="82" charset="0"/>
                <a:ea typeface="宋体"/>
                <a:cs typeface="+mn-cs"/>
              </a:rPr>
              <a:t>系统日志服务</a:t>
            </a:r>
            <a:endParaRPr kumimoji="0" lang="en-US" altLang="zh-CN" sz="3200" b="0" i="0" u="none" strike="noStrike" kern="1200" cap="none" spc="0" normalizeH="0" baseline="0" noProof="0" dirty="0" smtClean="0">
              <a:ln>
                <a:noFill/>
              </a:ln>
              <a:solidFill>
                <a:srgbClr val="000000"/>
              </a:solidFill>
              <a:effectLst/>
              <a:uLnTx/>
              <a:uFillTx/>
              <a:latin typeface="Broadway" panose="04040905080B02020502" pitchFamily="82" charset="0"/>
              <a:ea typeface="宋体"/>
              <a:cs typeface="+mn-cs"/>
            </a:endParaRPr>
          </a:p>
          <a:p>
            <a:pPr marL="457200" marR="0" lvl="1" indent="0" algn="l" defTabSz="914400" rtl="0" eaLnBrk="1" fontAlgn="base" latinLnBrk="0" hangingPunct="1">
              <a:lnSpc>
                <a:spcPct val="100000"/>
              </a:lnSpc>
              <a:spcBef>
                <a:spcPts val="0"/>
              </a:spcBef>
              <a:spcAft>
                <a:spcPct val="0"/>
              </a:spcAft>
              <a:buClrTx/>
              <a:buSzTx/>
              <a:buFont typeface="Arial" pitchFamily="34" charset="0"/>
              <a:buNone/>
              <a:tabLst/>
              <a:defRPr/>
            </a:pPr>
            <a:r>
              <a:rPr lang="zh-CN" altLang="en-US" dirty="0" smtClean="0">
                <a:solidFill>
                  <a:prstClr val="black"/>
                </a:solidFill>
                <a:latin typeface="Arial"/>
                <a:ea typeface="宋体"/>
              </a:rPr>
              <a:t>日志系统，查看日志文件，日志工具</a:t>
            </a:r>
            <a:endParaRPr kumimoji="0" lang="en-US" altLang="zh-CN" sz="2800" b="0" i="0" u="none" strike="noStrike" kern="1200" cap="none" spc="0" normalizeH="0" baseline="0" noProof="0" dirty="0" smtClean="0">
              <a:ln>
                <a:noFill/>
              </a:ln>
              <a:solidFill>
                <a:prstClr val="black"/>
              </a:solidFill>
              <a:effectLst/>
              <a:uLnTx/>
              <a:uFillTx/>
              <a:latin typeface="Arial"/>
              <a:ea typeface="宋体"/>
              <a:cs typeface="+mn-cs"/>
            </a:endParaRPr>
          </a:p>
          <a:p>
            <a:pPr marL="457200" marR="0" lvl="1" indent="0" algn="l" defTabSz="914400" rtl="0" eaLnBrk="1" fontAlgn="base" latinLnBrk="0" hangingPunct="1">
              <a:lnSpc>
                <a:spcPct val="100000"/>
              </a:lnSpc>
              <a:spcBef>
                <a:spcPts val="0"/>
              </a:spcBef>
              <a:spcAft>
                <a:spcPct val="0"/>
              </a:spcAft>
              <a:buClrTx/>
              <a:buSzTx/>
              <a:buFont typeface="Arial" pitchFamily="34" charset="0"/>
              <a:buNone/>
              <a:tabLst/>
              <a:defRPr/>
            </a:pPr>
            <a:endParaRPr kumimoji="0" lang="en-US" altLang="zh-CN" sz="2800" b="0" i="0" u="none" strike="noStrike" kern="1200" cap="none" spc="0" normalizeH="0" baseline="0" noProof="0" dirty="0" smtClean="0">
              <a:ln>
                <a:noFill/>
              </a:ln>
              <a:solidFill>
                <a:srgbClr val="000000"/>
              </a:solidFill>
              <a:effectLst/>
              <a:uLnTx/>
              <a:uFillTx/>
              <a:latin typeface="Arial"/>
              <a:ea typeface="宋体"/>
              <a:cs typeface="+mn-cs"/>
            </a:endParaRPr>
          </a:p>
          <a:p>
            <a:pPr marL="342900" marR="0" lvl="0" indent="-342900" algn="l" defTabSz="914400" rtl="0" eaLnBrk="1" fontAlgn="base" latinLnBrk="0" hangingPunct="1">
              <a:lnSpc>
                <a:spcPct val="100000"/>
              </a:lnSpc>
              <a:spcBef>
                <a:spcPts val="0"/>
              </a:spcBef>
              <a:spcAft>
                <a:spcPct val="0"/>
              </a:spcAft>
              <a:buClrTx/>
              <a:buSzTx/>
              <a:buFont typeface="Wingdings" panose="05000000000000000000" pitchFamily="2" charset="2"/>
              <a:buChar char="Ø"/>
              <a:tabLst/>
              <a:defRPr/>
            </a:pPr>
            <a:r>
              <a:rPr kumimoji="0" lang="en-US" altLang="zh-CN" sz="3200" b="0" i="0" u="none" strike="noStrike" kern="1200" cap="none" spc="0" normalizeH="0" baseline="0" noProof="0" dirty="0" err="1" smtClean="0">
                <a:ln>
                  <a:noFill/>
                </a:ln>
                <a:solidFill>
                  <a:srgbClr val="000000"/>
                </a:solidFill>
                <a:effectLst/>
                <a:uLnTx/>
                <a:uFillTx/>
                <a:latin typeface="Broadway" panose="04040905080B02020502" pitchFamily="82" charset="0"/>
                <a:ea typeface="宋体"/>
                <a:cs typeface="+mn-cs"/>
              </a:rPr>
              <a:t>OpenSSH</a:t>
            </a:r>
            <a:r>
              <a:rPr kumimoji="0" lang="zh-CN" altLang="en-US" sz="3200" b="0" i="0" u="none" strike="noStrike" kern="1200" cap="none" spc="0" normalizeH="0" baseline="0" noProof="0" dirty="0" smtClean="0">
                <a:ln>
                  <a:noFill/>
                </a:ln>
                <a:solidFill>
                  <a:srgbClr val="000000"/>
                </a:solidFill>
                <a:effectLst/>
                <a:uLnTx/>
                <a:uFillTx/>
                <a:latin typeface="Broadway" panose="04040905080B02020502" pitchFamily="82" charset="0"/>
                <a:ea typeface="宋体"/>
                <a:cs typeface="+mn-cs"/>
              </a:rPr>
              <a:t>服务</a:t>
            </a:r>
            <a:endParaRPr kumimoji="0" lang="en-US" altLang="zh-CN" sz="3200" b="0" i="0" u="none" strike="noStrike" kern="1200" cap="none" spc="0" normalizeH="0" baseline="0" noProof="0" dirty="0" smtClean="0">
              <a:ln>
                <a:noFill/>
              </a:ln>
              <a:solidFill>
                <a:srgbClr val="000000"/>
              </a:solidFill>
              <a:effectLst/>
              <a:uLnTx/>
              <a:uFillTx/>
              <a:latin typeface="Broadway" panose="04040905080B02020502" pitchFamily="82" charset="0"/>
              <a:ea typeface="宋体"/>
              <a:cs typeface="+mn-cs"/>
            </a:endParaRPr>
          </a:p>
          <a:p>
            <a:pPr marL="457200" marR="0" lvl="1" indent="0" algn="l" defTabSz="914400" rtl="0" eaLnBrk="1" fontAlgn="base" latinLnBrk="0" hangingPunct="1">
              <a:lnSpc>
                <a:spcPct val="100000"/>
              </a:lnSpc>
              <a:spcBef>
                <a:spcPts val="0"/>
              </a:spcBef>
              <a:spcAft>
                <a:spcPct val="0"/>
              </a:spcAft>
              <a:buClrTx/>
              <a:buSzTx/>
              <a:buFont typeface="Arial" pitchFamily="34" charset="0"/>
              <a:buNone/>
              <a:tabLst/>
              <a:defRPr/>
            </a:pPr>
            <a:r>
              <a:rPr lang="en-US" altLang="zh-CN" dirty="0" err="1" smtClean="0">
                <a:solidFill>
                  <a:prstClr val="black"/>
                </a:solidFill>
                <a:latin typeface="Arial"/>
                <a:ea typeface="宋体"/>
              </a:rPr>
              <a:t>SSH</a:t>
            </a:r>
            <a:r>
              <a:rPr lang="zh-CN" altLang="en-US" dirty="0" smtClean="0">
                <a:solidFill>
                  <a:prstClr val="black"/>
                </a:solidFill>
                <a:latin typeface="Arial"/>
                <a:ea typeface="宋体"/>
              </a:rPr>
              <a:t>与</a:t>
            </a:r>
            <a:r>
              <a:rPr lang="en-US" altLang="zh-CN" dirty="0" err="1" smtClean="0">
                <a:solidFill>
                  <a:prstClr val="black"/>
                </a:solidFill>
                <a:latin typeface="Arial"/>
                <a:ea typeface="宋体"/>
              </a:rPr>
              <a:t>OpenSSH</a:t>
            </a:r>
            <a:r>
              <a:rPr lang="zh-CN" altLang="en-US" dirty="0" smtClean="0">
                <a:solidFill>
                  <a:prstClr val="black"/>
                </a:solidFill>
                <a:latin typeface="Arial"/>
                <a:ea typeface="宋体"/>
              </a:rPr>
              <a:t>，配置</a:t>
            </a:r>
            <a:r>
              <a:rPr lang="en-US" altLang="zh-CN" dirty="0" err="1" smtClean="0">
                <a:solidFill>
                  <a:prstClr val="black"/>
                </a:solidFill>
                <a:latin typeface="Arial"/>
                <a:ea typeface="宋体"/>
              </a:rPr>
              <a:t>OpenSSH</a:t>
            </a:r>
            <a:r>
              <a:rPr lang="zh-CN" altLang="en-US" dirty="0" smtClean="0">
                <a:solidFill>
                  <a:prstClr val="black"/>
                </a:solidFill>
                <a:latin typeface="Arial"/>
                <a:ea typeface="宋体"/>
              </a:rPr>
              <a:t>服务，主机密钥管理，用户密钥管理</a:t>
            </a:r>
            <a:endParaRPr kumimoji="0" lang="en-US" altLang="zh-CN" sz="2800" b="0" i="0" u="none" strike="noStrike" kern="1200" cap="none" spc="0" normalizeH="0" baseline="0" noProof="0" dirty="0">
              <a:ln>
                <a:noFill/>
              </a:ln>
              <a:solidFill>
                <a:prstClr val="black"/>
              </a:solidFill>
              <a:effectLst/>
              <a:uLnTx/>
              <a:uFillTx/>
              <a:latin typeface="Arial"/>
              <a:ea typeface="宋体"/>
              <a:cs typeface="+mn-cs"/>
            </a:endParaRPr>
          </a:p>
        </p:txBody>
      </p:sp>
      <p:sp>
        <p:nvSpPr>
          <p:cNvPr id="2" name="圆角矩形 1"/>
          <p:cNvSpPr/>
          <p:nvPr/>
        </p:nvSpPr>
        <p:spPr>
          <a:xfrm>
            <a:off x="532506" y="1355759"/>
            <a:ext cx="7999934" cy="1723331"/>
          </a:xfrm>
          <a:prstGeom prst="roundRect">
            <a:avLst/>
          </a:prstGeom>
          <a:no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latin typeface="Arial"/>
              <a:ea typeface="宋体"/>
              <a:cs typeface="+mn-cs"/>
            </a:endParaRPr>
          </a:p>
        </p:txBody>
      </p:sp>
    </p:spTree>
    <p:extLst>
      <p:ext uri="{BB962C8B-B14F-4D97-AF65-F5344CB8AC3E}">
        <p14:creationId xmlns:p14="http://schemas.microsoft.com/office/powerpoint/2010/main" val="29039989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err="1" smtClean="0"/>
              <a:t>anacron</a:t>
            </a:r>
            <a:r>
              <a:rPr lang="zh-CN" altLang="en-US" dirty="0" smtClean="0"/>
              <a:t>由</a:t>
            </a:r>
            <a:r>
              <a:rPr lang="en-US" altLang="zh-CN" dirty="0" err="1" smtClean="0"/>
              <a:t>crond</a:t>
            </a:r>
            <a:r>
              <a:rPr lang="zh-CN" altLang="en-US" dirty="0" smtClean="0"/>
              <a:t>调用间接执行</a:t>
            </a:r>
            <a:endParaRPr lang="en-US" altLang="zh-CN" dirty="0" smtClean="0"/>
          </a:p>
          <a:p>
            <a:pPr lvl="1"/>
            <a:r>
              <a:rPr lang="en-US" altLang="zh-CN" dirty="0" smtClean="0"/>
              <a:t>/etc/</a:t>
            </a:r>
            <a:r>
              <a:rPr lang="en-US" altLang="zh-CN" dirty="0" err="1" smtClean="0"/>
              <a:t>cron.hourly</a:t>
            </a:r>
            <a:r>
              <a:rPr lang="en-US" altLang="zh-CN" dirty="0" smtClean="0"/>
              <a:t>/0anacron</a:t>
            </a:r>
          </a:p>
          <a:p>
            <a:pPr lvl="1">
              <a:buNone/>
            </a:pPr>
            <a:r>
              <a:rPr lang="en-US" altLang="zh-CN" dirty="0" smtClean="0">
                <a:solidFill>
                  <a:schemeClr val="accent6">
                    <a:lumMod val="75000"/>
                  </a:schemeClr>
                </a:solidFill>
              </a:rPr>
              <a:t>/</a:t>
            </a:r>
            <a:r>
              <a:rPr lang="en-US" altLang="zh-CN" dirty="0" err="1" smtClean="0">
                <a:solidFill>
                  <a:schemeClr val="accent6">
                    <a:lumMod val="75000"/>
                  </a:schemeClr>
                </a:solidFill>
              </a:rPr>
              <a:t>usr</a:t>
            </a:r>
            <a:r>
              <a:rPr lang="en-US" altLang="zh-CN" dirty="0" smtClean="0">
                <a:solidFill>
                  <a:schemeClr val="accent6">
                    <a:lumMod val="75000"/>
                  </a:schemeClr>
                </a:solidFill>
              </a:rPr>
              <a:t>/</a:t>
            </a:r>
            <a:r>
              <a:rPr lang="en-US" altLang="zh-CN" dirty="0" err="1" smtClean="0">
                <a:solidFill>
                  <a:schemeClr val="accent6">
                    <a:lumMod val="75000"/>
                  </a:schemeClr>
                </a:solidFill>
              </a:rPr>
              <a:t>sbin</a:t>
            </a:r>
            <a:r>
              <a:rPr lang="en-US" altLang="zh-CN" dirty="0" smtClean="0">
                <a:solidFill>
                  <a:schemeClr val="accent6">
                    <a:lumMod val="75000"/>
                  </a:schemeClr>
                </a:solidFill>
              </a:rPr>
              <a:t>/</a:t>
            </a:r>
            <a:r>
              <a:rPr lang="en-US" altLang="zh-CN" dirty="0" err="1" smtClean="0">
                <a:solidFill>
                  <a:schemeClr val="accent6">
                    <a:lumMod val="75000"/>
                  </a:schemeClr>
                </a:solidFill>
              </a:rPr>
              <a:t>anacron</a:t>
            </a:r>
            <a:r>
              <a:rPr lang="en-US" altLang="zh-CN" dirty="0" smtClean="0">
                <a:solidFill>
                  <a:schemeClr val="accent6">
                    <a:lumMod val="75000"/>
                  </a:schemeClr>
                </a:solidFill>
              </a:rPr>
              <a:t> -s</a:t>
            </a:r>
            <a:endParaRPr lang="zh-CN" altLang="zh-CN" dirty="0" smtClean="0">
              <a:solidFill>
                <a:schemeClr val="accent6">
                  <a:lumMod val="75000"/>
                </a:schemeClr>
              </a:solidFill>
            </a:endParaRPr>
          </a:p>
          <a:p>
            <a:r>
              <a:rPr lang="en-US" altLang="zh-CN" dirty="0" err="1" smtClean="0"/>
              <a:t>anacron</a:t>
            </a:r>
            <a:r>
              <a:rPr lang="zh-CN" altLang="zh-CN" dirty="0" smtClean="0"/>
              <a:t>执行时会读取其配置文件 </a:t>
            </a:r>
            <a:endParaRPr lang="en-US" altLang="zh-CN" dirty="0" smtClean="0"/>
          </a:p>
          <a:p>
            <a:pPr lvl="1"/>
            <a:r>
              <a:rPr lang="en-US" altLang="zh-CN" dirty="0" smtClean="0"/>
              <a:t>/etc/</a:t>
            </a:r>
            <a:r>
              <a:rPr lang="en-US" altLang="zh-CN" dirty="0" err="1" smtClean="0"/>
              <a:t>anacrontab</a:t>
            </a:r>
            <a:endParaRPr lang="en-US" altLang="zh-CN" dirty="0" smtClean="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20</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anacron</a:t>
            </a:r>
            <a:r>
              <a:rPr lang="en-US" altLang="zh-CN" dirty="0" smtClean="0"/>
              <a:t> </a:t>
            </a:r>
            <a:r>
              <a:rPr lang="zh-CN" altLang="en-US" dirty="0" smtClean="0"/>
              <a:t>任务的执行</a:t>
            </a:r>
            <a:endParaRPr lang="zh-CN"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lnSpc>
                <a:spcPct val="90000"/>
              </a:lnSpc>
            </a:pPr>
            <a:r>
              <a:rPr lang="zh-CN" altLang="en-US" sz="2800" dirty="0" smtClean="0"/>
              <a:t>对于每项任务，</a:t>
            </a:r>
            <a:r>
              <a:rPr lang="en-US" altLang="zh-CN" sz="2800" dirty="0" err="1" smtClean="0"/>
              <a:t>anacron</a:t>
            </a:r>
            <a:r>
              <a:rPr lang="en-US" altLang="zh-CN" sz="2800" dirty="0" smtClean="0"/>
              <a:t> </a:t>
            </a:r>
            <a:r>
              <a:rPr lang="zh-CN" altLang="en-US" sz="2800" dirty="0" smtClean="0"/>
              <a:t>先判定该任务是否已在配置文件的周期字段中指定的期间内被执行了。 如果它在给定周期内还没有被执行，</a:t>
            </a:r>
            <a:r>
              <a:rPr lang="en-US" altLang="zh-CN" sz="2800" dirty="0" err="1" smtClean="0"/>
              <a:t>anacron</a:t>
            </a:r>
            <a:r>
              <a:rPr lang="en-US" altLang="zh-CN" sz="2800" dirty="0" smtClean="0"/>
              <a:t> </a:t>
            </a:r>
            <a:r>
              <a:rPr lang="zh-CN" altLang="en-US" sz="2800" dirty="0" smtClean="0"/>
              <a:t>会等待延迟字段中指定的分钟数，然后再次尝试执行命令字段中指定的命令。 </a:t>
            </a:r>
          </a:p>
          <a:p>
            <a:pPr>
              <a:lnSpc>
                <a:spcPct val="90000"/>
              </a:lnSpc>
            </a:pPr>
            <a:r>
              <a:rPr lang="zh-CN" altLang="en-US" sz="2800" dirty="0" smtClean="0"/>
              <a:t>当任务完成后，</a:t>
            </a:r>
            <a:r>
              <a:rPr lang="en-US" altLang="zh-CN" sz="2800" dirty="0" err="1" smtClean="0"/>
              <a:t>anacron</a:t>
            </a:r>
            <a:r>
              <a:rPr lang="en-US" altLang="zh-CN" sz="2800" dirty="0" smtClean="0"/>
              <a:t> </a:t>
            </a:r>
            <a:r>
              <a:rPr lang="zh-CN" altLang="en-US" sz="2800" dirty="0" smtClean="0"/>
              <a:t>会将此日期记录在 </a:t>
            </a:r>
            <a:r>
              <a:rPr lang="en-US" altLang="zh-CN" sz="2800" dirty="0" smtClean="0"/>
              <a:t>/</a:t>
            </a:r>
            <a:r>
              <a:rPr lang="en-US" altLang="zh-CN" sz="2800" dirty="0" err="1" smtClean="0"/>
              <a:t>var</a:t>
            </a:r>
            <a:r>
              <a:rPr lang="en-US" altLang="zh-CN" sz="2800" dirty="0" smtClean="0"/>
              <a:t>/spool/</a:t>
            </a:r>
            <a:r>
              <a:rPr lang="en-US" altLang="zh-CN" sz="2800" dirty="0" err="1" smtClean="0"/>
              <a:t>anacron</a:t>
            </a:r>
            <a:r>
              <a:rPr lang="en-US" altLang="zh-CN" sz="2800" dirty="0" smtClean="0"/>
              <a:t> </a:t>
            </a:r>
            <a:r>
              <a:rPr lang="zh-CN" altLang="en-US" sz="2800" dirty="0" smtClean="0"/>
              <a:t>目录的时间戳（</a:t>
            </a:r>
            <a:r>
              <a:rPr lang="en-US" altLang="zh-CN" sz="2800" dirty="0" smtClean="0"/>
              <a:t>Timestamp</a:t>
            </a:r>
            <a:r>
              <a:rPr lang="zh-CN" altLang="en-US" sz="2800" dirty="0" smtClean="0"/>
              <a:t>）文件中， 默认的时间戳文件有三个：</a:t>
            </a:r>
            <a:r>
              <a:rPr lang="en-US" altLang="zh-CN" sz="2800" dirty="0" err="1" smtClean="0"/>
              <a:t>cron.daily</a:t>
            </a:r>
            <a:r>
              <a:rPr lang="zh-CN" altLang="en-US" sz="2800" dirty="0" smtClean="0"/>
              <a:t>，</a:t>
            </a:r>
            <a:r>
              <a:rPr lang="en-US" altLang="zh-CN" sz="2800" dirty="0" err="1" smtClean="0"/>
              <a:t>cron.monthly</a:t>
            </a:r>
            <a:r>
              <a:rPr lang="en-US" altLang="zh-CN" sz="2800" dirty="0" smtClean="0"/>
              <a:t> </a:t>
            </a:r>
            <a:r>
              <a:rPr lang="zh-CN" altLang="en-US" sz="2800" dirty="0" smtClean="0"/>
              <a:t>和 </a:t>
            </a:r>
            <a:r>
              <a:rPr lang="en-US" altLang="zh-CN" sz="2800" dirty="0" err="1" smtClean="0"/>
              <a:t>cron.weekly</a:t>
            </a:r>
            <a:r>
              <a:rPr lang="zh-CN" altLang="en-US" sz="2800" dirty="0" smtClean="0"/>
              <a:t>。</a:t>
            </a:r>
            <a:endParaRPr lang="en-US" altLang="zh-CN" sz="2800" dirty="0" smtClean="0"/>
          </a:p>
          <a:p>
            <a:pPr>
              <a:lnSpc>
                <a:spcPct val="90000"/>
              </a:lnSpc>
              <a:buNone/>
            </a:pPr>
            <a:r>
              <a:rPr lang="zh-CN" altLang="en-US" sz="2800" dirty="0" smtClean="0"/>
              <a:t>   </a:t>
            </a:r>
            <a:r>
              <a:rPr lang="en-US" altLang="zh-CN" sz="2800" dirty="0" smtClean="0"/>
              <a:t># </a:t>
            </a:r>
            <a:r>
              <a:rPr lang="en-US" altLang="zh-CN" sz="2800" b="1" dirty="0" err="1" smtClean="0">
                <a:solidFill>
                  <a:srgbClr val="002060"/>
                </a:solidFill>
              </a:rPr>
              <a:t>ls</a:t>
            </a:r>
            <a:r>
              <a:rPr lang="en-US" altLang="zh-CN" sz="2800" b="1" dirty="0" smtClean="0">
                <a:solidFill>
                  <a:srgbClr val="002060"/>
                </a:solidFill>
              </a:rPr>
              <a:t> /</a:t>
            </a:r>
            <a:r>
              <a:rPr lang="en-US" altLang="zh-CN" sz="2800" b="1" dirty="0" err="1" smtClean="0">
                <a:solidFill>
                  <a:srgbClr val="002060"/>
                </a:solidFill>
              </a:rPr>
              <a:t>var</a:t>
            </a:r>
            <a:r>
              <a:rPr lang="en-US" altLang="zh-CN" sz="2800" b="1" dirty="0" smtClean="0">
                <a:solidFill>
                  <a:srgbClr val="002060"/>
                </a:solidFill>
              </a:rPr>
              <a:t>/spool/</a:t>
            </a:r>
            <a:r>
              <a:rPr lang="en-US" altLang="zh-CN" sz="2800" b="1" dirty="0" err="1" smtClean="0">
                <a:solidFill>
                  <a:srgbClr val="002060"/>
                </a:solidFill>
              </a:rPr>
              <a:t>anacron</a:t>
            </a:r>
            <a:r>
              <a:rPr lang="en-US" altLang="zh-CN" sz="2800" b="1" dirty="0" smtClean="0">
                <a:solidFill>
                  <a:srgbClr val="002060"/>
                </a:solidFill>
              </a:rPr>
              <a:t>/ </a:t>
            </a:r>
            <a:endParaRPr lang="zh-CN" altLang="en-US" sz="2800" b="1" dirty="0">
              <a:solidFill>
                <a:srgbClr val="002060"/>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21</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anacron</a:t>
            </a:r>
            <a:r>
              <a:rPr lang="en-US" altLang="zh-CN" dirty="0" smtClean="0"/>
              <a:t> </a:t>
            </a:r>
            <a:r>
              <a:rPr lang="zh-CN" altLang="en-US" dirty="0" smtClean="0"/>
              <a:t>的执行过程</a:t>
            </a:r>
            <a:endParaRPr lang="zh-CN"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800" dirty="0" smtClean="0"/>
              <a:t>详情参见 </a:t>
            </a:r>
            <a:r>
              <a:rPr lang="en-US" altLang="zh-CN" sz="2800" dirty="0" smtClean="0">
                <a:solidFill>
                  <a:schemeClr val="accent6">
                    <a:lumMod val="75000"/>
                  </a:schemeClr>
                </a:solidFill>
              </a:rPr>
              <a:t>man 5 </a:t>
            </a:r>
            <a:r>
              <a:rPr lang="en-US" altLang="zh-CN" sz="2800" dirty="0" err="1" smtClean="0">
                <a:solidFill>
                  <a:schemeClr val="accent6">
                    <a:lumMod val="75000"/>
                  </a:schemeClr>
                </a:solidFill>
              </a:rPr>
              <a:t>anacrontab</a:t>
            </a:r>
            <a:endParaRPr lang="en-US" altLang="zh-CN" sz="2800" dirty="0" smtClean="0">
              <a:solidFill>
                <a:schemeClr val="accent6">
                  <a:lumMod val="75000"/>
                </a:schemeClr>
              </a:solidFill>
            </a:endParaRPr>
          </a:p>
          <a:p>
            <a:r>
              <a:rPr lang="zh-CN" altLang="en-US" sz="2800" dirty="0" smtClean="0">
                <a:solidFill>
                  <a:srgbClr val="002060"/>
                </a:solidFill>
              </a:rPr>
              <a:t>每一行由</a:t>
            </a:r>
            <a:r>
              <a:rPr lang="en-US" altLang="zh-CN" sz="2800" dirty="0" smtClean="0">
                <a:solidFill>
                  <a:srgbClr val="002060"/>
                </a:solidFill>
              </a:rPr>
              <a:t>4</a:t>
            </a:r>
            <a:r>
              <a:rPr lang="zh-CN" altLang="en-US" sz="2800" dirty="0" smtClean="0">
                <a:solidFill>
                  <a:srgbClr val="002060"/>
                </a:solidFill>
              </a:rPr>
              <a:t>个字段组成</a:t>
            </a:r>
            <a:endParaRPr lang="en-US" altLang="zh-CN" sz="2800" dirty="0" smtClean="0">
              <a:solidFill>
                <a:srgbClr val="002060"/>
              </a:solidFill>
            </a:endParaRPr>
          </a:p>
          <a:p>
            <a:pPr lvl="1">
              <a:buNone/>
            </a:pPr>
            <a:r>
              <a:rPr lang="en-US" altLang="zh-CN" dirty="0" smtClean="0">
                <a:solidFill>
                  <a:srgbClr val="002060"/>
                </a:solidFill>
              </a:rPr>
              <a:t>period     delay    job-identifier    command</a:t>
            </a:r>
          </a:p>
          <a:p>
            <a:pPr lvl="1"/>
            <a:r>
              <a:rPr lang="zh-CN" altLang="en-US" sz="2400" dirty="0" smtClean="0"/>
              <a:t>周期（</a:t>
            </a:r>
            <a:r>
              <a:rPr lang="en-US" altLang="zh-CN" sz="2400" dirty="0" smtClean="0"/>
              <a:t>period</a:t>
            </a:r>
            <a:r>
              <a:rPr lang="zh-CN" altLang="en-US" sz="2400" dirty="0" smtClean="0"/>
              <a:t>）：命令执行的时间间隔（天数）。</a:t>
            </a:r>
          </a:p>
          <a:p>
            <a:pPr lvl="1"/>
            <a:r>
              <a:rPr lang="zh-CN" altLang="en-US" sz="2400" dirty="0" smtClean="0"/>
              <a:t>延迟（</a:t>
            </a:r>
            <a:r>
              <a:rPr lang="en-US" altLang="zh-CN" sz="2400" dirty="0" smtClean="0"/>
              <a:t>delay</a:t>
            </a:r>
            <a:r>
              <a:rPr lang="zh-CN" altLang="en-US" sz="2400" dirty="0" smtClean="0"/>
              <a:t>）：重启多少分钟后执行任务。可以使用这个设置防止在系统启动时集中执行作业。</a:t>
            </a:r>
          </a:p>
          <a:p>
            <a:pPr lvl="1"/>
            <a:r>
              <a:rPr lang="zh-CN" altLang="en-US" sz="2400" dirty="0" smtClean="0"/>
              <a:t>作业标识符（</a:t>
            </a:r>
            <a:r>
              <a:rPr lang="en-US" altLang="zh-CN" sz="2400" dirty="0" smtClean="0"/>
              <a:t>job-identifier</a:t>
            </a:r>
            <a:r>
              <a:rPr lang="zh-CN" altLang="en-US" sz="2400" dirty="0" smtClean="0"/>
              <a:t>）：任务的描述，用在</a:t>
            </a:r>
            <a:r>
              <a:rPr lang="en-US" altLang="zh-CN" sz="2400" dirty="0" err="1" smtClean="0"/>
              <a:t>anacron</a:t>
            </a:r>
            <a:r>
              <a:rPr lang="en-US" altLang="zh-CN" sz="2400" dirty="0" smtClean="0"/>
              <a:t> </a:t>
            </a:r>
            <a:r>
              <a:rPr lang="zh-CN" altLang="en-US" sz="2400" dirty="0" smtClean="0"/>
              <a:t>的消息中，并作为作业时间戳文件的名称，只能包括非空白的字符（斜线除外）。</a:t>
            </a:r>
          </a:p>
          <a:p>
            <a:pPr lvl="1"/>
            <a:r>
              <a:rPr lang="zh-CN" altLang="en-US" sz="2400" dirty="0" smtClean="0"/>
              <a:t>命令（</a:t>
            </a:r>
            <a:r>
              <a:rPr lang="en-US" altLang="zh-CN" sz="2400" dirty="0" smtClean="0"/>
              <a:t>command</a:t>
            </a:r>
            <a:r>
              <a:rPr lang="zh-CN" altLang="en-US" sz="2400" dirty="0" smtClean="0"/>
              <a:t>）：实际执行的任务。</a:t>
            </a:r>
            <a:endParaRPr lang="zh-CN" altLang="en-US" sz="24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22</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sz="4000" dirty="0" err="1" smtClean="0"/>
              <a:t>anacron</a:t>
            </a:r>
            <a:r>
              <a:rPr lang="zh-CN" altLang="en-US" sz="4000" dirty="0" smtClean="0"/>
              <a:t>的配置文件</a:t>
            </a:r>
            <a:r>
              <a:rPr lang="en-US" altLang="zh-CN" sz="4000" dirty="0" smtClean="0"/>
              <a:t/>
            </a:r>
            <a:br>
              <a:rPr lang="en-US" altLang="zh-CN" sz="4000" dirty="0" smtClean="0"/>
            </a:br>
            <a:r>
              <a:rPr lang="en-US" altLang="zh-CN" sz="4000" dirty="0" smtClean="0"/>
              <a:t>——</a:t>
            </a:r>
            <a:r>
              <a:rPr lang="en-US" altLang="zh-CN" dirty="0" smtClean="0"/>
              <a:t>/etc/</a:t>
            </a:r>
            <a:r>
              <a:rPr lang="en-US" altLang="zh-CN" dirty="0" err="1" smtClean="0"/>
              <a:t>anacrontab</a:t>
            </a:r>
            <a:r>
              <a:rPr lang="en-US" altLang="zh-CN" dirty="0" smtClean="0"/>
              <a:t> </a:t>
            </a:r>
            <a:endParaRPr lang="zh-CN"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buNone/>
            </a:pPr>
            <a:r>
              <a:rPr lang="en-US" altLang="zh-CN" sz="2000" dirty="0" smtClean="0"/>
              <a:t>SHELL=/bin/</a:t>
            </a:r>
            <a:r>
              <a:rPr lang="en-US" altLang="zh-CN" sz="2000" dirty="0" err="1" smtClean="0"/>
              <a:t>sh</a:t>
            </a:r>
            <a:endParaRPr lang="en-US" altLang="zh-CN" sz="2000" dirty="0" smtClean="0"/>
          </a:p>
          <a:p>
            <a:pPr>
              <a:buNone/>
            </a:pPr>
            <a:r>
              <a:rPr lang="en-US" altLang="zh-CN" sz="2000" dirty="0" smtClean="0"/>
              <a:t>PATH=/</a:t>
            </a:r>
            <a:r>
              <a:rPr lang="en-US" altLang="zh-CN" sz="2000" dirty="0" err="1" smtClean="0"/>
              <a:t>sbin</a:t>
            </a:r>
            <a:r>
              <a:rPr lang="en-US" altLang="zh-CN" sz="2000" dirty="0" smtClean="0"/>
              <a:t>:/bin:/</a:t>
            </a:r>
            <a:r>
              <a:rPr lang="en-US" altLang="zh-CN" sz="2000" dirty="0" err="1" smtClean="0"/>
              <a:t>usr</a:t>
            </a:r>
            <a:r>
              <a:rPr lang="en-US" altLang="zh-CN" sz="2000" dirty="0" smtClean="0"/>
              <a:t>/</a:t>
            </a:r>
            <a:r>
              <a:rPr lang="en-US" altLang="zh-CN" sz="2000" dirty="0" err="1" smtClean="0"/>
              <a:t>sbin</a:t>
            </a:r>
            <a:r>
              <a:rPr lang="en-US" altLang="zh-CN" sz="2000" dirty="0" smtClean="0"/>
              <a:t>:/</a:t>
            </a:r>
            <a:r>
              <a:rPr lang="en-US" altLang="zh-CN" sz="2000" dirty="0" err="1" smtClean="0"/>
              <a:t>usr</a:t>
            </a:r>
            <a:r>
              <a:rPr lang="en-US" altLang="zh-CN" sz="2000" dirty="0" smtClean="0"/>
              <a:t>/bin</a:t>
            </a:r>
          </a:p>
          <a:p>
            <a:pPr>
              <a:buNone/>
            </a:pPr>
            <a:r>
              <a:rPr lang="en-US" altLang="zh-CN" sz="2000" dirty="0" smtClean="0"/>
              <a:t>MAILTO=root</a:t>
            </a:r>
          </a:p>
          <a:p>
            <a:pPr>
              <a:buNone/>
            </a:pPr>
            <a:r>
              <a:rPr lang="en-US" altLang="zh-CN" sz="2000" dirty="0" smtClean="0"/>
              <a:t>RANDOM_DELAY=45</a:t>
            </a:r>
          </a:p>
          <a:p>
            <a:pPr>
              <a:buNone/>
            </a:pPr>
            <a:r>
              <a:rPr lang="en-US" altLang="zh-CN" sz="2000" dirty="0" smtClean="0"/>
              <a:t>START_HOURS_RANGE=3-22</a:t>
            </a:r>
          </a:p>
          <a:p>
            <a:pPr>
              <a:buNone/>
            </a:pPr>
            <a:endParaRPr lang="en-US" altLang="zh-CN" sz="2000" dirty="0" smtClean="0"/>
          </a:p>
          <a:p>
            <a:pPr>
              <a:buNone/>
            </a:pPr>
            <a:r>
              <a:rPr lang="en-US" altLang="zh-CN" sz="2000" dirty="0" smtClean="0"/>
              <a:t># </a:t>
            </a:r>
            <a:r>
              <a:rPr lang="zh-CN" altLang="en-US" sz="2000" dirty="0" smtClean="0"/>
              <a:t>若</a:t>
            </a:r>
            <a:r>
              <a:rPr lang="en-US" altLang="zh-CN" sz="2000" dirty="0" smtClean="0"/>
              <a:t>1</a:t>
            </a:r>
            <a:r>
              <a:rPr lang="zh-CN" altLang="en-US" sz="2000" dirty="0" smtClean="0"/>
              <a:t>天之内没有运行“日任务”，则 </a:t>
            </a:r>
            <a:r>
              <a:rPr lang="en-US" altLang="zh-CN" sz="2000" dirty="0" smtClean="0"/>
              <a:t>5 </a:t>
            </a:r>
            <a:r>
              <a:rPr lang="zh-CN" altLang="en-US" sz="2000" dirty="0" smtClean="0"/>
              <a:t>分钟之后运行它</a:t>
            </a:r>
          </a:p>
          <a:p>
            <a:pPr>
              <a:buNone/>
            </a:pPr>
            <a:r>
              <a:rPr lang="en-US" altLang="zh-CN" sz="2000" dirty="0" smtClean="0">
                <a:solidFill>
                  <a:srgbClr val="002060"/>
                </a:solidFill>
              </a:rPr>
              <a:t>1       5      </a:t>
            </a:r>
            <a:r>
              <a:rPr lang="en-US" altLang="zh-CN" sz="2000" dirty="0" err="1" smtClean="0">
                <a:solidFill>
                  <a:srgbClr val="002060"/>
                </a:solidFill>
              </a:rPr>
              <a:t>cron.daily</a:t>
            </a:r>
            <a:r>
              <a:rPr lang="en-US" altLang="zh-CN" sz="2000" dirty="0" smtClean="0">
                <a:solidFill>
                  <a:srgbClr val="002060"/>
                </a:solidFill>
              </a:rPr>
              <a:t>            nice   run-parts /etc/</a:t>
            </a:r>
            <a:r>
              <a:rPr lang="en-US" altLang="zh-CN" sz="2000" dirty="0" err="1" smtClean="0">
                <a:solidFill>
                  <a:srgbClr val="002060"/>
                </a:solidFill>
              </a:rPr>
              <a:t>cron.daily</a:t>
            </a:r>
            <a:endParaRPr lang="en-US" altLang="zh-CN" sz="2000" dirty="0" smtClean="0">
              <a:solidFill>
                <a:srgbClr val="002060"/>
              </a:solidFill>
            </a:endParaRPr>
          </a:p>
          <a:p>
            <a:pPr>
              <a:buNone/>
            </a:pPr>
            <a:r>
              <a:rPr lang="en-US" altLang="zh-CN" sz="2000" dirty="0" smtClean="0"/>
              <a:t># </a:t>
            </a:r>
            <a:r>
              <a:rPr lang="zh-CN" altLang="en-US" sz="2000" dirty="0" smtClean="0"/>
              <a:t>若</a:t>
            </a:r>
            <a:r>
              <a:rPr lang="en-US" altLang="zh-CN" sz="2000" dirty="0" smtClean="0"/>
              <a:t>7</a:t>
            </a:r>
            <a:r>
              <a:rPr lang="zh-CN" altLang="en-US" sz="2000" dirty="0" smtClean="0"/>
              <a:t>天之内没有运行“周任务”，则 </a:t>
            </a:r>
            <a:r>
              <a:rPr lang="en-US" altLang="zh-CN" sz="2000" dirty="0" smtClean="0"/>
              <a:t>25 </a:t>
            </a:r>
            <a:r>
              <a:rPr lang="zh-CN" altLang="en-US" sz="2000" dirty="0" smtClean="0"/>
              <a:t>分钟之后运行它</a:t>
            </a:r>
          </a:p>
          <a:p>
            <a:pPr>
              <a:buNone/>
            </a:pPr>
            <a:r>
              <a:rPr lang="en-US" altLang="zh-CN" sz="2000" dirty="0" smtClean="0">
                <a:solidFill>
                  <a:srgbClr val="002060"/>
                </a:solidFill>
              </a:rPr>
              <a:t>7       25      </a:t>
            </a:r>
            <a:r>
              <a:rPr lang="en-US" altLang="zh-CN" sz="2000" dirty="0" err="1" smtClean="0">
                <a:solidFill>
                  <a:srgbClr val="002060"/>
                </a:solidFill>
              </a:rPr>
              <a:t>cron.weekly</a:t>
            </a:r>
            <a:r>
              <a:rPr lang="en-US" altLang="zh-CN" sz="2000" dirty="0" smtClean="0">
                <a:solidFill>
                  <a:srgbClr val="002060"/>
                </a:solidFill>
              </a:rPr>
              <a:t>         nice   run-parts /etc/</a:t>
            </a:r>
            <a:r>
              <a:rPr lang="en-US" altLang="zh-CN" sz="2000" dirty="0" err="1" smtClean="0">
                <a:solidFill>
                  <a:srgbClr val="002060"/>
                </a:solidFill>
              </a:rPr>
              <a:t>cron.weekly</a:t>
            </a:r>
            <a:endParaRPr lang="en-US" altLang="zh-CN" sz="2000" dirty="0" smtClean="0">
              <a:solidFill>
                <a:srgbClr val="002060"/>
              </a:solidFill>
            </a:endParaRPr>
          </a:p>
          <a:p>
            <a:pPr>
              <a:buNone/>
            </a:pPr>
            <a:r>
              <a:rPr lang="en-US" altLang="zh-CN" sz="2000" dirty="0" smtClean="0"/>
              <a:t># </a:t>
            </a:r>
            <a:r>
              <a:rPr lang="zh-CN" altLang="en-US" sz="2000" dirty="0" smtClean="0"/>
              <a:t>若一个月之内没有运行“月任务”，则 </a:t>
            </a:r>
            <a:r>
              <a:rPr lang="en-US" altLang="zh-CN" sz="2000" dirty="0" smtClean="0"/>
              <a:t>45 </a:t>
            </a:r>
            <a:r>
              <a:rPr lang="zh-CN" altLang="en-US" sz="2000" dirty="0" smtClean="0"/>
              <a:t>分钟之后运行它</a:t>
            </a:r>
          </a:p>
          <a:p>
            <a:pPr>
              <a:buNone/>
            </a:pPr>
            <a:r>
              <a:rPr lang="en-US" altLang="zh-CN" sz="2000" dirty="0" smtClean="0">
                <a:solidFill>
                  <a:srgbClr val="002060"/>
                </a:solidFill>
              </a:rPr>
              <a:t>@monthly         45      </a:t>
            </a:r>
            <a:r>
              <a:rPr lang="en-US" altLang="zh-CN" sz="2000" dirty="0" err="1" smtClean="0">
                <a:solidFill>
                  <a:srgbClr val="002060"/>
                </a:solidFill>
              </a:rPr>
              <a:t>cron.monthly</a:t>
            </a:r>
            <a:r>
              <a:rPr lang="en-US" altLang="zh-CN" sz="2000" dirty="0" smtClean="0">
                <a:solidFill>
                  <a:srgbClr val="002060"/>
                </a:solidFill>
              </a:rPr>
              <a:t>      nice   run-parts /etc/</a:t>
            </a:r>
            <a:r>
              <a:rPr lang="en-US" altLang="zh-CN" sz="2000" dirty="0" err="1" smtClean="0">
                <a:solidFill>
                  <a:srgbClr val="002060"/>
                </a:solidFill>
              </a:rPr>
              <a:t>cron.monthly</a:t>
            </a:r>
            <a:endParaRPr lang="zh-CN" altLang="en-US" sz="2000" dirty="0">
              <a:solidFill>
                <a:srgbClr val="002060"/>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23</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CentOS</a:t>
            </a:r>
            <a:r>
              <a:rPr lang="zh-CN" altLang="zh-CN" dirty="0" smtClean="0"/>
              <a:t>默认的</a:t>
            </a:r>
            <a:r>
              <a:rPr lang="en-US" altLang="zh-CN" dirty="0" smtClean="0"/>
              <a:t/>
            </a:r>
            <a:br>
              <a:rPr lang="en-US" altLang="zh-CN" dirty="0" smtClean="0"/>
            </a:br>
            <a:r>
              <a:rPr lang="en-US" altLang="zh-CN" dirty="0" smtClean="0"/>
              <a:t>/etc/</a:t>
            </a:r>
            <a:r>
              <a:rPr lang="en-US" altLang="zh-CN" dirty="0" err="1" smtClean="0"/>
              <a:t>anacrontab</a:t>
            </a:r>
            <a:r>
              <a:rPr lang="zh-CN" altLang="zh-CN" dirty="0" smtClean="0"/>
              <a:t>文件</a:t>
            </a:r>
            <a:endParaRPr lang="zh-CN"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管理员可在</a:t>
            </a:r>
            <a:r>
              <a:rPr lang="en-US" altLang="zh-CN" dirty="0" smtClean="0"/>
              <a:t>/etc/</a:t>
            </a:r>
            <a:r>
              <a:rPr lang="en-US" altLang="zh-CN" dirty="0" err="1" smtClean="0"/>
              <a:t>crontab</a:t>
            </a:r>
            <a:r>
              <a:rPr lang="en-US" altLang="zh-CN" dirty="0" smtClean="0"/>
              <a:t> </a:t>
            </a:r>
            <a:r>
              <a:rPr lang="zh-CN" altLang="en-US" dirty="0" smtClean="0"/>
              <a:t>文件和</a:t>
            </a:r>
            <a:r>
              <a:rPr lang="en-US" altLang="zh-CN" dirty="0" smtClean="0"/>
              <a:t>/etc/</a:t>
            </a:r>
            <a:r>
              <a:rPr lang="en-US" altLang="zh-CN" dirty="0" err="1" smtClean="0"/>
              <a:t>cron.d</a:t>
            </a:r>
            <a:r>
              <a:rPr lang="en-US" altLang="zh-CN" dirty="0" smtClean="0"/>
              <a:t>/*</a:t>
            </a:r>
            <a:r>
              <a:rPr lang="zh-CN" altLang="en-US" dirty="0" smtClean="0"/>
              <a:t>目录的文件中书写</a:t>
            </a:r>
            <a:r>
              <a:rPr lang="en-US" altLang="zh-CN" dirty="0" err="1" smtClean="0"/>
              <a:t>crontab</a:t>
            </a:r>
            <a:r>
              <a:rPr lang="zh-CN" altLang="en-US" dirty="0" smtClean="0"/>
              <a:t>格式的文件</a:t>
            </a:r>
          </a:p>
          <a:p>
            <a:r>
              <a:rPr lang="zh-CN" altLang="en-US" dirty="0" smtClean="0"/>
              <a:t>管理员可在</a:t>
            </a:r>
            <a:r>
              <a:rPr lang="en-US" altLang="zh-CN" dirty="0" smtClean="0"/>
              <a:t>/etc/</a:t>
            </a:r>
            <a:r>
              <a:rPr lang="en-US" altLang="zh-CN" dirty="0" err="1" smtClean="0"/>
              <a:t>cron</a:t>
            </a:r>
            <a:r>
              <a:rPr lang="en-US" altLang="zh-CN" dirty="0" smtClean="0"/>
              <a:t>.{</a:t>
            </a:r>
            <a:r>
              <a:rPr lang="en-US" altLang="zh-CN" dirty="0" err="1" smtClean="0"/>
              <a:t>hourly,daily,weekly,monthly</a:t>
            </a:r>
            <a:r>
              <a:rPr lang="en-US" altLang="zh-CN" dirty="0" smtClean="0"/>
              <a:t>}</a:t>
            </a:r>
            <a:r>
              <a:rPr lang="zh-CN" altLang="en-US" dirty="0" smtClean="0"/>
              <a:t>目录下安排每小时、每天、每周、每月要执行的脚本</a:t>
            </a:r>
          </a:p>
          <a:p>
            <a:r>
              <a:rPr lang="zh-CN" altLang="en-US" dirty="0" smtClean="0"/>
              <a:t>管理员可以修改</a:t>
            </a:r>
            <a:r>
              <a:rPr lang="en-US" altLang="zh-CN" dirty="0" smtClean="0"/>
              <a:t>/etc/</a:t>
            </a:r>
            <a:r>
              <a:rPr lang="en-US" altLang="zh-CN" dirty="0" err="1" smtClean="0"/>
              <a:t>anacrontab</a:t>
            </a:r>
            <a:r>
              <a:rPr lang="zh-CN" altLang="en-US" dirty="0" smtClean="0"/>
              <a:t>文件配置非每天、每周、每月要执行的计划任务</a:t>
            </a:r>
          </a:p>
          <a:p>
            <a:r>
              <a:rPr lang="zh-CN" altLang="en-US" dirty="0" smtClean="0"/>
              <a:t>每个用户都可以使用</a:t>
            </a:r>
            <a:r>
              <a:rPr lang="en-US" altLang="zh-CN" dirty="0" err="1" smtClean="0"/>
              <a:t>crontab</a:t>
            </a:r>
            <a:r>
              <a:rPr lang="zh-CN" altLang="en-US" dirty="0" smtClean="0"/>
              <a:t>命令安排自己的</a:t>
            </a:r>
            <a:r>
              <a:rPr lang="en-US" altLang="zh-CN" dirty="0" err="1" smtClean="0"/>
              <a:t>cron</a:t>
            </a:r>
            <a:r>
              <a:rPr lang="zh-CN" altLang="en-US" dirty="0" smtClean="0"/>
              <a:t>任务</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24</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计划任务的安排方法</a:t>
            </a:r>
            <a:endParaRPr lang="zh-CN"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编辑 </a:t>
            </a:r>
            <a:r>
              <a:rPr lang="en-US" altLang="zh-CN" dirty="0" smtClean="0"/>
              <a:t>/etc/</a:t>
            </a:r>
            <a:r>
              <a:rPr lang="en-US" altLang="zh-CN" dirty="0" err="1" smtClean="0"/>
              <a:t>crontab</a:t>
            </a:r>
            <a:endParaRPr lang="en-US" altLang="zh-CN" dirty="0" smtClean="0"/>
          </a:p>
          <a:p>
            <a:pPr lvl="1">
              <a:buNone/>
            </a:pPr>
            <a:r>
              <a:rPr lang="en-US" altLang="zh-CN" sz="2400" dirty="0" smtClean="0">
                <a:solidFill>
                  <a:schemeClr val="accent6">
                    <a:lumMod val="75000"/>
                  </a:schemeClr>
                </a:solidFill>
              </a:rPr>
              <a:t>0 */2 * * * </a:t>
            </a:r>
            <a:r>
              <a:rPr lang="en-US" altLang="zh-CN" sz="2400" dirty="0" err="1" smtClean="0">
                <a:solidFill>
                  <a:schemeClr val="accent6">
                    <a:lumMod val="75000"/>
                  </a:schemeClr>
                </a:solidFill>
              </a:rPr>
              <a:t>netstat</a:t>
            </a:r>
            <a:r>
              <a:rPr lang="en-US" altLang="zh-CN" sz="2400" dirty="0" smtClean="0">
                <a:solidFill>
                  <a:schemeClr val="accent6">
                    <a:lumMod val="75000"/>
                  </a:schemeClr>
                </a:solidFill>
              </a:rPr>
              <a:t> -a | mail osmond@mydomain.com</a:t>
            </a:r>
            <a:endParaRPr lang="zh-CN" altLang="zh-CN" sz="2400" dirty="0" smtClean="0">
              <a:solidFill>
                <a:schemeClr val="accent6">
                  <a:lumMod val="75000"/>
                </a:schemeClr>
              </a:solidFill>
            </a:endParaRPr>
          </a:p>
          <a:p>
            <a:pPr lvl="1">
              <a:buNone/>
            </a:pPr>
            <a:r>
              <a:rPr lang="en-US" altLang="zh-CN" sz="2400" dirty="0" smtClean="0">
                <a:solidFill>
                  <a:schemeClr val="accent6">
                    <a:lumMod val="75000"/>
                  </a:schemeClr>
                </a:solidFill>
              </a:rPr>
              <a:t>0 2 * * 0 root du -</a:t>
            </a:r>
            <a:r>
              <a:rPr lang="en-US" altLang="zh-CN" sz="2400" dirty="0" err="1" smtClean="0">
                <a:solidFill>
                  <a:schemeClr val="accent6">
                    <a:lumMod val="75000"/>
                  </a:schemeClr>
                </a:solidFill>
              </a:rPr>
              <a:t>sh</a:t>
            </a:r>
            <a:r>
              <a:rPr lang="en-US" altLang="zh-CN" sz="2400" dirty="0" smtClean="0">
                <a:solidFill>
                  <a:schemeClr val="accent6">
                    <a:lumMod val="75000"/>
                  </a:schemeClr>
                </a:solidFill>
              </a:rPr>
              <a:t> /home/* | sort -nr | head -10</a:t>
            </a:r>
          </a:p>
          <a:p>
            <a:pPr lvl="1">
              <a:buNone/>
            </a:pP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25</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修改系统</a:t>
            </a:r>
            <a:r>
              <a:rPr lang="en-US" altLang="zh-CN" dirty="0" err="1" smtClean="0"/>
              <a:t>crontab</a:t>
            </a:r>
            <a:r>
              <a:rPr lang="zh-CN" altLang="zh-CN" dirty="0" smtClean="0"/>
              <a:t>文件</a:t>
            </a:r>
            <a:r>
              <a:rPr lang="en-US" altLang="zh-CN" dirty="0" smtClean="0"/>
              <a:t/>
            </a:r>
            <a:br>
              <a:rPr lang="en-US" altLang="zh-CN" dirty="0" smtClean="0"/>
            </a:br>
            <a:r>
              <a:rPr lang="zh-CN" altLang="zh-CN" dirty="0" smtClean="0"/>
              <a:t>安排计划任务</a:t>
            </a:r>
            <a:endParaRPr lang="zh-CN"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800" dirty="0" smtClean="0"/>
              <a:t>例如：</a:t>
            </a:r>
            <a:r>
              <a:rPr lang="zh-CN" altLang="zh-CN" sz="2800" dirty="0" smtClean="0"/>
              <a:t>创建</a:t>
            </a:r>
            <a:r>
              <a:rPr lang="en-US" altLang="zh-CN" sz="2800" dirty="0" smtClean="0"/>
              <a:t>/etc/</a:t>
            </a:r>
            <a:r>
              <a:rPr lang="en-US" altLang="zh-CN" sz="2800" dirty="0" err="1" smtClean="0"/>
              <a:t>cron.d</a:t>
            </a:r>
            <a:r>
              <a:rPr lang="en-US" altLang="zh-CN" sz="2800" dirty="0" smtClean="0"/>
              <a:t>/</a:t>
            </a:r>
            <a:r>
              <a:rPr lang="en-US" altLang="zh-CN" sz="2800" dirty="0" err="1" smtClean="0"/>
              <a:t>ddns</a:t>
            </a:r>
            <a:r>
              <a:rPr lang="en-US" altLang="zh-CN" sz="2800" dirty="0" smtClean="0"/>
              <a:t>-update</a:t>
            </a:r>
            <a:r>
              <a:rPr lang="zh-CN" altLang="zh-CN" sz="2800" dirty="0" smtClean="0"/>
              <a:t>文件</a:t>
            </a:r>
            <a:endParaRPr lang="en-US" altLang="zh-CN" sz="2800" dirty="0" smtClean="0"/>
          </a:p>
          <a:p>
            <a:endParaRPr lang="en-US" altLang="zh-CN" sz="2800" dirty="0" smtClean="0"/>
          </a:p>
          <a:p>
            <a:pPr lvl="1">
              <a:buNone/>
            </a:pPr>
            <a:r>
              <a:rPr lang="en-US" altLang="zh-CN" sz="2400" dirty="0" smtClean="0"/>
              <a:t>*/5 * * * * root /</a:t>
            </a:r>
            <a:r>
              <a:rPr lang="en-US" altLang="zh-CN" sz="2400" dirty="0" err="1" smtClean="0"/>
              <a:t>usr</a:t>
            </a:r>
            <a:r>
              <a:rPr lang="en-US" altLang="zh-CN" sz="2400" dirty="0" smtClean="0"/>
              <a:t>/bin/</a:t>
            </a:r>
            <a:r>
              <a:rPr lang="en-US" altLang="zh-CN" sz="2400" dirty="0" err="1" smtClean="0"/>
              <a:t>wget</a:t>
            </a:r>
            <a:r>
              <a:rPr lang="en-US" altLang="zh-CN" sz="2400" dirty="0" smtClean="0"/>
              <a:t> -O /dev/null </a:t>
            </a:r>
          </a:p>
          <a:p>
            <a:pPr lvl="1">
              <a:buNone/>
            </a:pPr>
            <a:r>
              <a:rPr lang="en-US" altLang="zh-CN" sz="2400" dirty="0" smtClean="0"/>
              <a:t>--http-user=</a:t>
            </a:r>
            <a:r>
              <a:rPr lang="en-US" altLang="zh-CN" sz="2400" b="1" dirty="0" smtClean="0"/>
              <a:t>YOURNAME</a:t>
            </a:r>
            <a:r>
              <a:rPr lang="en-US" altLang="zh-CN" sz="2400" dirty="0" smtClean="0"/>
              <a:t> </a:t>
            </a:r>
          </a:p>
          <a:p>
            <a:pPr lvl="1">
              <a:buNone/>
            </a:pPr>
            <a:r>
              <a:rPr lang="en-US" altLang="zh-CN" sz="2400" dirty="0" smtClean="0"/>
              <a:t>--http-</a:t>
            </a:r>
            <a:r>
              <a:rPr lang="en-US" altLang="zh-CN" sz="2400" dirty="0" err="1" smtClean="0"/>
              <a:t>passwd</a:t>
            </a:r>
            <a:r>
              <a:rPr lang="en-US" altLang="zh-CN" sz="2400" dirty="0" smtClean="0"/>
              <a:t>=</a:t>
            </a:r>
            <a:r>
              <a:rPr lang="en-US" altLang="zh-CN" sz="2400" b="1" dirty="0" smtClean="0"/>
              <a:t>YOURPASSWORD</a:t>
            </a:r>
            <a:r>
              <a:rPr lang="en-US" altLang="zh-CN" sz="2400" dirty="0" smtClean="0"/>
              <a:t> </a:t>
            </a:r>
          </a:p>
          <a:p>
            <a:pPr lvl="1">
              <a:buNone/>
            </a:pPr>
            <a:r>
              <a:rPr lang="en-US" altLang="zh-CN" sz="2400" dirty="0" smtClean="0"/>
              <a:t>http://www.3322.org/dyndns/ </a:t>
            </a:r>
            <a:r>
              <a:rPr lang="en-US" altLang="zh-CN" sz="2400" dirty="0" err="1" smtClean="0"/>
              <a:t>update?system</a:t>
            </a:r>
            <a:r>
              <a:rPr lang="en-US" altLang="zh-CN" sz="2400" dirty="0" smtClean="0"/>
              <a:t>=</a:t>
            </a:r>
            <a:r>
              <a:rPr lang="en-US" altLang="zh-CN" sz="2400" dirty="0" err="1" smtClean="0"/>
              <a:t>dyndns</a:t>
            </a:r>
            <a:r>
              <a:rPr lang="en-US" altLang="zh-CN" sz="2400" dirty="0" smtClean="0"/>
              <a:t>&amp; hostname=</a:t>
            </a:r>
            <a:r>
              <a:rPr lang="en-US" altLang="zh-CN" sz="2400" b="1" dirty="0" smtClean="0"/>
              <a:t>YOURHOSTNAME</a:t>
            </a:r>
            <a:r>
              <a:rPr lang="en-US" altLang="zh-CN" sz="2400" dirty="0" smtClean="0"/>
              <a:t>.f3322.org"</a:t>
            </a:r>
            <a:endParaRPr lang="zh-CN" altLang="zh-CN" sz="2400" dirty="0" smtClean="0"/>
          </a:p>
          <a:p>
            <a:pPr lvl="1"/>
            <a:endParaRPr lang="zh-CN" altLang="zh-CN" sz="2400" dirty="0" smtClean="0"/>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26</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创建</a:t>
            </a:r>
            <a:r>
              <a:rPr lang="en-US" altLang="zh-CN" dirty="0" smtClean="0"/>
              <a:t>/etc/</a:t>
            </a:r>
            <a:r>
              <a:rPr lang="en-US" altLang="zh-CN" dirty="0" err="1" smtClean="0"/>
              <a:t>cron.d</a:t>
            </a:r>
            <a:r>
              <a:rPr lang="en-US" altLang="zh-CN" dirty="0" smtClean="0"/>
              <a:t>/</a:t>
            </a:r>
            <a:r>
              <a:rPr lang="zh-CN" altLang="en-US" dirty="0" smtClean="0"/>
              <a:t>目录下</a:t>
            </a:r>
            <a:r>
              <a:rPr lang="en-US" altLang="zh-CN" dirty="0" smtClean="0"/>
              <a:t/>
            </a:r>
            <a:br>
              <a:rPr lang="en-US" altLang="zh-CN" dirty="0" smtClean="0"/>
            </a:br>
            <a:r>
              <a:rPr lang="zh-CN" altLang="en-US" dirty="0" smtClean="0"/>
              <a:t>的</a:t>
            </a:r>
            <a:r>
              <a:rPr lang="zh-CN" altLang="zh-CN" dirty="0" smtClean="0"/>
              <a:t>文件安排计划任务</a:t>
            </a:r>
            <a:endParaRPr lang="zh-CN"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3200" dirty="0" smtClean="0"/>
              <a:t>直接编写目录下的脚本安排计划任务</a:t>
            </a:r>
            <a:endParaRPr lang="en-US" altLang="zh-CN" sz="3200" dirty="0" smtClean="0"/>
          </a:p>
          <a:p>
            <a:pPr lvl="1"/>
            <a:r>
              <a:rPr lang="en-US" altLang="zh-CN" sz="2800" dirty="0" smtClean="0"/>
              <a:t>/etc/</a:t>
            </a:r>
            <a:r>
              <a:rPr lang="en-US" altLang="zh-CN" sz="2800" dirty="0" err="1" smtClean="0"/>
              <a:t>cron</a:t>
            </a:r>
            <a:r>
              <a:rPr lang="en-US" altLang="zh-CN" sz="2800" dirty="0" smtClean="0"/>
              <a:t>.{</a:t>
            </a:r>
            <a:r>
              <a:rPr lang="en-US" altLang="zh-CN" sz="2800" dirty="0" err="1" smtClean="0"/>
              <a:t>hourly,daily,weekly,monthly</a:t>
            </a:r>
            <a:r>
              <a:rPr lang="en-US" altLang="zh-CN" sz="2800" dirty="0" smtClean="0"/>
              <a:t>}</a:t>
            </a:r>
            <a:endParaRPr lang="en-US" altLang="zh-CN" dirty="0" smtClean="0"/>
          </a:p>
          <a:p>
            <a:r>
              <a:rPr lang="zh-CN" altLang="en-US" dirty="0" smtClean="0"/>
              <a:t>例如</a:t>
            </a:r>
            <a:endParaRPr lang="en-US" altLang="zh-CN" dirty="0" smtClean="0"/>
          </a:p>
          <a:p>
            <a:pPr lvl="1"/>
            <a:r>
              <a:rPr lang="en-US" altLang="zh-CN" dirty="0" smtClean="0"/>
              <a:t># vi /etc/</a:t>
            </a:r>
            <a:r>
              <a:rPr lang="en-US" altLang="zh-CN" dirty="0" err="1" smtClean="0"/>
              <a:t>cron.daily</a:t>
            </a:r>
            <a:r>
              <a:rPr lang="en-US" altLang="zh-CN" dirty="0" smtClean="0"/>
              <a:t>/cleanup-backups</a:t>
            </a:r>
          </a:p>
          <a:p>
            <a:pPr lvl="1">
              <a:buNone/>
            </a:pPr>
            <a:r>
              <a:rPr lang="en-US" altLang="zh-CN" sz="2800" b="1" dirty="0" smtClean="0">
                <a:solidFill>
                  <a:schemeClr val="accent6">
                    <a:lumMod val="75000"/>
                  </a:schemeClr>
                </a:solidFill>
              </a:rPr>
              <a:t>   find /backup -</a:t>
            </a:r>
            <a:r>
              <a:rPr lang="en-US" altLang="zh-CN" sz="2800" b="1" dirty="0" err="1" smtClean="0">
                <a:solidFill>
                  <a:schemeClr val="accent6">
                    <a:lumMod val="75000"/>
                  </a:schemeClr>
                </a:solidFill>
              </a:rPr>
              <a:t>mtime</a:t>
            </a:r>
            <a:r>
              <a:rPr lang="en-US" altLang="zh-CN" sz="2800" b="1" dirty="0" smtClean="0">
                <a:solidFill>
                  <a:schemeClr val="accent6">
                    <a:lumMod val="75000"/>
                  </a:schemeClr>
                </a:solidFill>
              </a:rPr>
              <a:t> +60 ! -name </a:t>
            </a:r>
            <a:r>
              <a:rPr lang="en-US" altLang="zh-CN" sz="2800" b="1" dirty="0" err="1" smtClean="0">
                <a:solidFill>
                  <a:schemeClr val="accent6">
                    <a:lumMod val="75000"/>
                  </a:schemeClr>
                </a:solidFill>
              </a:rPr>
              <a:t>lost+found</a:t>
            </a:r>
            <a:r>
              <a:rPr lang="en-US" altLang="zh-CN" sz="2800" b="1" dirty="0" smtClean="0">
                <a:solidFill>
                  <a:schemeClr val="accent6">
                    <a:lumMod val="75000"/>
                  </a:schemeClr>
                </a:solidFill>
              </a:rPr>
              <a:t> -exec /bin/</a:t>
            </a:r>
            <a:r>
              <a:rPr lang="en-US" altLang="zh-CN" sz="2800" b="1" dirty="0" err="1" smtClean="0">
                <a:solidFill>
                  <a:schemeClr val="accent6">
                    <a:lumMod val="75000"/>
                  </a:schemeClr>
                </a:solidFill>
              </a:rPr>
              <a:t>rm</a:t>
            </a:r>
            <a:r>
              <a:rPr lang="en-US" altLang="zh-CN" sz="2800" b="1" dirty="0" smtClean="0">
                <a:solidFill>
                  <a:schemeClr val="accent6">
                    <a:lumMod val="75000"/>
                  </a:schemeClr>
                </a:solidFill>
              </a:rPr>
              <a:t> –</a:t>
            </a:r>
            <a:r>
              <a:rPr lang="en-US" altLang="zh-CN" sz="2800" b="1" dirty="0" err="1" smtClean="0">
                <a:solidFill>
                  <a:schemeClr val="accent6">
                    <a:lumMod val="75000"/>
                  </a:schemeClr>
                </a:solidFill>
              </a:rPr>
              <a:t>rf</a:t>
            </a:r>
            <a:r>
              <a:rPr lang="en-US" altLang="zh-CN" sz="2800" b="1" dirty="0" smtClean="0">
                <a:solidFill>
                  <a:schemeClr val="accent6">
                    <a:lumMod val="75000"/>
                  </a:schemeClr>
                </a:solidFill>
              </a:rPr>
              <a:t> {} \;</a:t>
            </a:r>
            <a:endParaRPr lang="en-US" altLang="zh-CN" b="1" dirty="0" smtClean="0">
              <a:solidFill>
                <a:schemeClr val="accent6">
                  <a:lumMod val="75000"/>
                </a:schemeClr>
              </a:solidFill>
            </a:endParaRPr>
          </a:p>
          <a:p>
            <a:pPr lvl="1"/>
            <a:r>
              <a:rPr lang="en-US" altLang="zh-CN" dirty="0" smtClean="0"/>
              <a:t># </a:t>
            </a:r>
            <a:r>
              <a:rPr lang="en-US" altLang="zh-CN" dirty="0" err="1" smtClean="0"/>
              <a:t>chmod</a:t>
            </a:r>
            <a:r>
              <a:rPr lang="en-US" altLang="zh-CN" dirty="0" smtClean="0"/>
              <a:t> +x /etc/</a:t>
            </a:r>
            <a:r>
              <a:rPr lang="en-US" altLang="zh-CN" dirty="0" err="1" smtClean="0"/>
              <a:t>cron.daily</a:t>
            </a:r>
            <a:r>
              <a:rPr lang="en-US" altLang="zh-CN" dirty="0" smtClean="0"/>
              <a:t>/cleanup-backups</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27</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sz="4000" dirty="0" smtClean="0"/>
              <a:t>直接编写任务脚本</a:t>
            </a:r>
            <a:r>
              <a:rPr lang="en-US" altLang="zh-CN" sz="4000" dirty="0" smtClean="0"/>
              <a:t/>
            </a:r>
            <a:br>
              <a:rPr lang="en-US" altLang="zh-CN" sz="4000" dirty="0" smtClean="0"/>
            </a:br>
            <a:r>
              <a:rPr lang="zh-CN" altLang="zh-CN" sz="4000" dirty="0" smtClean="0"/>
              <a:t>安排计划任务</a:t>
            </a:r>
            <a:endParaRPr lang="zh-CN" altLang="en-US" sz="40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74209" y="1425799"/>
            <a:ext cx="8435280" cy="4853136"/>
          </a:xfrm>
        </p:spPr>
        <p:txBody>
          <a:bodyPr/>
          <a:lstStyle/>
          <a:p>
            <a:r>
              <a:rPr lang="en-US" altLang="zh-CN" dirty="0" err="1" smtClean="0"/>
              <a:t>crontab</a:t>
            </a:r>
            <a:r>
              <a:rPr lang="zh-CN" altLang="en-US" dirty="0" smtClean="0"/>
              <a:t>命令功能</a:t>
            </a:r>
            <a:endParaRPr lang="en-US" altLang="zh-CN" dirty="0" smtClean="0"/>
          </a:p>
          <a:p>
            <a:pPr lvl="1"/>
            <a:r>
              <a:rPr lang="zh-CN" altLang="en-US" dirty="0" smtClean="0"/>
              <a:t>用于生成</a:t>
            </a:r>
            <a:r>
              <a:rPr lang="en-US" altLang="zh-CN" dirty="0" err="1" smtClean="0"/>
              <a:t>cron</a:t>
            </a:r>
            <a:r>
              <a:rPr lang="zh-CN" altLang="en-US" dirty="0" smtClean="0"/>
              <a:t>进程所需要的用户</a:t>
            </a:r>
            <a:r>
              <a:rPr lang="en-US" altLang="zh-CN" dirty="0" err="1" smtClean="0"/>
              <a:t>crontab</a:t>
            </a:r>
            <a:r>
              <a:rPr lang="zh-CN" altLang="en-US" dirty="0" smtClean="0"/>
              <a:t>文件</a:t>
            </a:r>
          </a:p>
          <a:p>
            <a:r>
              <a:rPr lang="en-US" altLang="zh-CN" dirty="0" err="1" smtClean="0"/>
              <a:t>crontab</a:t>
            </a:r>
            <a:r>
              <a:rPr lang="zh-CN" altLang="en-US" dirty="0" smtClean="0"/>
              <a:t>命令格式 </a:t>
            </a:r>
          </a:p>
          <a:p>
            <a:pPr lvl="1">
              <a:buNone/>
            </a:pPr>
            <a:r>
              <a:rPr lang="en-US" altLang="zh-CN" dirty="0" err="1" smtClean="0">
                <a:solidFill>
                  <a:srgbClr val="002060"/>
                </a:solidFill>
              </a:rPr>
              <a:t>crontab</a:t>
            </a:r>
            <a:r>
              <a:rPr lang="en-US" altLang="zh-CN" dirty="0" smtClean="0">
                <a:solidFill>
                  <a:srgbClr val="002060"/>
                </a:solidFill>
              </a:rPr>
              <a:t> [-u user] file</a:t>
            </a:r>
          </a:p>
          <a:p>
            <a:pPr lvl="1">
              <a:buNone/>
            </a:pPr>
            <a:r>
              <a:rPr lang="en-US" altLang="zh-CN" dirty="0" err="1" smtClean="0">
                <a:solidFill>
                  <a:srgbClr val="002060"/>
                </a:solidFill>
              </a:rPr>
              <a:t>crontab</a:t>
            </a:r>
            <a:r>
              <a:rPr lang="en-US" altLang="zh-CN" dirty="0" smtClean="0">
                <a:solidFill>
                  <a:srgbClr val="002060"/>
                </a:solidFill>
              </a:rPr>
              <a:t> [-u user] {-l|-r|-e} </a:t>
            </a:r>
          </a:p>
          <a:p>
            <a:pPr lvl="1"/>
            <a:r>
              <a:rPr lang="en-US" altLang="zh-CN" sz="2400" dirty="0" smtClean="0"/>
              <a:t>-l</a:t>
            </a:r>
            <a:r>
              <a:rPr lang="zh-CN" altLang="en-US" sz="2400" dirty="0" smtClean="0"/>
              <a:t>	   在标准输出上显示当前的</a:t>
            </a:r>
            <a:r>
              <a:rPr lang="en-US" altLang="zh-CN" sz="2400" dirty="0" err="1" smtClean="0"/>
              <a:t>crontab</a:t>
            </a:r>
            <a:endParaRPr lang="zh-CN" altLang="en-US" sz="2400" dirty="0" smtClean="0"/>
          </a:p>
          <a:p>
            <a:pPr lvl="1"/>
            <a:r>
              <a:rPr lang="en-US" altLang="zh-CN" sz="2400" dirty="0" smtClean="0"/>
              <a:t>-r	   </a:t>
            </a:r>
            <a:r>
              <a:rPr lang="zh-CN" altLang="en-US" sz="2400" dirty="0" smtClean="0"/>
              <a:t>删除当前的</a:t>
            </a:r>
            <a:r>
              <a:rPr lang="en-US" altLang="zh-CN" sz="2400" dirty="0" err="1" smtClean="0"/>
              <a:t>crontab</a:t>
            </a:r>
            <a:endParaRPr lang="en-US" altLang="zh-CN" sz="2400" dirty="0" smtClean="0"/>
          </a:p>
          <a:p>
            <a:pPr lvl="1"/>
            <a:r>
              <a:rPr lang="en-US" altLang="zh-CN" sz="2400" dirty="0" smtClean="0"/>
              <a:t>-e  </a:t>
            </a:r>
            <a:r>
              <a:rPr lang="zh-CN" altLang="en-US" sz="2400" dirty="0" smtClean="0"/>
              <a:t>使用编辑器编辑当前的</a:t>
            </a:r>
            <a:r>
              <a:rPr lang="en-US" altLang="zh-CN" sz="2400" dirty="0" err="1" smtClean="0"/>
              <a:t>crontab</a:t>
            </a:r>
            <a:r>
              <a:rPr lang="zh-CN" altLang="en-US" sz="2400" dirty="0" smtClean="0"/>
              <a:t>文件</a:t>
            </a:r>
            <a:endParaRPr lang="en-US" altLang="zh-CN" sz="2400" dirty="0" smtClean="0"/>
          </a:p>
          <a:p>
            <a:pPr lvl="1"/>
            <a:r>
              <a:rPr lang="zh-CN" altLang="en-US" sz="2400" dirty="0" smtClean="0"/>
              <a:t>当结束编辑离开时，将自动安装</a:t>
            </a:r>
            <a:r>
              <a:rPr lang="en-US" altLang="zh-CN" sz="2400" dirty="0" smtClean="0"/>
              <a:t>/</a:t>
            </a:r>
            <a:r>
              <a:rPr lang="en-US" altLang="zh-CN" sz="2400" dirty="0" err="1" smtClean="0"/>
              <a:t>var</a:t>
            </a:r>
            <a:r>
              <a:rPr lang="en-US" altLang="zh-CN" sz="2400" dirty="0" smtClean="0"/>
              <a:t>/spool/</a:t>
            </a:r>
            <a:r>
              <a:rPr lang="en-US" altLang="zh-CN" sz="2400" dirty="0" err="1" smtClean="0"/>
              <a:t>cron</a:t>
            </a:r>
            <a:r>
              <a:rPr lang="zh-CN" altLang="zh-CN" sz="2400" dirty="0" smtClean="0"/>
              <a:t>目录下</a:t>
            </a:r>
            <a:endParaRPr lang="zh-CN" altLang="en-US" sz="2400" dirty="0" smtClean="0"/>
          </a:p>
          <a:p>
            <a:r>
              <a:rPr lang="zh-CN" altLang="en-US" dirty="0" smtClean="0">
                <a:solidFill>
                  <a:srgbClr val="002060"/>
                </a:solidFill>
              </a:rPr>
              <a:t>任何被允许的用户都可以使用</a:t>
            </a:r>
            <a:r>
              <a:rPr lang="en-US" altLang="zh-CN" dirty="0" err="1" smtClean="0">
                <a:solidFill>
                  <a:srgbClr val="002060"/>
                </a:solidFill>
              </a:rPr>
              <a:t>crontab</a:t>
            </a:r>
            <a:r>
              <a:rPr lang="zh-CN" altLang="en-US" dirty="0" smtClean="0">
                <a:solidFill>
                  <a:srgbClr val="002060"/>
                </a:solidFill>
              </a:rPr>
              <a:t>安排任务</a:t>
            </a:r>
            <a:endParaRPr lang="zh-CN" altLang="en-US" dirty="0">
              <a:solidFill>
                <a:srgbClr val="002060"/>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28</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使用</a:t>
            </a:r>
            <a:r>
              <a:rPr lang="en-US" altLang="zh-CN" dirty="0" err="1" smtClean="0"/>
              <a:t>crontab</a:t>
            </a:r>
            <a:r>
              <a:rPr lang="zh-CN" altLang="zh-CN" dirty="0" smtClean="0"/>
              <a:t>命令</a:t>
            </a:r>
            <a:r>
              <a:rPr lang="en-US" altLang="zh-CN" dirty="0" smtClean="0"/>
              <a:t/>
            </a:r>
            <a:br>
              <a:rPr lang="en-US" altLang="zh-CN" dirty="0" smtClean="0"/>
            </a:br>
            <a:r>
              <a:rPr lang="zh-CN" altLang="zh-CN" dirty="0" smtClean="0"/>
              <a:t>安排用户自己的</a:t>
            </a:r>
            <a:r>
              <a:rPr lang="en-US" altLang="zh-CN" dirty="0" err="1" smtClean="0"/>
              <a:t>cron</a:t>
            </a:r>
            <a:r>
              <a:rPr lang="zh-CN" altLang="zh-CN" dirty="0" smtClean="0"/>
              <a:t>任务</a:t>
            </a:r>
            <a:r>
              <a:rPr lang="zh-CN" altLang="en-US" b="1" dirty="0" smtClean="0"/>
              <a:t/>
            </a:r>
            <a:br>
              <a:rPr lang="zh-CN" altLang="en-US" b="1" dirty="0" smtClean="0"/>
            </a:br>
            <a:endParaRPr lang="zh-CN"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使用命令</a:t>
            </a:r>
            <a:r>
              <a:rPr lang="en-US" altLang="zh-CN" b="1" dirty="0" err="1" smtClean="0"/>
              <a:t>crontab</a:t>
            </a:r>
            <a:r>
              <a:rPr lang="en-US" altLang="zh-CN" b="1" dirty="0" smtClean="0"/>
              <a:t> -e</a:t>
            </a:r>
            <a:r>
              <a:rPr lang="zh-CN" altLang="en-US" dirty="0" smtClean="0"/>
              <a:t>加载任务</a:t>
            </a:r>
          </a:p>
          <a:p>
            <a:pPr lvl="1"/>
            <a:r>
              <a:rPr lang="zh-CN" altLang="en-US" dirty="0" smtClean="0"/>
              <a:t>在编辑器中编辑</a:t>
            </a:r>
          </a:p>
          <a:p>
            <a:pPr lvl="1">
              <a:buNone/>
            </a:pPr>
            <a:r>
              <a:rPr lang="en-US" altLang="zh-CN" sz="2800" dirty="0" smtClean="0">
                <a:solidFill>
                  <a:schemeClr val="accent6">
                    <a:lumMod val="75000"/>
                  </a:schemeClr>
                </a:solidFill>
              </a:rPr>
              <a:t>00 02 * * * </a:t>
            </a:r>
            <a:r>
              <a:rPr lang="en-US" altLang="zh-CN" sz="2800" dirty="0" err="1" smtClean="0">
                <a:solidFill>
                  <a:schemeClr val="accent6">
                    <a:lumMod val="75000"/>
                  </a:schemeClr>
                </a:solidFill>
              </a:rPr>
              <a:t>rm</a:t>
            </a:r>
            <a:r>
              <a:rPr lang="en-US" altLang="zh-CN" sz="2800" dirty="0" smtClean="0">
                <a:solidFill>
                  <a:schemeClr val="accent6">
                    <a:lumMod val="75000"/>
                  </a:schemeClr>
                </a:solidFill>
              </a:rPr>
              <a:t> -</a:t>
            </a:r>
            <a:r>
              <a:rPr lang="en-US" altLang="zh-CN" sz="2800" dirty="0" err="1" smtClean="0">
                <a:solidFill>
                  <a:schemeClr val="accent6">
                    <a:lumMod val="75000"/>
                  </a:schemeClr>
                </a:solidFill>
              </a:rPr>
              <a:t>rf</a:t>
            </a:r>
            <a:r>
              <a:rPr lang="en-US" altLang="zh-CN" sz="2800" dirty="0" smtClean="0">
                <a:solidFill>
                  <a:schemeClr val="accent6">
                    <a:lumMod val="75000"/>
                  </a:schemeClr>
                </a:solidFill>
              </a:rPr>
              <a:t>  ~/temp/*</a:t>
            </a:r>
            <a:endParaRPr lang="zh-CN" altLang="zh-CN" sz="2800" dirty="0" smtClean="0">
              <a:solidFill>
                <a:schemeClr val="accent6">
                  <a:lumMod val="75000"/>
                </a:schemeClr>
              </a:solidFill>
            </a:endParaRPr>
          </a:p>
          <a:p>
            <a:pPr lvl="1"/>
            <a:r>
              <a:rPr lang="zh-CN" altLang="en-US" dirty="0" smtClean="0"/>
              <a:t>存盘退出</a:t>
            </a:r>
          </a:p>
          <a:p>
            <a:r>
              <a:rPr lang="zh-CN" altLang="en-US" dirty="0" smtClean="0"/>
              <a:t>用户的</a:t>
            </a:r>
            <a:r>
              <a:rPr lang="en-US" altLang="zh-CN" dirty="0" err="1" smtClean="0"/>
              <a:t>cron</a:t>
            </a:r>
            <a:r>
              <a:rPr lang="zh-CN" altLang="en-US" dirty="0" smtClean="0"/>
              <a:t>任务加载以后</a:t>
            </a:r>
            <a:endParaRPr lang="en-US" altLang="zh-CN" dirty="0" smtClean="0"/>
          </a:p>
          <a:p>
            <a:pPr lvl="1"/>
            <a:r>
              <a:rPr lang="zh-CN" altLang="en-US" dirty="0" smtClean="0"/>
              <a:t>可以使用</a:t>
            </a:r>
            <a:r>
              <a:rPr lang="en-US" altLang="zh-CN" b="1" dirty="0" err="1" smtClean="0"/>
              <a:t>crontab</a:t>
            </a:r>
            <a:r>
              <a:rPr lang="en-US" altLang="zh-CN" b="1" dirty="0" smtClean="0"/>
              <a:t> -l</a:t>
            </a:r>
            <a:r>
              <a:rPr lang="zh-CN" altLang="en-US" dirty="0" smtClean="0"/>
              <a:t>命令查看</a:t>
            </a:r>
            <a:endParaRPr lang="en-US" altLang="zh-CN" dirty="0" smtClean="0"/>
          </a:p>
          <a:p>
            <a:pPr lvl="1"/>
            <a:r>
              <a:rPr lang="zh-CN" altLang="en-US" dirty="0" smtClean="0"/>
              <a:t>可以到</a:t>
            </a:r>
            <a:r>
              <a:rPr lang="en-US" altLang="zh-CN" dirty="0" smtClean="0"/>
              <a:t>/</a:t>
            </a:r>
            <a:r>
              <a:rPr lang="en-US" altLang="zh-CN" dirty="0" err="1" smtClean="0"/>
              <a:t>var</a:t>
            </a:r>
            <a:r>
              <a:rPr lang="en-US" altLang="zh-CN" dirty="0" smtClean="0"/>
              <a:t>/spool/</a:t>
            </a:r>
            <a:r>
              <a:rPr lang="en-US" altLang="zh-CN" dirty="0" err="1" smtClean="0"/>
              <a:t>cron</a:t>
            </a:r>
            <a:r>
              <a:rPr lang="zh-CN" altLang="en-US" dirty="0" smtClean="0"/>
              <a:t>目录确认</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29</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cron</a:t>
            </a:r>
            <a:r>
              <a:rPr lang="zh-CN" altLang="en-US" dirty="0" smtClean="0"/>
              <a:t>的使用举例</a:t>
            </a:r>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管理守护进程</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3</a:t>
            </a:fld>
            <a:endParaRPr lang="en-US" altLang="zh-CN"/>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err="1" smtClean="0"/>
              <a:t>tmpwatch</a:t>
            </a:r>
            <a:r>
              <a:rPr lang="en-US" altLang="zh-CN" dirty="0" smtClean="0"/>
              <a:t> </a:t>
            </a:r>
          </a:p>
          <a:p>
            <a:pPr lvl="1"/>
            <a:r>
              <a:rPr lang="zh-CN" altLang="en-US" dirty="0" smtClean="0"/>
              <a:t>清除指定目录中的文件，不让</a:t>
            </a:r>
            <a:r>
              <a:rPr lang="en-US" altLang="zh-CN" dirty="0" smtClean="0"/>
              <a:t>/</a:t>
            </a:r>
            <a:r>
              <a:rPr lang="en-US" altLang="zh-CN" dirty="0" err="1" smtClean="0"/>
              <a:t>tmp</a:t>
            </a:r>
            <a:r>
              <a:rPr lang="zh-CN" altLang="en-US" dirty="0" smtClean="0"/>
              <a:t>目录处于满状态 </a:t>
            </a:r>
          </a:p>
          <a:p>
            <a:r>
              <a:rPr lang="en-US" altLang="zh-CN" dirty="0" err="1" smtClean="0"/>
              <a:t>logrotate</a:t>
            </a:r>
            <a:r>
              <a:rPr lang="en-US" altLang="zh-CN" dirty="0" smtClean="0"/>
              <a:t> </a:t>
            </a:r>
          </a:p>
          <a:p>
            <a:pPr lvl="1"/>
            <a:r>
              <a:rPr lang="zh-CN" altLang="en-US" dirty="0" smtClean="0"/>
              <a:t>日志滚动，让日志文件不要变得太大 </a:t>
            </a:r>
          </a:p>
          <a:p>
            <a:pPr lvl="1"/>
            <a:r>
              <a:rPr lang="zh-CN" altLang="en-US" dirty="0" smtClean="0"/>
              <a:t>配置文件：</a:t>
            </a:r>
            <a:r>
              <a:rPr lang="en-US" altLang="zh-CN" dirty="0" smtClean="0"/>
              <a:t>/etc/</a:t>
            </a:r>
            <a:r>
              <a:rPr lang="en-US" altLang="zh-CN" dirty="0" err="1" smtClean="0"/>
              <a:t>logrotate.conf</a:t>
            </a:r>
            <a:r>
              <a:rPr lang="en-US" altLang="zh-CN" dirty="0" smtClean="0"/>
              <a:t> </a:t>
            </a:r>
          </a:p>
          <a:p>
            <a:r>
              <a:rPr lang="en-US" altLang="zh-CN" dirty="0" err="1" smtClean="0"/>
              <a:t>logwatch</a:t>
            </a:r>
            <a:r>
              <a:rPr lang="en-US" altLang="zh-CN" dirty="0" smtClean="0"/>
              <a:t> </a:t>
            </a:r>
          </a:p>
          <a:p>
            <a:pPr lvl="1"/>
            <a:r>
              <a:rPr lang="zh-CN" altLang="en-US" dirty="0" smtClean="0"/>
              <a:t>一个日志文件分析程序，提供系统活动摘要，报告可疑信息 </a:t>
            </a:r>
          </a:p>
          <a:p>
            <a:pPr lvl="1"/>
            <a:r>
              <a:rPr lang="zh-CN" altLang="en-US" dirty="0" smtClean="0"/>
              <a:t>配置文件：</a:t>
            </a:r>
            <a:r>
              <a:rPr lang="en-US" altLang="zh-CN" dirty="0" smtClean="0"/>
              <a:t>/etc/</a:t>
            </a:r>
            <a:r>
              <a:rPr lang="en-US" altLang="zh-CN" dirty="0" err="1" smtClean="0"/>
              <a:t>logwatch</a:t>
            </a:r>
            <a:r>
              <a:rPr lang="en-US" altLang="zh-CN" dirty="0" smtClean="0"/>
              <a:t>/conf/</a:t>
            </a:r>
            <a:r>
              <a:rPr lang="en-US" altLang="zh-CN" dirty="0" err="1" smtClean="0"/>
              <a:t>logwatch.conf</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30</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系统日常的</a:t>
            </a:r>
            <a:r>
              <a:rPr lang="en-US" altLang="zh-CN" dirty="0" err="1" smtClean="0"/>
              <a:t>cron</a:t>
            </a:r>
            <a:r>
              <a:rPr lang="zh-CN" altLang="en-US" dirty="0" smtClean="0"/>
              <a:t>任务</a:t>
            </a:r>
            <a:endParaRPr lang="zh-CN"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副标题 5"/>
          <p:cNvSpPr>
            <a:spLocks noGrp="1"/>
          </p:cNvSpPr>
          <p:nvPr>
            <p:ph type="subTitle" idx="13"/>
          </p:nvPr>
        </p:nvSpPr>
        <p:spPr/>
        <p:txBody>
          <a:bodyPr>
            <a:normAutofit fontScale="92500" lnSpcReduction="20000"/>
          </a:bodyPr>
          <a:lstStyle/>
          <a:p>
            <a:r>
              <a:rPr lang="en-US" altLang="zh-CN" dirty="0" smtClean="0"/>
              <a:t>1</a:t>
            </a:r>
            <a:endParaRPr lang="zh-CN" altLang="en-US" dirty="0"/>
          </a:p>
        </p:txBody>
      </p:sp>
      <p:sp>
        <p:nvSpPr>
          <p:cNvPr id="5" name="标题 4"/>
          <p:cNvSpPr>
            <a:spLocks noGrp="1"/>
          </p:cNvSpPr>
          <p:nvPr>
            <p:ph type="title"/>
          </p:nvPr>
        </p:nvSpPr>
        <p:spPr/>
        <p:txBody>
          <a:bodyPr>
            <a:noAutofit/>
          </a:bodyPr>
          <a:lstStyle/>
          <a:p>
            <a:r>
              <a:rPr lang="zh-CN" altLang="en-US" sz="4000" dirty="0" smtClean="0">
                <a:latin typeface="黑体" panose="02010609060101010101" pitchFamily="49" charset="-122"/>
                <a:ea typeface="黑体" panose="02010609060101010101" pitchFamily="49" charset="-122"/>
              </a:rPr>
              <a:t>本章内容要点</a:t>
            </a:r>
            <a:endParaRPr lang="zh-CN" altLang="en-US" sz="4000" dirty="0">
              <a:latin typeface="黑体" panose="02010609060101010101" pitchFamily="49" charset="-122"/>
              <a:ea typeface="黑体" panose="02010609060101010101" pitchFamily="49" charset="-122"/>
            </a:endParaRPr>
          </a:p>
        </p:txBody>
      </p:sp>
      <p:sp>
        <p:nvSpPr>
          <p:cNvPr id="16" name="Rectangle 3"/>
          <p:cNvSpPr txBox="1">
            <a:spLocks noChangeArrowheads="1"/>
          </p:cNvSpPr>
          <p:nvPr/>
        </p:nvSpPr>
        <p:spPr>
          <a:xfrm>
            <a:off x="532506" y="1417637"/>
            <a:ext cx="7999934" cy="512127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000" kern="1200">
                <a:solidFill>
                  <a:schemeClr val="tx1">
                    <a:tint val="75000"/>
                  </a:schemeClr>
                </a:solidFill>
                <a:latin typeface="Broadway" panose="04040905080B02020502" pitchFamily="82" charset="0"/>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marR="0" lvl="0" indent="-342900" algn="l" defTabSz="914400" rtl="0" eaLnBrk="1" fontAlgn="base" latinLnBrk="0" hangingPunct="1">
              <a:lnSpc>
                <a:spcPct val="100000"/>
              </a:lnSpc>
              <a:spcBef>
                <a:spcPts val="0"/>
              </a:spcBef>
              <a:spcAft>
                <a:spcPct val="0"/>
              </a:spcAft>
              <a:buClrTx/>
              <a:buSzTx/>
              <a:buFont typeface="Wingdings" panose="05000000000000000000" pitchFamily="2" charset="2"/>
              <a:buChar char="Ø"/>
              <a:tabLst/>
              <a:defRPr/>
            </a:pPr>
            <a:r>
              <a:rPr kumimoji="0" lang="zh-CN" altLang="en-US" sz="3200" b="0" i="0" u="none" strike="noStrike" kern="1200" cap="none" spc="0" normalizeH="0" baseline="0" noProof="0" dirty="0" smtClean="0">
                <a:ln>
                  <a:noFill/>
                </a:ln>
                <a:solidFill>
                  <a:srgbClr val="000000"/>
                </a:solidFill>
                <a:effectLst/>
                <a:uLnTx/>
                <a:uFillTx/>
                <a:latin typeface="Broadway" panose="04040905080B02020502" pitchFamily="82" charset="0"/>
                <a:ea typeface="宋体"/>
                <a:cs typeface="+mn-cs"/>
              </a:rPr>
              <a:t>守护进程及计划任务</a:t>
            </a:r>
            <a:endParaRPr kumimoji="0" lang="en-US" altLang="zh-CN" sz="3200" b="0" i="0" u="none" strike="noStrike" kern="1200" cap="none" spc="0" normalizeH="0" baseline="0" noProof="0" dirty="0" smtClean="0">
              <a:ln>
                <a:noFill/>
              </a:ln>
              <a:solidFill>
                <a:srgbClr val="000000"/>
              </a:solidFill>
              <a:effectLst/>
              <a:uLnTx/>
              <a:uFillTx/>
              <a:latin typeface="Broadway" panose="04040905080B02020502" pitchFamily="82" charset="0"/>
              <a:ea typeface="宋体"/>
              <a:cs typeface="+mn-cs"/>
            </a:endParaRPr>
          </a:p>
          <a:p>
            <a:pPr marL="457200" marR="0" lvl="1" indent="0" algn="l" defTabSz="914400" rtl="0" eaLnBrk="1" fontAlgn="base" latinLnBrk="0" hangingPunct="1">
              <a:lnSpc>
                <a:spcPct val="100000"/>
              </a:lnSpc>
              <a:spcBef>
                <a:spcPts val="0"/>
              </a:spcBef>
              <a:spcAft>
                <a:spcPct val="0"/>
              </a:spcAft>
              <a:buClrTx/>
              <a:buSzTx/>
              <a:buFont typeface="Arial" pitchFamily="34" charset="0"/>
              <a:buNone/>
              <a:tabLst/>
              <a:defRPr/>
            </a:pPr>
            <a:r>
              <a:rPr kumimoji="0" lang="zh-CN" altLang="en-US" sz="2800" b="0" i="0" u="none" strike="noStrike" kern="1200" cap="none" spc="0" normalizeH="0" baseline="0" noProof="0" dirty="0" smtClean="0">
                <a:ln>
                  <a:noFill/>
                </a:ln>
                <a:solidFill>
                  <a:srgbClr val="000000"/>
                </a:solidFill>
                <a:effectLst/>
                <a:uLnTx/>
                <a:uFillTx/>
                <a:latin typeface="Arial"/>
                <a:ea typeface="宋体"/>
                <a:cs typeface="+mn-cs"/>
              </a:rPr>
              <a:t>守护进程，初始化系统，</a:t>
            </a:r>
            <a:r>
              <a:rPr kumimoji="0" lang="en-US" altLang="zh-CN" sz="2800" b="0" i="0" u="none" strike="noStrike" kern="1200" cap="none" spc="0" normalizeH="0" baseline="0" noProof="0" dirty="0" err="1" smtClean="0">
                <a:ln>
                  <a:noFill/>
                </a:ln>
                <a:solidFill>
                  <a:srgbClr val="000000"/>
                </a:solidFill>
                <a:effectLst/>
                <a:uLnTx/>
                <a:uFillTx/>
                <a:latin typeface="Arial"/>
                <a:ea typeface="宋体"/>
                <a:cs typeface="+mn-cs"/>
              </a:rPr>
              <a:t>systemctl</a:t>
            </a:r>
            <a:r>
              <a:rPr kumimoji="0" lang="zh-CN" altLang="en-US" sz="2800" b="0" i="0" u="none" strike="noStrike" kern="1200" cap="none" spc="0" normalizeH="0" baseline="0" noProof="0" dirty="0" smtClean="0">
                <a:ln>
                  <a:noFill/>
                </a:ln>
                <a:solidFill>
                  <a:srgbClr val="000000"/>
                </a:solidFill>
                <a:effectLst/>
                <a:uLnTx/>
                <a:uFillTx/>
                <a:latin typeface="Arial"/>
                <a:ea typeface="宋体"/>
                <a:cs typeface="+mn-cs"/>
              </a:rPr>
              <a:t>管理，计划任务服务，安全计划任务</a:t>
            </a:r>
            <a:endParaRPr kumimoji="0" lang="en-US" altLang="zh-CN" sz="2800" b="0" i="0" u="none" strike="noStrike" kern="1200" cap="none" spc="0" normalizeH="0" baseline="0" noProof="0" dirty="0" smtClean="0">
              <a:ln>
                <a:noFill/>
              </a:ln>
              <a:solidFill>
                <a:srgbClr val="000000"/>
              </a:solidFill>
              <a:effectLst/>
              <a:uLnTx/>
              <a:uFillTx/>
              <a:latin typeface="Arial"/>
              <a:ea typeface="宋体"/>
              <a:cs typeface="+mn-cs"/>
            </a:endParaRPr>
          </a:p>
          <a:p>
            <a:pPr marL="457200" marR="0" lvl="1" indent="0" algn="l" defTabSz="914400" rtl="0" eaLnBrk="1" fontAlgn="base" latinLnBrk="0" hangingPunct="1">
              <a:lnSpc>
                <a:spcPct val="100000"/>
              </a:lnSpc>
              <a:spcBef>
                <a:spcPts val="0"/>
              </a:spcBef>
              <a:spcAft>
                <a:spcPct val="0"/>
              </a:spcAft>
              <a:buClrTx/>
              <a:buSzTx/>
              <a:buFont typeface="Arial" pitchFamily="34" charset="0"/>
              <a:buNone/>
              <a:tabLst/>
              <a:defRPr/>
            </a:pPr>
            <a:endParaRPr kumimoji="0" lang="en-US" altLang="zh-CN" sz="2800" b="0" i="0" u="none" strike="noStrike" kern="1200" cap="none" spc="0" normalizeH="0" baseline="0" noProof="0" dirty="0" smtClean="0">
              <a:ln>
                <a:noFill/>
              </a:ln>
              <a:solidFill>
                <a:srgbClr val="000000"/>
              </a:solidFill>
              <a:effectLst/>
              <a:uLnTx/>
              <a:uFillTx/>
              <a:latin typeface="Arial"/>
              <a:ea typeface="宋体"/>
              <a:cs typeface="+mn-cs"/>
            </a:endParaRPr>
          </a:p>
          <a:p>
            <a:pPr marL="342900" marR="0" lvl="0" indent="-342900" algn="l" defTabSz="914400" rtl="0" eaLnBrk="1" fontAlgn="base" latinLnBrk="0" hangingPunct="1">
              <a:lnSpc>
                <a:spcPct val="100000"/>
              </a:lnSpc>
              <a:spcBef>
                <a:spcPts val="0"/>
              </a:spcBef>
              <a:spcAft>
                <a:spcPct val="0"/>
              </a:spcAft>
              <a:buClrTx/>
              <a:buSzTx/>
              <a:buFont typeface="Wingdings" panose="05000000000000000000" pitchFamily="2" charset="2"/>
              <a:buChar char="Ø"/>
              <a:tabLst/>
              <a:defRPr/>
            </a:pPr>
            <a:r>
              <a:rPr kumimoji="0" lang="zh-CN" altLang="en-US" sz="3200" b="0" i="0" u="none" strike="noStrike" kern="1200" cap="none" spc="0" normalizeH="0" baseline="0" noProof="0" dirty="0" smtClean="0">
                <a:ln>
                  <a:noFill/>
                </a:ln>
                <a:solidFill>
                  <a:srgbClr val="000000"/>
                </a:solidFill>
                <a:effectLst/>
                <a:uLnTx/>
                <a:uFillTx/>
                <a:latin typeface="Broadway" panose="04040905080B02020502" pitchFamily="82" charset="0"/>
                <a:ea typeface="宋体"/>
                <a:cs typeface="+mn-cs"/>
              </a:rPr>
              <a:t>系统日志服务</a:t>
            </a:r>
            <a:endParaRPr kumimoji="0" lang="en-US" altLang="zh-CN" sz="3200" b="0" i="0" u="none" strike="noStrike" kern="1200" cap="none" spc="0" normalizeH="0" baseline="0" noProof="0" dirty="0" smtClean="0">
              <a:ln>
                <a:noFill/>
              </a:ln>
              <a:solidFill>
                <a:srgbClr val="000000"/>
              </a:solidFill>
              <a:effectLst/>
              <a:uLnTx/>
              <a:uFillTx/>
              <a:latin typeface="Broadway" panose="04040905080B02020502" pitchFamily="82" charset="0"/>
              <a:ea typeface="宋体"/>
              <a:cs typeface="+mn-cs"/>
            </a:endParaRPr>
          </a:p>
          <a:p>
            <a:pPr marL="457200" marR="0" lvl="1" indent="0" algn="l" defTabSz="914400" rtl="0" eaLnBrk="1" fontAlgn="base" latinLnBrk="0" hangingPunct="1">
              <a:lnSpc>
                <a:spcPct val="100000"/>
              </a:lnSpc>
              <a:spcBef>
                <a:spcPts val="0"/>
              </a:spcBef>
              <a:spcAft>
                <a:spcPct val="0"/>
              </a:spcAft>
              <a:buClrTx/>
              <a:buSzTx/>
              <a:buFont typeface="Arial" pitchFamily="34" charset="0"/>
              <a:buNone/>
              <a:tabLst/>
              <a:defRPr/>
            </a:pPr>
            <a:r>
              <a:rPr lang="zh-CN" altLang="en-US" dirty="0" smtClean="0">
                <a:solidFill>
                  <a:prstClr val="black"/>
                </a:solidFill>
                <a:latin typeface="Arial"/>
                <a:ea typeface="宋体"/>
              </a:rPr>
              <a:t>日志系统，查看日志文件，日志工具</a:t>
            </a:r>
            <a:endParaRPr kumimoji="0" lang="en-US" altLang="zh-CN" sz="2800" b="0" i="0" u="none" strike="noStrike" kern="1200" cap="none" spc="0" normalizeH="0" baseline="0" noProof="0" dirty="0" smtClean="0">
              <a:ln>
                <a:noFill/>
              </a:ln>
              <a:solidFill>
                <a:prstClr val="black"/>
              </a:solidFill>
              <a:effectLst/>
              <a:uLnTx/>
              <a:uFillTx/>
              <a:latin typeface="Arial"/>
              <a:ea typeface="宋体"/>
              <a:cs typeface="+mn-cs"/>
            </a:endParaRPr>
          </a:p>
          <a:p>
            <a:pPr marL="457200" marR="0" lvl="1" indent="0" algn="l" defTabSz="914400" rtl="0" eaLnBrk="1" fontAlgn="base" latinLnBrk="0" hangingPunct="1">
              <a:lnSpc>
                <a:spcPct val="100000"/>
              </a:lnSpc>
              <a:spcBef>
                <a:spcPts val="0"/>
              </a:spcBef>
              <a:spcAft>
                <a:spcPct val="0"/>
              </a:spcAft>
              <a:buClrTx/>
              <a:buSzTx/>
              <a:buFont typeface="Arial" pitchFamily="34" charset="0"/>
              <a:buNone/>
              <a:tabLst/>
              <a:defRPr/>
            </a:pPr>
            <a:endParaRPr kumimoji="0" lang="en-US" altLang="zh-CN" sz="2800" b="0" i="0" u="none" strike="noStrike" kern="1200" cap="none" spc="0" normalizeH="0" baseline="0" noProof="0" dirty="0" smtClean="0">
              <a:ln>
                <a:noFill/>
              </a:ln>
              <a:solidFill>
                <a:srgbClr val="000000"/>
              </a:solidFill>
              <a:effectLst/>
              <a:uLnTx/>
              <a:uFillTx/>
              <a:latin typeface="Arial"/>
              <a:ea typeface="宋体"/>
              <a:cs typeface="+mn-cs"/>
            </a:endParaRPr>
          </a:p>
          <a:p>
            <a:pPr marL="342900" marR="0" lvl="0" indent="-342900" algn="l" defTabSz="914400" rtl="0" eaLnBrk="1" fontAlgn="base" latinLnBrk="0" hangingPunct="1">
              <a:lnSpc>
                <a:spcPct val="100000"/>
              </a:lnSpc>
              <a:spcBef>
                <a:spcPts val="0"/>
              </a:spcBef>
              <a:spcAft>
                <a:spcPct val="0"/>
              </a:spcAft>
              <a:buClrTx/>
              <a:buSzTx/>
              <a:buFont typeface="Wingdings" panose="05000000000000000000" pitchFamily="2" charset="2"/>
              <a:buChar char="Ø"/>
              <a:tabLst/>
              <a:defRPr/>
            </a:pPr>
            <a:r>
              <a:rPr kumimoji="0" lang="en-US" altLang="zh-CN" sz="3200" b="0" i="0" u="none" strike="noStrike" kern="1200" cap="none" spc="0" normalizeH="0" baseline="0" noProof="0" dirty="0" err="1" smtClean="0">
                <a:ln>
                  <a:noFill/>
                </a:ln>
                <a:solidFill>
                  <a:srgbClr val="000000"/>
                </a:solidFill>
                <a:effectLst/>
                <a:uLnTx/>
                <a:uFillTx/>
                <a:latin typeface="Broadway" panose="04040905080B02020502" pitchFamily="82" charset="0"/>
                <a:ea typeface="宋体"/>
                <a:cs typeface="+mn-cs"/>
              </a:rPr>
              <a:t>OpenSSH</a:t>
            </a:r>
            <a:r>
              <a:rPr kumimoji="0" lang="zh-CN" altLang="en-US" sz="3200" b="0" i="0" u="none" strike="noStrike" kern="1200" cap="none" spc="0" normalizeH="0" baseline="0" noProof="0" dirty="0" smtClean="0">
                <a:ln>
                  <a:noFill/>
                </a:ln>
                <a:solidFill>
                  <a:srgbClr val="000000"/>
                </a:solidFill>
                <a:effectLst/>
                <a:uLnTx/>
                <a:uFillTx/>
                <a:latin typeface="Broadway" panose="04040905080B02020502" pitchFamily="82" charset="0"/>
                <a:ea typeface="宋体"/>
                <a:cs typeface="+mn-cs"/>
              </a:rPr>
              <a:t>服务</a:t>
            </a:r>
            <a:endParaRPr kumimoji="0" lang="en-US" altLang="zh-CN" sz="3200" b="0" i="0" u="none" strike="noStrike" kern="1200" cap="none" spc="0" normalizeH="0" baseline="0" noProof="0" dirty="0" smtClean="0">
              <a:ln>
                <a:noFill/>
              </a:ln>
              <a:solidFill>
                <a:srgbClr val="000000"/>
              </a:solidFill>
              <a:effectLst/>
              <a:uLnTx/>
              <a:uFillTx/>
              <a:latin typeface="Broadway" panose="04040905080B02020502" pitchFamily="82" charset="0"/>
              <a:ea typeface="宋体"/>
              <a:cs typeface="+mn-cs"/>
            </a:endParaRPr>
          </a:p>
          <a:p>
            <a:pPr marL="457200" marR="0" lvl="1" indent="0" algn="l" defTabSz="914400" rtl="0" eaLnBrk="1" fontAlgn="base" latinLnBrk="0" hangingPunct="1">
              <a:lnSpc>
                <a:spcPct val="100000"/>
              </a:lnSpc>
              <a:spcBef>
                <a:spcPts val="0"/>
              </a:spcBef>
              <a:spcAft>
                <a:spcPct val="0"/>
              </a:spcAft>
              <a:buClrTx/>
              <a:buSzTx/>
              <a:buFont typeface="Arial" pitchFamily="34" charset="0"/>
              <a:buNone/>
              <a:tabLst/>
              <a:defRPr/>
            </a:pPr>
            <a:r>
              <a:rPr lang="en-US" altLang="zh-CN" dirty="0" err="1" smtClean="0">
                <a:solidFill>
                  <a:prstClr val="black"/>
                </a:solidFill>
                <a:latin typeface="Arial"/>
                <a:ea typeface="宋体"/>
              </a:rPr>
              <a:t>SSH</a:t>
            </a:r>
            <a:r>
              <a:rPr lang="zh-CN" altLang="en-US" dirty="0" smtClean="0">
                <a:solidFill>
                  <a:prstClr val="black"/>
                </a:solidFill>
                <a:latin typeface="Arial"/>
                <a:ea typeface="宋体"/>
              </a:rPr>
              <a:t>与</a:t>
            </a:r>
            <a:r>
              <a:rPr lang="en-US" altLang="zh-CN" dirty="0" err="1" smtClean="0">
                <a:solidFill>
                  <a:prstClr val="black"/>
                </a:solidFill>
                <a:latin typeface="Arial"/>
                <a:ea typeface="宋体"/>
              </a:rPr>
              <a:t>OpenSSH</a:t>
            </a:r>
            <a:r>
              <a:rPr lang="zh-CN" altLang="en-US" dirty="0" smtClean="0">
                <a:solidFill>
                  <a:prstClr val="black"/>
                </a:solidFill>
                <a:latin typeface="Arial"/>
                <a:ea typeface="宋体"/>
              </a:rPr>
              <a:t>，配置</a:t>
            </a:r>
            <a:r>
              <a:rPr lang="en-US" altLang="zh-CN" dirty="0" err="1" smtClean="0">
                <a:solidFill>
                  <a:prstClr val="black"/>
                </a:solidFill>
                <a:latin typeface="Arial"/>
                <a:ea typeface="宋体"/>
              </a:rPr>
              <a:t>OpenSSH</a:t>
            </a:r>
            <a:r>
              <a:rPr lang="zh-CN" altLang="en-US" dirty="0" smtClean="0">
                <a:solidFill>
                  <a:prstClr val="black"/>
                </a:solidFill>
                <a:latin typeface="Arial"/>
                <a:ea typeface="宋体"/>
              </a:rPr>
              <a:t>服务，主机密钥管理，用户密钥管理</a:t>
            </a:r>
            <a:endParaRPr kumimoji="0" lang="en-US" altLang="zh-CN" sz="2800" b="0" i="0" u="none" strike="noStrike" kern="1200" cap="none" spc="0" normalizeH="0" baseline="0" noProof="0" dirty="0">
              <a:ln>
                <a:noFill/>
              </a:ln>
              <a:solidFill>
                <a:prstClr val="black"/>
              </a:solidFill>
              <a:effectLst/>
              <a:uLnTx/>
              <a:uFillTx/>
              <a:latin typeface="Arial"/>
              <a:ea typeface="宋体"/>
              <a:cs typeface="+mn-cs"/>
            </a:endParaRPr>
          </a:p>
        </p:txBody>
      </p:sp>
      <p:sp>
        <p:nvSpPr>
          <p:cNvPr id="2" name="圆角矩形 1"/>
          <p:cNvSpPr/>
          <p:nvPr/>
        </p:nvSpPr>
        <p:spPr>
          <a:xfrm>
            <a:off x="532506" y="2852936"/>
            <a:ext cx="7999934" cy="1723331"/>
          </a:xfrm>
          <a:prstGeom prst="roundRect">
            <a:avLst/>
          </a:prstGeom>
          <a:no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latin typeface="Arial"/>
              <a:ea typeface="宋体"/>
              <a:cs typeface="+mn-cs"/>
            </a:endParaRPr>
          </a:p>
        </p:txBody>
      </p:sp>
    </p:spTree>
    <p:extLst>
      <p:ext uri="{BB962C8B-B14F-4D97-AF65-F5344CB8AC3E}">
        <p14:creationId xmlns:p14="http://schemas.microsoft.com/office/powerpoint/2010/main" val="39153651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日志系统和系统日志</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32</a:t>
            </a:fld>
            <a:endParaRPr lang="en-US" altLang="zh-CN"/>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7049" y="1196752"/>
            <a:ext cx="8229600" cy="4530725"/>
          </a:xfrm>
        </p:spPr>
        <p:txBody>
          <a:bodyPr/>
          <a:lstStyle/>
          <a:p>
            <a:r>
              <a:rPr lang="zh-CN" altLang="en-US" dirty="0" smtClean="0"/>
              <a:t>日志的用途</a:t>
            </a:r>
          </a:p>
          <a:p>
            <a:pPr lvl="1"/>
            <a:r>
              <a:rPr lang="zh-CN" altLang="en-US" dirty="0" smtClean="0"/>
              <a:t>系统审计、监测追踪和分析统计。</a:t>
            </a:r>
          </a:p>
          <a:p>
            <a:r>
              <a:rPr lang="zh-CN" altLang="en-US" dirty="0" smtClean="0"/>
              <a:t>日志的功能 </a:t>
            </a:r>
          </a:p>
          <a:p>
            <a:pPr lvl="1"/>
            <a:r>
              <a:rPr lang="zh-CN" altLang="en-US" dirty="0" smtClean="0"/>
              <a:t>用于记录系统、程序运行中发生的各种事件</a:t>
            </a:r>
          </a:p>
          <a:p>
            <a:pPr lvl="1"/>
            <a:r>
              <a:rPr lang="zh-CN" altLang="en-US" dirty="0" smtClean="0"/>
              <a:t>通过阅读日志，有助于诊断和解决系统故障</a:t>
            </a:r>
            <a:endParaRPr lang="en-US" altLang="zh-CN" dirty="0" smtClean="0"/>
          </a:p>
          <a:p>
            <a:pPr lvl="1"/>
            <a:r>
              <a:rPr lang="zh-CN" altLang="en-US" dirty="0" smtClean="0"/>
              <a:t>帮助系统管理员寻找攻击者留下的痕迹</a:t>
            </a:r>
            <a:endParaRPr lang="en-US" altLang="zh-CN" dirty="0" smtClean="0"/>
          </a:p>
          <a:p>
            <a:r>
              <a:rPr lang="zh-CN" altLang="en-US" dirty="0" smtClean="0"/>
              <a:t>日志的分类</a:t>
            </a:r>
            <a:endParaRPr lang="en-US" altLang="zh-CN" dirty="0" smtClean="0"/>
          </a:p>
          <a:p>
            <a:pPr lvl="1"/>
            <a:r>
              <a:rPr lang="zh-CN" altLang="en-US" dirty="0" smtClean="0"/>
              <a:t>文件日志：将日志记录到文件中</a:t>
            </a:r>
            <a:endParaRPr lang="en-US" altLang="zh-CN" dirty="0" smtClean="0"/>
          </a:p>
          <a:p>
            <a:pPr lvl="1"/>
            <a:r>
              <a:rPr lang="zh-CN" altLang="en-US" dirty="0" smtClean="0"/>
              <a:t>数据库日志：将日志记录关系数据库中</a:t>
            </a:r>
            <a:endParaRPr lang="en-US" altLang="zh-CN" dirty="0" smtClean="0"/>
          </a:p>
          <a:p>
            <a:pPr lvl="1"/>
            <a:r>
              <a:rPr lang="zh-CN" altLang="en-US" dirty="0" smtClean="0"/>
              <a:t>管道日志：将日志通过管道传递给应用程序处理</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33</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系统日志简介</a:t>
            </a:r>
            <a:endParaRPr lang="zh-CN"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5556" y="1196752"/>
            <a:ext cx="8229600" cy="4530725"/>
          </a:xfrm>
        </p:spPr>
        <p:txBody>
          <a:bodyPr/>
          <a:lstStyle/>
          <a:p>
            <a:r>
              <a:rPr lang="zh-CN" altLang="en-US" dirty="0" smtClean="0"/>
              <a:t>日志系统</a:t>
            </a:r>
            <a:endParaRPr lang="en-US" altLang="zh-CN" dirty="0" smtClean="0"/>
          </a:p>
          <a:p>
            <a:pPr lvl="1"/>
            <a:r>
              <a:rPr lang="zh-CN" altLang="en-US" dirty="0" smtClean="0"/>
              <a:t>负责系统日志和内核消息捕捉的日志记录系统</a:t>
            </a:r>
            <a:endParaRPr lang="en-US" altLang="zh-CN" dirty="0" smtClean="0"/>
          </a:p>
          <a:p>
            <a:r>
              <a:rPr lang="zh-CN" altLang="en-US" dirty="0" smtClean="0"/>
              <a:t>日志系统的主要功能</a:t>
            </a:r>
          </a:p>
          <a:p>
            <a:pPr lvl="1"/>
            <a:r>
              <a:rPr lang="zh-CN" altLang="en-US" dirty="0" smtClean="0"/>
              <a:t>分类存放日志、方便日志管理</a:t>
            </a:r>
          </a:p>
          <a:p>
            <a:pPr lvl="1"/>
            <a:r>
              <a:rPr lang="zh-CN" altLang="en-US" dirty="0" smtClean="0"/>
              <a:t>可将日志消息记录到远程主机</a:t>
            </a:r>
            <a:endParaRPr lang="en-US" altLang="zh-CN" dirty="0" smtClean="0"/>
          </a:p>
          <a:p>
            <a:r>
              <a:rPr lang="zh-CN" altLang="en-US" dirty="0" smtClean="0"/>
              <a:t>日志系统的常用软件</a:t>
            </a:r>
            <a:endParaRPr lang="en-US" altLang="zh-CN" dirty="0" smtClean="0"/>
          </a:p>
          <a:p>
            <a:pPr lvl="1"/>
            <a:r>
              <a:rPr lang="en-US" altLang="zh-CN" dirty="0" err="1" smtClean="0"/>
              <a:t>syslog</a:t>
            </a:r>
            <a:r>
              <a:rPr lang="zh-CN" altLang="en-US" dirty="0" smtClean="0"/>
              <a:t>（</a:t>
            </a:r>
            <a:r>
              <a:rPr lang="en-US" altLang="zh-CN" dirty="0" smtClean="0"/>
              <a:t> http://www.syslog.org/ </a:t>
            </a:r>
            <a:r>
              <a:rPr lang="zh-CN" altLang="en-US" dirty="0" smtClean="0"/>
              <a:t>）</a:t>
            </a:r>
            <a:endParaRPr lang="en-US" altLang="zh-CN" dirty="0" smtClean="0"/>
          </a:p>
          <a:p>
            <a:pPr lvl="1"/>
            <a:r>
              <a:rPr lang="en-US" altLang="zh-CN" dirty="0" err="1" smtClean="0"/>
              <a:t>syslog-ng</a:t>
            </a:r>
            <a:r>
              <a:rPr lang="zh-CN" altLang="en-US" dirty="0" smtClean="0"/>
              <a:t>（</a:t>
            </a:r>
            <a:r>
              <a:rPr lang="en-US" altLang="zh-CN" dirty="0" smtClean="0"/>
              <a:t>http://www.balabit.com/network-security/syslog-ng</a:t>
            </a:r>
            <a:r>
              <a:rPr lang="zh-CN" altLang="en-US" dirty="0" smtClean="0"/>
              <a:t>）</a:t>
            </a:r>
            <a:endParaRPr lang="en-US" altLang="zh-CN" dirty="0" smtClean="0"/>
          </a:p>
          <a:p>
            <a:pPr lvl="1"/>
            <a:r>
              <a:rPr lang="en-US" altLang="zh-CN" dirty="0" err="1" smtClean="0"/>
              <a:t>rsyslog</a:t>
            </a:r>
            <a:r>
              <a:rPr lang="zh-CN" altLang="en-US" dirty="0" smtClean="0"/>
              <a:t>（</a:t>
            </a:r>
            <a:r>
              <a:rPr lang="en-US" altLang="zh-CN" dirty="0" smtClean="0"/>
              <a:t>http://www.rsyslog.com/</a:t>
            </a:r>
            <a:r>
              <a:rPr lang="zh-CN" altLang="en-US" dirty="0" smtClean="0"/>
              <a:t>）</a:t>
            </a:r>
            <a:r>
              <a:rPr lang="en-US" altLang="zh-CN" dirty="0" smtClean="0"/>
              <a:t>【</a:t>
            </a:r>
            <a:r>
              <a:rPr lang="zh-CN" altLang="en-US" dirty="0" smtClean="0"/>
              <a:t>默认安装</a:t>
            </a:r>
            <a:r>
              <a:rPr lang="en-US" altLang="zh-CN" dirty="0" smtClean="0"/>
              <a:t>】</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34</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日志系统简介</a:t>
            </a:r>
            <a:endParaRPr lang="zh-CN"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err="1" smtClean="0"/>
              <a:t>rsyslog</a:t>
            </a:r>
            <a:r>
              <a:rPr lang="zh-CN" altLang="en-US" dirty="0" smtClean="0"/>
              <a:t>采用模块化设计，是</a:t>
            </a:r>
            <a:r>
              <a:rPr lang="en-US" altLang="zh-CN" dirty="0" err="1" smtClean="0"/>
              <a:t>syslog</a:t>
            </a:r>
            <a:r>
              <a:rPr lang="zh-CN" altLang="en-US" dirty="0" smtClean="0"/>
              <a:t>的替代品</a:t>
            </a:r>
            <a:endParaRPr lang="en-US" altLang="zh-CN" dirty="0" smtClean="0"/>
          </a:p>
          <a:p>
            <a:r>
              <a:rPr lang="zh-CN" altLang="en-US" dirty="0" smtClean="0"/>
              <a:t>特点</a:t>
            </a:r>
          </a:p>
          <a:p>
            <a:pPr lvl="1"/>
            <a:r>
              <a:rPr lang="zh-CN" altLang="en-US" dirty="0" smtClean="0"/>
              <a:t>实现了基本的</a:t>
            </a:r>
            <a:r>
              <a:rPr lang="en-US" altLang="zh-CN" dirty="0" err="1" smtClean="0"/>
              <a:t>syslog</a:t>
            </a:r>
            <a:r>
              <a:rPr lang="zh-CN" altLang="en-US" dirty="0" smtClean="0"/>
              <a:t>协议</a:t>
            </a:r>
            <a:endParaRPr lang="en-US" altLang="zh-CN" dirty="0" smtClean="0"/>
          </a:p>
          <a:p>
            <a:pPr lvl="1"/>
            <a:r>
              <a:rPr lang="zh-CN" altLang="en-US" dirty="0" smtClean="0"/>
              <a:t>直接兼容</a:t>
            </a:r>
            <a:r>
              <a:rPr lang="en-US" altLang="zh-CN" dirty="0" err="1" smtClean="0"/>
              <a:t>syslogd</a:t>
            </a:r>
            <a:r>
              <a:rPr lang="zh-CN" altLang="en-US" dirty="0" smtClean="0"/>
              <a:t>的</a:t>
            </a:r>
            <a:r>
              <a:rPr lang="en-US" altLang="zh-CN" dirty="0" err="1" smtClean="0"/>
              <a:t>syslog.conf</a:t>
            </a:r>
            <a:r>
              <a:rPr lang="en-US" altLang="zh-CN" dirty="0" smtClean="0"/>
              <a:t> </a:t>
            </a:r>
            <a:r>
              <a:rPr lang="zh-CN" altLang="en-US" dirty="0" smtClean="0"/>
              <a:t>配置文件</a:t>
            </a:r>
          </a:p>
          <a:p>
            <a:pPr lvl="1"/>
            <a:r>
              <a:rPr lang="zh-CN" altLang="en-US" dirty="0" smtClean="0"/>
              <a:t>在同一台机器上支持多个</a:t>
            </a:r>
            <a:r>
              <a:rPr lang="en-US" altLang="zh-CN" dirty="0" err="1" smtClean="0"/>
              <a:t>rsyslogd</a:t>
            </a:r>
            <a:r>
              <a:rPr lang="zh-CN" altLang="en-US" dirty="0" smtClean="0"/>
              <a:t>进程</a:t>
            </a:r>
            <a:endParaRPr lang="en-US" altLang="zh-CN" dirty="0" smtClean="0"/>
          </a:p>
          <a:p>
            <a:pPr lvl="1"/>
            <a:r>
              <a:rPr lang="zh-CN" altLang="en-US" dirty="0" smtClean="0"/>
              <a:t>丰富的过滤功能，可将消息过滤后再转发</a:t>
            </a:r>
          </a:p>
          <a:p>
            <a:pPr lvl="1"/>
            <a:r>
              <a:rPr lang="zh-CN" altLang="en-US" dirty="0" smtClean="0"/>
              <a:t>灵活的配置选项，配置文件中可写简单的逻辑判断</a:t>
            </a:r>
          </a:p>
          <a:p>
            <a:pPr lvl="1"/>
            <a:r>
              <a:rPr lang="zh-CN" altLang="en-US" dirty="0" smtClean="0"/>
              <a:t>增加了重要的功能，如使用</a:t>
            </a:r>
            <a:r>
              <a:rPr lang="en-US" altLang="zh-CN" dirty="0" smtClean="0"/>
              <a:t>TCP</a:t>
            </a:r>
            <a:r>
              <a:rPr lang="zh-CN" altLang="en-US" dirty="0" smtClean="0"/>
              <a:t>进行消息传输</a:t>
            </a:r>
            <a:endParaRPr lang="en-US" altLang="zh-CN" dirty="0" smtClean="0"/>
          </a:p>
          <a:p>
            <a:pPr lvl="1"/>
            <a:r>
              <a:rPr lang="zh-CN" altLang="en-US" dirty="0" smtClean="0"/>
              <a:t>有现成的前端</a:t>
            </a:r>
            <a:r>
              <a:rPr lang="en-US" altLang="zh-CN" dirty="0" smtClean="0"/>
              <a:t>web</a:t>
            </a:r>
            <a:r>
              <a:rPr lang="zh-CN" altLang="en-US" dirty="0" smtClean="0"/>
              <a:t>展示程序</a:t>
            </a: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35</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rsyslog</a:t>
            </a:r>
            <a:endParaRPr lang="zh-CN" alt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p:txBody>
          <a:bodyPr/>
          <a:lstStyle/>
          <a:p>
            <a:endParaRPr lang="zh-CN" altLang="en-US"/>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36</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rsyslog</a:t>
            </a:r>
            <a:r>
              <a:rPr lang="zh-CN" altLang="en-US" dirty="0" smtClean="0"/>
              <a:t>的体系结构</a:t>
            </a:r>
            <a:endParaRPr lang="zh-CN" altLang="en-US" dirty="0"/>
          </a:p>
        </p:txBody>
      </p:sp>
      <p:pic>
        <p:nvPicPr>
          <p:cNvPr id="1026" name="Picture 2" descr="D:\__PJT\books\CentOS 6 应用基础教程\fig\rsyslog.png"/>
          <p:cNvPicPr>
            <a:picLocks noChangeAspect="1" noChangeArrowheads="1"/>
          </p:cNvPicPr>
          <p:nvPr/>
        </p:nvPicPr>
        <p:blipFill>
          <a:blip r:embed="rId2" cstate="print"/>
          <a:srcRect/>
          <a:stretch>
            <a:fillRect/>
          </a:stretch>
        </p:blipFill>
        <p:spPr bwMode="auto">
          <a:xfrm>
            <a:off x="457200" y="1633314"/>
            <a:ext cx="7979903" cy="4464496"/>
          </a:xfrm>
          <a:prstGeom prst="rect">
            <a:avLst/>
          </a:prstGeom>
          <a:noFill/>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7049" y="1352926"/>
            <a:ext cx="8229600" cy="4530725"/>
          </a:xfrm>
        </p:spPr>
        <p:txBody>
          <a:bodyPr/>
          <a:lstStyle/>
          <a:p>
            <a:r>
              <a:rPr lang="zh-CN" altLang="en-US" dirty="0" smtClean="0"/>
              <a:t>输入模块</a:t>
            </a:r>
            <a:endParaRPr lang="en-US" altLang="zh-CN" dirty="0" smtClean="0"/>
          </a:p>
          <a:p>
            <a:pPr lvl="1"/>
            <a:r>
              <a:rPr lang="en-US" altLang="zh-CN" dirty="0" err="1" smtClean="0"/>
              <a:t>imklg</a:t>
            </a:r>
            <a:r>
              <a:rPr lang="zh-CN" altLang="en-US" dirty="0" smtClean="0"/>
              <a:t>、</a:t>
            </a:r>
            <a:r>
              <a:rPr lang="en-US" altLang="zh-CN" dirty="0" err="1" smtClean="0"/>
              <a:t>imsock</a:t>
            </a:r>
            <a:r>
              <a:rPr lang="zh-CN" altLang="en-US" dirty="0" smtClean="0"/>
              <a:t>、</a:t>
            </a:r>
            <a:r>
              <a:rPr lang="en-US" altLang="zh-CN" dirty="0" err="1" smtClean="0"/>
              <a:t>imfile</a:t>
            </a:r>
            <a:r>
              <a:rPr lang="zh-CN" altLang="en-US" dirty="0" smtClean="0"/>
              <a:t>、</a:t>
            </a:r>
            <a:r>
              <a:rPr lang="en-US" altLang="zh-CN" dirty="0" err="1" smtClean="0"/>
              <a:t>imtcp</a:t>
            </a:r>
            <a:endParaRPr lang="zh-CN" altLang="en-US" dirty="0" smtClean="0"/>
          </a:p>
          <a:p>
            <a:r>
              <a:rPr lang="zh-CN" altLang="en-US" dirty="0" smtClean="0"/>
              <a:t>预处理模块</a:t>
            </a:r>
          </a:p>
          <a:p>
            <a:r>
              <a:rPr lang="zh-CN" altLang="en-US" dirty="0" smtClean="0"/>
              <a:t>主队列</a:t>
            </a:r>
          </a:p>
          <a:p>
            <a:r>
              <a:rPr lang="zh-CN" altLang="en-US" dirty="0" smtClean="0"/>
              <a:t>过滤模块</a:t>
            </a:r>
          </a:p>
          <a:p>
            <a:r>
              <a:rPr lang="zh-CN" altLang="en-US" dirty="0" smtClean="0"/>
              <a:t>执行队列</a:t>
            </a:r>
          </a:p>
          <a:p>
            <a:r>
              <a:rPr lang="zh-CN" altLang="en-US" dirty="0" smtClean="0"/>
              <a:t>输出模块</a:t>
            </a:r>
            <a:endParaRPr lang="en-US" altLang="zh-CN" dirty="0" smtClean="0"/>
          </a:p>
          <a:p>
            <a:pPr lvl="1"/>
            <a:r>
              <a:rPr lang="en-US" altLang="zh-CN" dirty="0" err="1" smtClean="0"/>
              <a:t>omudp</a:t>
            </a:r>
            <a:r>
              <a:rPr lang="zh-CN" altLang="en-US" dirty="0" smtClean="0"/>
              <a:t>、</a:t>
            </a:r>
            <a:r>
              <a:rPr lang="en-US" altLang="zh-CN" dirty="0" err="1" smtClean="0"/>
              <a:t>omtcp</a:t>
            </a:r>
            <a:r>
              <a:rPr lang="zh-CN" altLang="en-US" dirty="0" smtClean="0"/>
              <a:t>、</a:t>
            </a:r>
            <a:r>
              <a:rPr lang="en-US" altLang="zh-CN" dirty="0" err="1" smtClean="0"/>
              <a:t>omfile</a:t>
            </a:r>
            <a:r>
              <a:rPr lang="zh-CN" altLang="en-US" dirty="0" smtClean="0"/>
              <a:t>、</a:t>
            </a:r>
            <a:r>
              <a:rPr lang="en-US" altLang="zh-CN" dirty="0" err="1" smtClean="0"/>
              <a:t>omprog</a:t>
            </a:r>
            <a:r>
              <a:rPr lang="zh-CN" altLang="en-US" dirty="0" smtClean="0"/>
              <a:t>、</a:t>
            </a:r>
            <a:r>
              <a:rPr lang="en-US" altLang="zh-CN" dirty="0" err="1" smtClean="0"/>
              <a:t>ommysql</a:t>
            </a:r>
            <a:r>
              <a:rPr lang="zh-CN" altLang="en-US" dirty="0" smtClean="0"/>
              <a:t>、</a:t>
            </a:r>
            <a:r>
              <a:rPr lang="en-US" altLang="zh-CN" dirty="0" err="1" smtClean="0"/>
              <a:t>omruleset</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37</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rsyslog</a:t>
            </a:r>
            <a:r>
              <a:rPr lang="zh-CN" altLang="en-US" dirty="0" smtClean="0"/>
              <a:t>的消息流与模块</a:t>
            </a:r>
            <a:endParaRPr lang="zh-CN" alt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400" dirty="0" smtClean="0"/>
              <a:t>软件包名：</a:t>
            </a:r>
            <a:r>
              <a:rPr lang="en-US" altLang="zh-CN" sz="2400" dirty="0" smtClean="0"/>
              <a:t> </a:t>
            </a:r>
            <a:r>
              <a:rPr lang="en-US" altLang="zh-CN" sz="2400" dirty="0" err="1" smtClean="0"/>
              <a:t>rsyslog</a:t>
            </a:r>
            <a:endParaRPr lang="en-US" altLang="zh-CN" sz="2400" dirty="0" smtClean="0"/>
          </a:p>
          <a:p>
            <a:r>
              <a:rPr lang="zh-CN" altLang="en-US" sz="2400" dirty="0" smtClean="0"/>
              <a:t>服务类型：由</a:t>
            </a:r>
            <a:r>
              <a:rPr lang="en-US" altLang="zh-CN" sz="2400" dirty="0" err="1" smtClean="0"/>
              <a:t>Systemd</a:t>
            </a:r>
            <a:r>
              <a:rPr lang="zh-CN" altLang="en-US" sz="2400" dirty="0" smtClean="0"/>
              <a:t>启动的守护进程</a:t>
            </a:r>
          </a:p>
          <a:p>
            <a:r>
              <a:rPr lang="zh-CN" altLang="en-US" sz="2400" dirty="0" smtClean="0"/>
              <a:t>配置单元： </a:t>
            </a:r>
            <a:r>
              <a:rPr lang="en-US" altLang="zh-CN" sz="2400" dirty="0" smtClean="0"/>
              <a:t>/</a:t>
            </a:r>
            <a:r>
              <a:rPr lang="en-US" altLang="zh-CN" sz="2400" dirty="0" err="1" smtClean="0"/>
              <a:t>usr</a:t>
            </a:r>
            <a:r>
              <a:rPr lang="en-US" altLang="zh-CN" sz="2400" dirty="0" smtClean="0"/>
              <a:t>/lib/</a:t>
            </a:r>
            <a:r>
              <a:rPr lang="en-US" altLang="zh-CN" sz="2400" dirty="0" err="1" smtClean="0"/>
              <a:t>systemd</a:t>
            </a:r>
            <a:r>
              <a:rPr lang="en-US" altLang="zh-CN" sz="2400" dirty="0" smtClean="0"/>
              <a:t>/system/</a:t>
            </a:r>
            <a:r>
              <a:rPr lang="en-US" altLang="zh-CN" sz="2400" dirty="0" err="1" smtClean="0">
                <a:solidFill>
                  <a:srgbClr val="FF0000"/>
                </a:solidFill>
              </a:rPr>
              <a:t>rsyslog.service</a:t>
            </a:r>
            <a:endParaRPr lang="en-US" altLang="zh-CN" sz="2400" dirty="0" smtClean="0">
              <a:solidFill>
                <a:srgbClr val="FF0000"/>
              </a:solidFill>
            </a:endParaRPr>
          </a:p>
          <a:p>
            <a:r>
              <a:rPr lang="zh-CN" altLang="en-US" sz="2400" dirty="0" smtClean="0"/>
              <a:t>守护进程：</a:t>
            </a:r>
            <a:r>
              <a:rPr lang="en-US" altLang="zh-CN" sz="2400" dirty="0" smtClean="0"/>
              <a:t>/</a:t>
            </a:r>
            <a:r>
              <a:rPr lang="en-US" altLang="zh-CN" sz="2400" dirty="0" err="1" smtClean="0"/>
              <a:t>sbin</a:t>
            </a:r>
            <a:r>
              <a:rPr lang="en-US" altLang="zh-CN" sz="2400" dirty="0" smtClean="0"/>
              <a:t>/</a:t>
            </a:r>
            <a:r>
              <a:rPr lang="en-US" altLang="zh-CN" sz="2400" dirty="0" err="1" smtClean="0">
                <a:solidFill>
                  <a:srgbClr val="FF0000"/>
                </a:solidFill>
              </a:rPr>
              <a:t>rsyslogd</a:t>
            </a:r>
            <a:endParaRPr lang="en-US" altLang="zh-CN" sz="2400" dirty="0" smtClean="0"/>
          </a:p>
          <a:p>
            <a:r>
              <a:rPr lang="zh-CN" altLang="en-US" sz="2400" dirty="0" smtClean="0"/>
              <a:t>配置文件</a:t>
            </a:r>
            <a:endParaRPr lang="en-US" altLang="zh-CN" sz="2400" dirty="0" smtClean="0"/>
          </a:p>
          <a:p>
            <a:pPr lvl="1"/>
            <a:r>
              <a:rPr lang="en-US" altLang="zh-CN" sz="2400" dirty="0" smtClean="0"/>
              <a:t>/etc/</a:t>
            </a:r>
            <a:r>
              <a:rPr lang="en-US" altLang="zh-CN" sz="2400" dirty="0" err="1" smtClean="0">
                <a:solidFill>
                  <a:srgbClr val="FF0000"/>
                </a:solidFill>
              </a:rPr>
              <a:t>rsyslog.conf</a:t>
            </a:r>
            <a:r>
              <a:rPr lang="en-US" altLang="zh-CN" sz="2400" dirty="0" smtClean="0">
                <a:solidFill>
                  <a:srgbClr val="FF0000"/>
                </a:solidFill>
              </a:rPr>
              <a:t> </a:t>
            </a:r>
            <a:r>
              <a:rPr lang="zh-CN" altLang="en-US" sz="2400" dirty="0" smtClean="0"/>
              <a:t>和 </a:t>
            </a:r>
            <a:r>
              <a:rPr lang="en-US" altLang="zh-CN" sz="2400" dirty="0" smtClean="0"/>
              <a:t>/etc/</a:t>
            </a:r>
            <a:r>
              <a:rPr lang="en-US" altLang="zh-CN" sz="2400" dirty="0" err="1" smtClean="0">
                <a:solidFill>
                  <a:srgbClr val="FF0000"/>
                </a:solidFill>
              </a:rPr>
              <a:t>rsyslog.d</a:t>
            </a:r>
            <a:r>
              <a:rPr lang="en-US" altLang="zh-CN" sz="2400" dirty="0" smtClean="0">
                <a:solidFill>
                  <a:srgbClr val="FF0000"/>
                </a:solidFill>
              </a:rPr>
              <a:t>/ </a:t>
            </a:r>
          </a:p>
          <a:p>
            <a:pPr lvl="1"/>
            <a:r>
              <a:rPr lang="en-US" altLang="zh-CN" sz="2400" dirty="0" smtClean="0"/>
              <a:t>/etc/</a:t>
            </a:r>
            <a:r>
              <a:rPr lang="en-US" altLang="zh-CN" sz="2400" dirty="0" err="1" smtClean="0"/>
              <a:t>sysconfig</a:t>
            </a:r>
            <a:r>
              <a:rPr lang="en-US" altLang="zh-CN" sz="2400" dirty="0" smtClean="0"/>
              <a:t>/</a:t>
            </a:r>
            <a:r>
              <a:rPr lang="en-US" altLang="zh-CN" sz="2400" dirty="0" err="1" smtClean="0">
                <a:solidFill>
                  <a:srgbClr val="FF0000"/>
                </a:solidFill>
              </a:rPr>
              <a:t>rsyslog</a:t>
            </a:r>
            <a:endParaRPr lang="zh-CN" altLang="en-US" sz="2400" dirty="0" smtClean="0">
              <a:solidFill>
                <a:srgbClr val="FF0000"/>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38</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CentOS</a:t>
            </a:r>
            <a:r>
              <a:rPr lang="en-US" altLang="zh-CN" dirty="0" smtClean="0"/>
              <a:t> 7</a:t>
            </a:r>
            <a:r>
              <a:rPr lang="zh-CN" altLang="en-US" dirty="0" smtClean="0"/>
              <a:t>中的</a:t>
            </a:r>
            <a:r>
              <a:rPr lang="en-US" altLang="zh-CN" dirty="0" err="1" smtClean="0"/>
              <a:t>rsyslog</a:t>
            </a:r>
            <a:endParaRPr lang="zh-CN"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7049" y="1275226"/>
            <a:ext cx="8229600" cy="5003424"/>
          </a:xfrm>
        </p:spPr>
        <p:txBody>
          <a:bodyPr/>
          <a:lstStyle/>
          <a:p>
            <a:r>
              <a:rPr lang="zh-CN" altLang="en-US" dirty="0" smtClean="0">
                <a:solidFill>
                  <a:srgbClr val="002060"/>
                </a:solidFill>
                <a:latin typeface="黑体" pitchFamily="49" charset="-122"/>
                <a:ea typeface="黑体" pitchFamily="49" charset="-122"/>
              </a:rPr>
              <a:t>全局指令</a:t>
            </a:r>
            <a:r>
              <a:rPr lang="zh-CN" altLang="en-US" dirty="0" smtClean="0">
                <a:latin typeface="Arial" charset="0"/>
              </a:rPr>
              <a:t>（</a:t>
            </a:r>
            <a:r>
              <a:rPr lang="en-US" altLang="zh-CN" dirty="0" smtClean="0">
                <a:latin typeface="Arial" charset="0"/>
              </a:rPr>
              <a:t>Global directives</a:t>
            </a:r>
            <a:r>
              <a:rPr lang="zh-CN" altLang="en-US" dirty="0" smtClean="0">
                <a:latin typeface="Arial" charset="0"/>
              </a:rPr>
              <a:t>）</a:t>
            </a:r>
            <a:endParaRPr lang="en-US" altLang="zh-CN" dirty="0" smtClean="0">
              <a:latin typeface="Arial" charset="0"/>
            </a:endParaRPr>
          </a:p>
          <a:p>
            <a:pPr lvl="1"/>
            <a:r>
              <a:rPr lang="zh-CN" altLang="en-US" sz="2400" dirty="0" smtClean="0">
                <a:latin typeface="Arial" charset="0"/>
              </a:rPr>
              <a:t>设置全局参数，如：主消息队列尺寸、加载扩展模块等</a:t>
            </a:r>
            <a:endParaRPr lang="en-US" altLang="zh-CN" sz="2400" dirty="0" smtClean="0">
              <a:latin typeface="Arial" charset="0"/>
            </a:endParaRPr>
          </a:p>
          <a:p>
            <a:r>
              <a:rPr lang="zh-CN" altLang="en-US" dirty="0" smtClean="0">
                <a:solidFill>
                  <a:srgbClr val="002060"/>
                </a:solidFill>
                <a:latin typeface="黑体" pitchFamily="49" charset="-122"/>
                <a:ea typeface="黑体" pitchFamily="49" charset="-122"/>
              </a:rPr>
              <a:t>模板</a:t>
            </a:r>
            <a:r>
              <a:rPr lang="zh-CN" altLang="en-US" dirty="0" smtClean="0">
                <a:latin typeface="Arial" charset="0"/>
              </a:rPr>
              <a:t>（</a:t>
            </a:r>
            <a:r>
              <a:rPr lang="en-US" altLang="zh-CN" dirty="0" smtClean="0">
                <a:latin typeface="Arial" charset="0"/>
              </a:rPr>
              <a:t>Templates</a:t>
            </a:r>
            <a:r>
              <a:rPr lang="zh-CN" altLang="en-US" dirty="0" smtClean="0">
                <a:latin typeface="Arial" charset="0"/>
              </a:rPr>
              <a:t>）</a:t>
            </a:r>
            <a:endParaRPr lang="en-US" altLang="zh-CN" dirty="0" smtClean="0">
              <a:latin typeface="Arial" charset="0"/>
            </a:endParaRPr>
          </a:p>
          <a:p>
            <a:pPr lvl="1"/>
            <a:r>
              <a:rPr lang="zh-CN" altLang="en-US" sz="2400" dirty="0" smtClean="0">
                <a:latin typeface="Arial" charset="0"/>
              </a:rPr>
              <a:t>指定记录的消息格式，也用于动态文件名称生成</a:t>
            </a:r>
            <a:endParaRPr lang="en-US" altLang="zh-CN" sz="2400" dirty="0" smtClean="0">
              <a:latin typeface="Arial" charset="0"/>
            </a:endParaRPr>
          </a:p>
          <a:p>
            <a:r>
              <a:rPr lang="zh-CN" altLang="en-US" dirty="0" smtClean="0">
                <a:solidFill>
                  <a:srgbClr val="002060"/>
                </a:solidFill>
                <a:latin typeface="黑体" pitchFamily="49" charset="-122"/>
                <a:ea typeface="黑体" pitchFamily="49" charset="-122"/>
              </a:rPr>
              <a:t>输出通道</a:t>
            </a:r>
            <a:r>
              <a:rPr lang="zh-CN" altLang="en-US" dirty="0" smtClean="0">
                <a:latin typeface="Arial" charset="0"/>
              </a:rPr>
              <a:t>（</a:t>
            </a:r>
            <a:r>
              <a:rPr lang="en-US" altLang="zh-CN" dirty="0" smtClean="0">
                <a:latin typeface="Arial" charset="0"/>
              </a:rPr>
              <a:t>Output channels</a:t>
            </a:r>
            <a:r>
              <a:rPr lang="zh-CN" altLang="en-US" dirty="0" smtClean="0">
                <a:latin typeface="Arial" charset="0"/>
              </a:rPr>
              <a:t>）</a:t>
            </a:r>
            <a:endParaRPr lang="en-US" altLang="zh-CN" dirty="0" smtClean="0">
              <a:latin typeface="Arial" charset="0"/>
            </a:endParaRPr>
          </a:p>
          <a:p>
            <a:pPr lvl="1"/>
            <a:r>
              <a:rPr lang="zh-CN" altLang="en-US" sz="2400" dirty="0" smtClean="0">
                <a:latin typeface="Arial" charset="0"/>
              </a:rPr>
              <a:t>对用户期望的消息输出进行预定义</a:t>
            </a:r>
            <a:endParaRPr lang="en-US" altLang="zh-CN" sz="2400" dirty="0" smtClean="0">
              <a:latin typeface="Arial" charset="0"/>
            </a:endParaRPr>
          </a:p>
          <a:p>
            <a:r>
              <a:rPr lang="zh-CN" altLang="en-US" dirty="0" smtClean="0">
                <a:solidFill>
                  <a:srgbClr val="002060"/>
                </a:solidFill>
                <a:latin typeface="黑体" pitchFamily="49" charset="-122"/>
                <a:ea typeface="黑体" pitchFamily="49" charset="-122"/>
              </a:rPr>
              <a:t>规则</a:t>
            </a:r>
            <a:r>
              <a:rPr lang="zh-CN" altLang="en-US" dirty="0" smtClean="0">
                <a:latin typeface="Arial" charset="0"/>
              </a:rPr>
              <a:t>（</a:t>
            </a:r>
            <a:r>
              <a:rPr lang="en-US" altLang="zh-CN" dirty="0" smtClean="0">
                <a:latin typeface="Arial" charset="0"/>
              </a:rPr>
              <a:t>Rules</a:t>
            </a:r>
            <a:r>
              <a:rPr lang="zh-CN" altLang="en-US" dirty="0" smtClean="0">
                <a:latin typeface="Arial" charset="0"/>
              </a:rPr>
              <a:t>）</a:t>
            </a:r>
            <a:r>
              <a:rPr lang="en-US" altLang="zh-CN" dirty="0" smtClean="0">
                <a:latin typeface="Arial" charset="0"/>
              </a:rPr>
              <a:t> 【selector + action】</a:t>
            </a:r>
          </a:p>
          <a:p>
            <a:pPr lvl="1"/>
            <a:r>
              <a:rPr lang="zh-CN" altLang="en-US" sz="2400" dirty="0" smtClean="0">
                <a:latin typeface="Arial" charset="0"/>
              </a:rPr>
              <a:t>指定消息规则</a:t>
            </a:r>
            <a:endParaRPr lang="en-US" altLang="zh-CN" sz="2400" dirty="0" smtClean="0">
              <a:latin typeface="Arial" charset="0"/>
            </a:endParaRPr>
          </a:p>
          <a:p>
            <a:pPr lvl="1"/>
            <a:r>
              <a:rPr lang="zh-CN" altLang="en-US" sz="2400" dirty="0" smtClean="0">
                <a:latin typeface="Arial" charset="0"/>
              </a:rPr>
              <a:t>在规则中可以引用之前定义的模板和输出通道</a:t>
            </a:r>
            <a:endParaRPr lang="en-US" altLang="zh-CN" sz="2400" dirty="0" smtClean="0">
              <a:latin typeface="Arial" charset="0"/>
            </a:endParaRPr>
          </a:p>
          <a:p>
            <a:r>
              <a:rPr lang="zh-CN" altLang="en-US" sz="2800" dirty="0" smtClean="0">
                <a:latin typeface="Arial" charset="0"/>
              </a:rPr>
              <a:t>以 </a:t>
            </a:r>
            <a:r>
              <a:rPr lang="en-US" altLang="zh-CN" sz="2800" dirty="0" smtClean="0">
                <a:latin typeface="Arial" charset="0"/>
              </a:rPr>
              <a:t># </a:t>
            </a:r>
            <a:r>
              <a:rPr lang="zh-CN" altLang="en-US" sz="2800" dirty="0" smtClean="0">
                <a:latin typeface="Arial" charset="0"/>
              </a:rPr>
              <a:t>开始的行为注释，所有空行将被忽略</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39</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sz="3600" dirty="0" smtClean="0"/>
              <a:t>/etc/</a:t>
            </a:r>
            <a:r>
              <a:rPr lang="en-US" altLang="zh-CN" sz="3600" dirty="0" err="1" smtClean="0"/>
              <a:t>rsyslog.conf</a:t>
            </a:r>
            <a:r>
              <a:rPr lang="en-US" altLang="zh-CN" sz="3600" dirty="0" smtClean="0"/>
              <a:t> </a:t>
            </a:r>
            <a:r>
              <a:rPr lang="zh-CN" altLang="en-US" sz="3600" dirty="0" smtClean="0">
                <a:latin typeface="Arial" charset="0"/>
              </a:rPr>
              <a:t>的组成部分</a:t>
            </a:r>
            <a:endParaRPr lang="zh-CN" altLang="en-US"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始终在后台运行并响应合法请求的程序称为守护（</a:t>
            </a:r>
            <a:r>
              <a:rPr lang="en-US" altLang="zh-CN" dirty="0" smtClean="0"/>
              <a:t>Daemon</a:t>
            </a:r>
            <a:r>
              <a:rPr lang="zh-CN" altLang="en-US" dirty="0" smtClean="0"/>
              <a:t>）进程。</a:t>
            </a:r>
            <a:endParaRPr lang="en-US" altLang="zh-CN" dirty="0" smtClean="0"/>
          </a:p>
          <a:p>
            <a:pPr lvl="1"/>
            <a:r>
              <a:rPr lang="zh-CN" altLang="en-US" dirty="0" smtClean="0"/>
              <a:t>守护进程不是由用户启动运行的，也不与终端关联。</a:t>
            </a:r>
            <a:endParaRPr lang="en-US" altLang="zh-CN" dirty="0" smtClean="0"/>
          </a:p>
          <a:p>
            <a:pPr lvl="1"/>
            <a:r>
              <a:rPr lang="zh-CN" altLang="en-US" dirty="0" smtClean="0"/>
              <a:t>一个实际运行中的系统一般会有多个守护进程在运行，且各个系统中运行的守护进程都不尽相同。</a:t>
            </a:r>
            <a:endParaRPr lang="en-US" altLang="zh-CN" dirty="0" smtClean="0"/>
          </a:p>
          <a:p>
            <a:pPr lvl="1"/>
            <a:r>
              <a:rPr lang="zh-CN" altLang="en-US" dirty="0" smtClean="0"/>
              <a:t>除非程序异常中止或者人为终止，否则它们将一直运行下去直至系统关闭。</a:t>
            </a:r>
            <a:endParaRPr lang="en-US" altLang="zh-CN" dirty="0" smtClean="0"/>
          </a:p>
          <a:p>
            <a:r>
              <a:rPr lang="en-US" altLang="zh-CN" dirty="0" smtClean="0"/>
              <a:t>UNIX/Linux</a:t>
            </a:r>
            <a:r>
              <a:rPr lang="zh-CN" altLang="en-US" dirty="0" smtClean="0"/>
              <a:t>的守护进程在</a:t>
            </a:r>
            <a:r>
              <a:rPr lang="en-US" altLang="zh-CN" dirty="0" smtClean="0"/>
              <a:t>Windows</a:t>
            </a:r>
            <a:r>
              <a:rPr lang="zh-CN" altLang="en-US" dirty="0" smtClean="0"/>
              <a:t>系统中被称作“服务”。</a:t>
            </a:r>
            <a:endParaRPr lang="en-US" altLang="zh-CN" dirty="0" smtClean="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守护进程</a:t>
            </a:r>
            <a:r>
              <a:rPr lang="zh-CN" altLang="en-US" dirty="0" smtClean="0"/>
              <a:t>（</a:t>
            </a:r>
            <a:r>
              <a:rPr lang="en-US" altLang="zh-CN" dirty="0" smtClean="0"/>
              <a:t> Daemon </a:t>
            </a:r>
            <a:r>
              <a:rPr lang="zh-CN" altLang="en-US" dirty="0" smtClean="0"/>
              <a:t>）</a:t>
            </a:r>
            <a:endParaRPr lang="zh-CN" alt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83223" y="1369979"/>
            <a:ext cx="8021225" cy="4530725"/>
          </a:xfrm>
        </p:spPr>
        <p:txBody>
          <a:bodyPr/>
          <a:lstStyle/>
          <a:p>
            <a:r>
              <a:rPr lang="zh-CN" altLang="en-US" dirty="0" smtClean="0">
                <a:latin typeface="Arial" charset="0"/>
              </a:rPr>
              <a:t>规则由 </a:t>
            </a:r>
            <a:r>
              <a:rPr lang="en-US" altLang="zh-CN" dirty="0" smtClean="0">
                <a:latin typeface="Arial" charset="0"/>
              </a:rPr>
              <a:t>selector </a:t>
            </a:r>
            <a:r>
              <a:rPr lang="zh-CN" altLang="en-US" dirty="0" smtClean="0">
                <a:latin typeface="Arial" charset="0"/>
              </a:rPr>
              <a:t>和</a:t>
            </a:r>
            <a:r>
              <a:rPr lang="en-US" altLang="zh-CN" dirty="0" smtClean="0">
                <a:latin typeface="Arial" charset="0"/>
              </a:rPr>
              <a:t> action </a:t>
            </a:r>
            <a:r>
              <a:rPr lang="zh-CN" altLang="en-US" dirty="0" smtClean="0">
                <a:latin typeface="Arial" charset="0"/>
              </a:rPr>
              <a:t>两部分组成</a:t>
            </a:r>
            <a:endParaRPr lang="en-US" altLang="zh-CN" dirty="0" smtClean="0">
              <a:latin typeface="Arial" charset="0"/>
            </a:endParaRPr>
          </a:p>
          <a:p>
            <a:pPr lvl="1"/>
            <a:r>
              <a:rPr lang="zh-CN" altLang="en-US" dirty="0" smtClean="0">
                <a:latin typeface="Arial" charset="0"/>
              </a:rPr>
              <a:t>每一行的格式为</a:t>
            </a:r>
            <a:endParaRPr lang="en-US" altLang="zh-CN" dirty="0" smtClean="0">
              <a:latin typeface="Arial" charset="0"/>
            </a:endParaRPr>
          </a:p>
          <a:p>
            <a:pPr lvl="2">
              <a:buNone/>
            </a:pPr>
            <a:r>
              <a:rPr lang="en-US" altLang="zh-CN" sz="2800" b="1" dirty="0" err="1" smtClean="0">
                <a:solidFill>
                  <a:srgbClr val="002060"/>
                </a:solidFill>
              </a:rPr>
              <a:t>facility</a:t>
            </a:r>
            <a:r>
              <a:rPr lang="en-US" altLang="zh-CN" sz="2800" b="1" dirty="0" err="1" smtClean="0"/>
              <a:t>.priority</a:t>
            </a:r>
            <a:r>
              <a:rPr lang="en-US" altLang="zh-CN" sz="2800" b="1" dirty="0" smtClean="0"/>
              <a:t>        </a:t>
            </a:r>
            <a:r>
              <a:rPr lang="en-US" altLang="zh-CN" sz="2800" b="1" dirty="0" smtClean="0">
                <a:solidFill>
                  <a:srgbClr val="7030A0"/>
                </a:solidFill>
              </a:rPr>
              <a:t>action</a:t>
            </a:r>
            <a:endParaRPr lang="zh-CN" altLang="zh-CN" sz="2800" b="1" dirty="0" smtClean="0">
              <a:solidFill>
                <a:srgbClr val="7030A0"/>
              </a:solidFill>
            </a:endParaRPr>
          </a:p>
          <a:p>
            <a:pPr lvl="2">
              <a:buNone/>
            </a:pPr>
            <a:r>
              <a:rPr lang="en-US" altLang="zh-CN" sz="2400" b="1" dirty="0" smtClean="0"/>
              <a:t>      </a:t>
            </a:r>
            <a:r>
              <a:rPr lang="zh-CN" altLang="zh-CN" sz="2400" b="1" dirty="0" smtClean="0">
                <a:solidFill>
                  <a:srgbClr val="002060"/>
                </a:solidFill>
              </a:rPr>
              <a:t>设备</a:t>
            </a:r>
            <a:r>
              <a:rPr lang="en-US" altLang="zh-CN" sz="2400" b="1" dirty="0" smtClean="0"/>
              <a:t>.</a:t>
            </a:r>
            <a:r>
              <a:rPr lang="zh-CN" altLang="en-US" sz="2400" b="1" dirty="0" smtClean="0"/>
              <a:t>级别</a:t>
            </a:r>
            <a:r>
              <a:rPr lang="en-US" altLang="zh-CN" sz="2400" b="1" dirty="0" smtClean="0"/>
              <a:t>		    </a:t>
            </a:r>
            <a:r>
              <a:rPr lang="zh-CN" altLang="zh-CN" sz="2400" b="1" dirty="0" smtClean="0">
                <a:solidFill>
                  <a:srgbClr val="7030A0"/>
                </a:solidFill>
              </a:rPr>
              <a:t>动作</a:t>
            </a:r>
          </a:p>
          <a:p>
            <a:r>
              <a:rPr lang="zh-CN" altLang="en-US" sz="2800" dirty="0" smtClean="0">
                <a:latin typeface="Arial" charset="0"/>
              </a:rPr>
              <a:t>详情 </a:t>
            </a:r>
            <a:r>
              <a:rPr lang="en-US" altLang="zh-CN" sz="2800" b="1" dirty="0" smtClean="0">
                <a:solidFill>
                  <a:schemeClr val="accent6">
                    <a:lumMod val="75000"/>
                  </a:schemeClr>
                </a:solidFill>
                <a:latin typeface="Arial" charset="0"/>
              </a:rPr>
              <a:t>man 5 </a:t>
            </a:r>
            <a:r>
              <a:rPr lang="en-US" altLang="zh-CN" sz="2800" b="1" dirty="0" err="1" smtClean="0">
                <a:solidFill>
                  <a:schemeClr val="accent6">
                    <a:lumMod val="75000"/>
                  </a:schemeClr>
                </a:solidFill>
                <a:latin typeface="Arial" charset="0"/>
              </a:rPr>
              <a:t>rsyslog.conf</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40</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/etc/</a:t>
            </a:r>
            <a:r>
              <a:rPr lang="en-US" altLang="zh-CN" dirty="0" err="1" smtClean="0"/>
              <a:t>rsyslog.conf</a:t>
            </a:r>
            <a:r>
              <a:rPr lang="en-US" altLang="zh-CN" dirty="0" smtClean="0"/>
              <a:t> </a:t>
            </a:r>
            <a:r>
              <a:rPr lang="zh-CN" altLang="en-US" dirty="0" smtClean="0"/>
              <a:t>的规则</a:t>
            </a:r>
            <a:endParaRPr lang="zh-CN" alt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5556" y="1275226"/>
            <a:ext cx="8229600" cy="5178110"/>
          </a:xfrm>
        </p:spPr>
        <p:txBody>
          <a:bodyPr/>
          <a:lstStyle/>
          <a:p>
            <a:pPr>
              <a:buNone/>
            </a:pPr>
            <a:r>
              <a:rPr lang="en-US" altLang="zh-CN" sz="2400" b="1" dirty="0" smtClean="0">
                <a:solidFill>
                  <a:schemeClr val="accent6">
                    <a:lumMod val="75000"/>
                  </a:schemeClr>
                </a:solidFill>
              </a:rPr>
              <a:t># </a:t>
            </a:r>
            <a:r>
              <a:rPr lang="en-US" altLang="zh-CN" sz="2400" b="1" dirty="0" err="1" smtClean="0">
                <a:solidFill>
                  <a:schemeClr val="accent6">
                    <a:lumMod val="75000"/>
                  </a:schemeClr>
                </a:solidFill>
              </a:rPr>
              <a:t>egrep</a:t>
            </a:r>
            <a:r>
              <a:rPr lang="en-US" altLang="zh-CN" sz="2400" b="1" dirty="0" smtClean="0">
                <a:solidFill>
                  <a:schemeClr val="accent6">
                    <a:lumMod val="75000"/>
                  </a:schemeClr>
                </a:solidFill>
              </a:rPr>
              <a:t> -v '^#|^$' /etc/</a:t>
            </a:r>
            <a:r>
              <a:rPr lang="en-US" altLang="zh-CN" sz="2400" b="1" dirty="0" err="1" smtClean="0">
                <a:solidFill>
                  <a:schemeClr val="accent6">
                    <a:lumMod val="75000"/>
                  </a:schemeClr>
                </a:solidFill>
              </a:rPr>
              <a:t>rsyslog.conf</a:t>
            </a:r>
            <a:endParaRPr lang="en-US" altLang="zh-CN" sz="2400" b="1" dirty="0" smtClean="0">
              <a:solidFill>
                <a:schemeClr val="accent6">
                  <a:lumMod val="75000"/>
                </a:schemeClr>
              </a:solidFill>
            </a:endParaRPr>
          </a:p>
          <a:p>
            <a:pPr>
              <a:buNone/>
            </a:pPr>
            <a:r>
              <a:rPr lang="en-US" altLang="zh-CN" sz="2000" dirty="0" smtClean="0"/>
              <a:t># provides support for local system logging (e.g. via logger command)</a:t>
            </a:r>
          </a:p>
          <a:p>
            <a:pPr>
              <a:buNone/>
            </a:pPr>
            <a:r>
              <a:rPr lang="en-US" altLang="zh-CN" sz="2000" dirty="0" smtClean="0"/>
              <a:t>$</a:t>
            </a:r>
            <a:r>
              <a:rPr lang="en-US" altLang="zh-CN" sz="2000" dirty="0" err="1" smtClean="0"/>
              <a:t>ModLoad</a:t>
            </a:r>
            <a:r>
              <a:rPr lang="en-US" altLang="zh-CN" sz="2000" dirty="0" smtClean="0"/>
              <a:t> </a:t>
            </a:r>
            <a:r>
              <a:rPr lang="en-US" altLang="zh-CN" sz="2000" dirty="0" err="1" smtClean="0"/>
              <a:t>imuxsock</a:t>
            </a:r>
            <a:r>
              <a:rPr lang="en-US" altLang="zh-CN" sz="2000" dirty="0" smtClean="0"/>
              <a:t> </a:t>
            </a:r>
          </a:p>
          <a:p>
            <a:pPr>
              <a:buNone/>
            </a:pPr>
            <a:r>
              <a:rPr lang="en-US" altLang="zh-CN" sz="2000" dirty="0" smtClean="0"/>
              <a:t># provides kernel logging support (previously done by </a:t>
            </a:r>
            <a:r>
              <a:rPr lang="en-US" altLang="zh-CN" sz="2000" dirty="0" err="1" smtClean="0"/>
              <a:t>rklogd</a:t>
            </a:r>
            <a:r>
              <a:rPr lang="en-US" altLang="zh-CN" sz="2000" dirty="0" smtClean="0"/>
              <a:t>)</a:t>
            </a:r>
          </a:p>
          <a:p>
            <a:pPr>
              <a:buNone/>
            </a:pPr>
            <a:r>
              <a:rPr lang="en-US" altLang="zh-CN" sz="2000" dirty="0" smtClean="0"/>
              <a:t>$</a:t>
            </a:r>
            <a:r>
              <a:rPr lang="en-US" altLang="zh-CN" sz="2000" dirty="0" err="1" smtClean="0"/>
              <a:t>ModLoad</a:t>
            </a:r>
            <a:r>
              <a:rPr lang="en-US" altLang="zh-CN" sz="2000" dirty="0" smtClean="0"/>
              <a:t> </a:t>
            </a:r>
            <a:r>
              <a:rPr lang="en-US" altLang="zh-CN" sz="2000" dirty="0" err="1" smtClean="0"/>
              <a:t>imklog</a:t>
            </a:r>
            <a:endParaRPr lang="en-US" altLang="zh-CN" sz="2000" dirty="0" smtClean="0"/>
          </a:p>
          <a:p>
            <a:pPr>
              <a:buNone/>
            </a:pPr>
            <a:r>
              <a:rPr lang="en-US" altLang="zh-CN" sz="2000" dirty="0" smtClean="0"/>
              <a:t>$</a:t>
            </a:r>
            <a:r>
              <a:rPr lang="en-US" altLang="zh-CN" sz="2000" dirty="0" err="1" smtClean="0"/>
              <a:t>ActionFileDefaultTemplate</a:t>
            </a:r>
            <a:r>
              <a:rPr lang="en-US" altLang="zh-CN" sz="2000" dirty="0" smtClean="0"/>
              <a:t> </a:t>
            </a:r>
            <a:r>
              <a:rPr lang="en-US" altLang="zh-CN" sz="2000" dirty="0" err="1" smtClean="0"/>
              <a:t>RSYSLOG_TraditionalFileFormat</a:t>
            </a:r>
            <a:endParaRPr lang="en-US" altLang="zh-CN" sz="2000" dirty="0" smtClean="0"/>
          </a:p>
          <a:p>
            <a:pPr>
              <a:buNone/>
            </a:pPr>
            <a:r>
              <a:rPr lang="en-US" altLang="zh-CN" sz="2000" dirty="0" smtClean="0"/>
              <a:t>$</a:t>
            </a:r>
            <a:r>
              <a:rPr lang="en-US" altLang="zh-CN" sz="2000" dirty="0" err="1" smtClean="0"/>
              <a:t>IncludeConfig</a:t>
            </a:r>
            <a:r>
              <a:rPr lang="en-US" altLang="zh-CN" sz="2000" dirty="0" smtClean="0"/>
              <a:t> /etc/</a:t>
            </a:r>
            <a:r>
              <a:rPr lang="en-US" altLang="zh-CN" sz="2000" dirty="0" err="1" smtClean="0"/>
              <a:t>rsyslog.d</a:t>
            </a:r>
            <a:r>
              <a:rPr lang="en-US" altLang="zh-CN" sz="2000" dirty="0" smtClean="0"/>
              <a:t>/*.conf</a:t>
            </a:r>
          </a:p>
          <a:p>
            <a:pPr>
              <a:buNone/>
            </a:pPr>
            <a:r>
              <a:rPr lang="en-US" altLang="zh-CN" sz="2000" dirty="0" smtClean="0"/>
              <a:t>*.</a:t>
            </a:r>
            <a:r>
              <a:rPr lang="en-US" altLang="zh-CN" sz="2000" dirty="0" err="1" smtClean="0"/>
              <a:t>info;mail.none;authpriv.none;cron.none</a:t>
            </a:r>
            <a:r>
              <a:rPr lang="en-US" altLang="zh-CN" sz="2000" dirty="0" smtClean="0"/>
              <a:t>                /</a:t>
            </a:r>
            <a:r>
              <a:rPr lang="en-US" altLang="zh-CN" sz="2000" dirty="0" err="1" smtClean="0"/>
              <a:t>var</a:t>
            </a:r>
            <a:r>
              <a:rPr lang="en-US" altLang="zh-CN" sz="2000" dirty="0" smtClean="0"/>
              <a:t>/log/messages</a:t>
            </a:r>
          </a:p>
          <a:p>
            <a:pPr>
              <a:buNone/>
            </a:pPr>
            <a:r>
              <a:rPr lang="en-US" altLang="zh-CN" sz="2000" dirty="0" smtClean="0"/>
              <a:t>authpriv.*                                              /</a:t>
            </a:r>
            <a:r>
              <a:rPr lang="en-US" altLang="zh-CN" sz="2000" dirty="0" err="1" smtClean="0"/>
              <a:t>var</a:t>
            </a:r>
            <a:r>
              <a:rPr lang="en-US" altLang="zh-CN" sz="2000" dirty="0" smtClean="0"/>
              <a:t>/log/secure</a:t>
            </a:r>
          </a:p>
          <a:p>
            <a:pPr>
              <a:buNone/>
            </a:pPr>
            <a:r>
              <a:rPr lang="en-US" altLang="zh-CN" sz="2000" dirty="0" smtClean="0"/>
              <a:t>mail.*                                                  -/</a:t>
            </a:r>
            <a:r>
              <a:rPr lang="en-US" altLang="zh-CN" sz="2000" dirty="0" err="1" smtClean="0"/>
              <a:t>var</a:t>
            </a:r>
            <a:r>
              <a:rPr lang="en-US" altLang="zh-CN" sz="2000" dirty="0" smtClean="0"/>
              <a:t>/log/</a:t>
            </a:r>
            <a:r>
              <a:rPr lang="en-US" altLang="zh-CN" sz="2000" dirty="0" err="1" smtClean="0"/>
              <a:t>maillog</a:t>
            </a:r>
            <a:endParaRPr lang="en-US" altLang="zh-CN" sz="2000" dirty="0" smtClean="0"/>
          </a:p>
          <a:p>
            <a:pPr>
              <a:buNone/>
            </a:pPr>
            <a:r>
              <a:rPr lang="en-US" altLang="zh-CN" sz="2000" dirty="0" smtClean="0"/>
              <a:t>cron.*                                                   /</a:t>
            </a:r>
            <a:r>
              <a:rPr lang="en-US" altLang="zh-CN" sz="2000" dirty="0" err="1" smtClean="0"/>
              <a:t>var</a:t>
            </a:r>
            <a:r>
              <a:rPr lang="en-US" altLang="zh-CN" sz="2000" dirty="0" smtClean="0"/>
              <a:t>/log/</a:t>
            </a:r>
            <a:r>
              <a:rPr lang="en-US" altLang="zh-CN" sz="2000" dirty="0" err="1" smtClean="0"/>
              <a:t>cron</a:t>
            </a:r>
            <a:endParaRPr lang="en-US" altLang="zh-CN" sz="2000" dirty="0" smtClean="0"/>
          </a:p>
          <a:p>
            <a:pPr>
              <a:buNone/>
            </a:pPr>
            <a:r>
              <a:rPr lang="en-US" altLang="zh-CN" sz="2000" dirty="0" smtClean="0"/>
              <a:t>*.</a:t>
            </a:r>
            <a:r>
              <a:rPr lang="en-US" altLang="zh-CN" sz="2000" dirty="0" err="1" smtClean="0"/>
              <a:t>emerg</a:t>
            </a:r>
            <a:r>
              <a:rPr lang="en-US" altLang="zh-CN" sz="2000" dirty="0" smtClean="0"/>
              <a:t>                                                 *</a:t>
            </a:r>
          </a:p>
          <a:p>
            <a:pPr>
              <a:buNone/>
            </a:pPr>
            <a:r>
              <a:rPr lang="en-US" altLang="zh-CN" sz="2000" dirty="0" err="1" smtClean="0"/>
              <a:t>uucp,news.crit</a:t>
            </a:r>
            <a:r>
              <a:rPr lang="en-US" altLang="zh-CN" sz="2000" dirty="0" smtClean="0"/>
              <a:t>                                     /</a:t>
            </a:r>
            <a:r>
              <a:rPr lang="en-US" altLang="zh-CN" sz="2000" dirty="0" err="1" smtClean="0"/>
              <a:t>var</a:t>
            </a:r>
            <a:r>
              <a:rPr lang="en-US" altLang="zh-CN" sz="2000" dirty="0" smtClean="0"/>
              <a:t>/log/spooler</a:t>
            </a:r>
          </a:p>
          <a:p>
            <a:pPr>
              <a:buNone/>
            </a:pPr>
            <a:r>
              <a:rPr lang="en-US" altLang="zh-CN" sz="2000" dirty="0" smtClean="0"/>
              <a:t>local7.*                                                /</a:t>
            </a:r>
            <a:r>
              <a:rPr lang="en-US" altLang="zh-CN" sz="2000" dirty="0" err="1" smtClean="0"/>
              <a:t>var</a:t>
            </a:r>
            <a:r>
              <a:rPr lang="en-US" altLang="zh-CN" sz="2000" dirty="0" smtClean="0"/>
              <a:t>/log/boot.log</a:t>
            </a: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41</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默认的</a:t>
            </a:r>
            <a:r>
              <a:rPr lang="en-US" altLang="zh-CN" sz="4000" b="1" dirty="0" smtClean="0">
                <a:solidFill>
                  <a:schemeClr val="accent6">
                    <a:lumMod val="75000"/>
                  </a:schemeClr>
                </a:solidFill>
              </a:rPr>
              <a:t>/etc/</a:t>
            </a:r>
            <a:r>
              <a:rPr lang="en-US" altLang="zh-CN" sz="4000" b="1" dirty="0" err="1" smtClean="0">
                <a:solidFill>
                  <a:schemeClr val="accent6">
                    <a:lumMod val="75000"/>
                  </a:schemeClr>
                </a:solidFill>
              </a:rPr>
              <a:t>rsyslog.conf</a:t>
            </a:r>
            <a:endParaRPr lang="zh-CN" alt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5556" y="1275226"/>
            <a:ext cx="8229600" cy="4890078"/>
          </a:xfrm>
        </p:spPr>
        <p:txBody>
          <a:bodyPr/>
          <a:lstStyle/>
          <a:p>
            <a:r>
              <a:rPr lang="en-US" altLang="zh-CN" sz="2200" b="1" dirty="0" err="1" smtClean="0">
                <a:solidFill>
                  <a:srgbClr val="002060"/>
                </a:solidFill>
              </a:rPr>
              <a:t>authpriv</a:t>
            </a:r>
            <a:r>
              <a:rPr lang="zh-CN" altLang="en-US" sz="2200" dirty="0" smtClean="0"/>
              <a:t>：与安全、认证相关的信息</a:t>
            </a:r>
          </a:p>
          <a:p>
            <a:r>
              <a:rPr lang="en-US" altLang="zh-CN" sz="2200" b="1" dirty="0" err="1" smtClean="0">
                <a:solidFill>
                  <a:srgbClr val="002060"/>
                </a:solidFill>
              </a:rPr>
              <a:t>cron</a:t>
            </a:r>
            <a:r>
              <a:rPr lang="zh-CN" altLang="en-US" sz="2200" dirty="0" smtClean="0"/>
              <a:t>：与</a:t>
            </a:r>
            <a:r>
              <a:rPr lang="en-US" altLang="zh-CN" sz="2200" dirty="0" err="1" smtClean="0"/>
              <a:t>cron</a:t>
            </a:r>
            <a:r>
              <a:rPr lang="zh-CN" altLang="en-US" sz="2200" dirty="0" smtClean="0"/>
              <a:t>和</a:t>
            </a:r>
            <a:r>
              <a:rPr lang="en-US" altLang="zh-CN" sz="2200" dirty="0" smtClean="0"/>
              <a:t>at</a:t>
            </a:r>
            <a:r>
              <a:rPr lang="zh-CN" altLang="en-US" sz="2200" dirty="0" smtClean="0"/>
              <a:t>有关的信息</a:t>
            </a:r>
          </a:p>
          <a:p>
            <a:r>
              <a:rPr lang="en-US" altLang="zh-CN" sz="2200" b="1" dirty="0" smtClean="0">
                <a:solidFill>
                  <a:srgbClr val="002060"/>
                </a:solidFill>
              </a:rPr>
              <a:t>daemon</a:t>
            </a:r>
            <a:r>
              <a:rPr lang="zh-CN" altLang="en-US" sz="2200" dirty="0" smtClean="0"/>
              <a:t>：没有明确设备定义的守护进程的信息</a:t>
            </a:r>
          </a:p>
          <a:p>
            <a:r>
              <a:rPr lang="en-US" altLang="zh-CN" sz="2200" b="1" dirty="0" smtClean="0">
                <a:solidFill>
                  <a:srgbClr val="002060"/>
                </a:solidFill>
              </a:rPr>
              <a:t>ftp</a:t>
            </a:r>
            <a:r>
              <a:rPr lang="zh-CN" altLang="en-US" sz="2200" dirty="0" smtClean="0"/>
              <a:t>：报告</a:t>
            </a:r>
            <a:r>
              <a:rPr lang="en-US" altLang="zh-CN" sz="2200" dirty="0" smtClean="0"/>
              <a:t>FTP</a:t>
            </a:r>
            <a:r>
              <a:rPr lang="zh-CN" altLang="en-US" sz="2200" dirty="0" smtClean="0"/>
              <a:t>守护进程的信息</a:t>
            </a:r>
          </a:p>
          <a:p>
            <a:r>
              <a:rPr lang="en-US" altLang="zh-CN" sz="2200" b="1" dirty="0" smtClean="0">
                <a:solidFill>
                  <a:srgbClr val="002060"/>
                </a:solidFill>
              </a:rPr>
              <a:t>kern</a:t>
            </a:r>
            <a:r>
              <a:rPr lang="zh-CN" altLang="en-US" sz="2200" dirty="0" smtClean="0"/>
              <a:t>：报告与内核有关的信息</a:t>
            </a:r>
          </a:p>
          <a:p>
            <a:r>
              <a:rPr lang="en-US" altLang="zh-CN" sz="2200" b="1" dirty="0" err="1" smtClean="0">
                <a:solidFill>
                  <a:srgbClr val="002060"/>
                </a:solidFill>
              </a:rPr>
              <a:t>lpr</a:t>
            </a:r>
            <a:r>
              <a:rPr lang="zh-CN" altLang="en-US" sz="2200" dirty="0" smtClean="0"/>
              <a:t>：报告与打印服务有关的信息</a:t>
            </a:r>
          </a:p>
          <a:p>
            <a:r>
              <a:rPr lang="en-US" altLang="zh-CN" sz="2200" b="1" dirty="0" smtClean="0">
                <a:solidFill>
                  <a:srgbClr val="002060"/>
                </a:solidFill>
              </a:rPr>
              <a:t>mail</a:t>
            </a:r>
            <a:r>
              <a:rPr lang="zh-CN" altLang="en-US" sz="2200" dirty="0" smtClean="0"/>
              <a:t>：报告与邮件服务有关的信息</a:t>
            </a:r>
          </a:p>
          <a:p>
            <a:r>
              <a:rPr lang="en-US" altLang="zh-CN" sz="2200" b="1" dirty="0" smtClean="0">
                <a:solidFill>
                  <a:srgbClr val="002060"/>
                </a:solidFill>
              </a:rPr>
              <a:t>news</a:t>
            </a:r>
            <a:r>
              <a:rPr lang="zh-CN" altLang="en-US" sz="2200" dirty="0" smtClean="0"/>
              <a:t>：报告与网络新闻服务有关的信息</a:t>
            </a:r>
          </a:p>
          <a:p>
            <a:r>
              <a:rPr lang="en-US" altLang="zh-CN" sz="2200" b="1" dirty="0" err="1" smtClean="0">
                <a:solidFill>
                  <a:srgbClr val="002060"/>
                </a:solidFill>
              </a:rPr>
              <a:t>syslog</a:t>
            </a:r>
            <a:r>
              <a:rPr lang="zh-CN" altLang="en-US" sz="2200" dirty="0" smtClean="0"/>
              <a:t>：报告由</a:t>
            </a:r>
            <a:r>
              <a:rPr lang="en-US" altLang="zh-CN" sz="2200" dirty="0" err="1" smtClean="0"/>
              <a:t>syslog</a:t>
            </a:r>
            <a:r>
              <a:rPr lang="zh-CN" altLang="en-US" sz="2200" dirty="0" smtClean="0"/>
              <a:t>生成的信息</a:t>
            </a:r>
          </a:p>
          <a:p>
            <a:r>
              <a:rPr lang="en-US" altLang="zh-CN" sz="2200" b="1" dirty="0" smtClean="0">
                <a:solidFill>
                  <a:srgbClr val="002060"/>
                </a:solidFill>
              </a:rPr>
              <a:t>user</a:t>
            </a:r>
            <a:r>
              <a:rPr lang="zh-CN" altLang="en-US" sz="2200" dirty="0" smtClean="0"/>
              <a:t>：报告一般的用户级别信息</a:t>
            </a:r>
          </a:p>
          <a:p>
            <a:r>
              <a:rPr lang="en-US" altLang="zh-CN" sz="2200" b="1" dirty="0" err="1" smtClean="0">
                <a:solidFill>
                  <a:srgbClr val="002060"/>
                </a:solidFill>
              </a:rPr>
              <a:t>uucp</a:t>
            </a:r>
            <a:r>
              <a:rPr lang="zh-CN" altLang="en-US" sz="2200" dirty="0" smtClean="0"/>
              <a:t>：由</a:t>
            </a:r>
            <a:r>
              <a:rPr lang="en-US" altLang="zh-CN" sz="2200" dirty="0" smtClean="0"/>
              <a:t>UUCP</a:t>
            </a:r>
            <a:r>
              <a:rPr lang="zh-CN" altLang="en-US" sz="2200" dirty="0" smtClean="0"/>
              <a:t>子系统生成的信息</a:t>
            </a:r>
          </a:p>
          <a:p>
            <a:r>
              <a:rPr lang="en-US" altLang="zh-CN" sz="2200" b="1" dirty="0" smtClean="0">
                <a:solidFill>
                  <a:srgbClr val="002060"/>
                </a:solidFill>
              </a:rPr>
              <a:t>local0</a:t>
            </a:r>
            <a:r>
              <a:rPr lang="en-US" altLang="zh-CN" sz="2200" dirty="0" smtClean="0"/>
              <a:t>~</a:t>
            </a:r>
            <a:r>
              <a:rPr lang="en-US" altLang="zh-CN" sz="2200" b="1" dirty="0" smtClean="0">
                <a:solidFill>
                  <a:srgbClr val="002060"/>
                </a:solidFill>
              </a:rPr>
              <a:t>local7</a:t>
            </a:r>
            <a:r>
              <a:rPr lang="zh-CN" altLang="en-US" sz="2200" dirty="0" smtClean="0"/>
              <a:t>：保留给本地其他应用程序使用</a:t>
            </a:r>
            <a:endParaRPr lang="zh-CN" altLang="en-US" sz="22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42</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设备类别（</a:t>
            </a:r>
            <a:r>
              <a:rPr lang="en-US" altLang="zh-CN" sz="4400" b="1" dirty="0" smtClean="0">
                <a:solidFill>
                  <a:schemeClr val="accent6">
                    <a:lumMod val="75000"/>
                  </a:schemeClr>
                </a:solidFill>
              </a:rPr>
              <a:t>facility</a:t>
            </a:r>
            <a:r>
              <a:rPr lang="zh-CN" altLang="en-US" dirty="0" smtClean="0"/>
              <a:t>）</a:t>
            </a:r>
            <a:endParaRPr lang="zh-CN" alt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sz="2400" dirty="0" smtClean="0"/>
              <a:t>0  </a:t>
            </a:r>
            <a:r>
              <a:rPr lang="en-US" altLang="zh-CN" sz="2400" b="1" dirty="0" smtClean="0">
                <a:solidFill>
                  <a:srgbClr val="FF0000"/>
                </a:solidFill>
              </a:rPr>
              <a:t>EMERG</a:t>
            </a:r>
            <a:r>
              <a:rPr lang="zh-CN" altLang="en-US" sz="2400" dirty="0" smtClean="0"/>
              <a:t>（紧急）：会导致主机系统不可用的情况</a:t>
            </a:r>
          </a:p>
          <a:p>
            <a:r>
              <a:rPr lang="en-US" altLang="zh-CN" sz="2400" dirty="0" smtClean="0"/>
              <a:t>1  </a:t>
            </a:r>
            <a:r>
              <a:rPr lang="en-US" altLang="zh-CN" sz="2400" b="1" dirty="0" smtClean="0">
                <a:solidFill>
                  <a:srgbClr val="FF0000"/>
                </a:solidFill>
              </a:rPr>
              <a:t>ALERT</a:t>
            </a:r>
            <a:r>
              <a:rPr lang="zh-CN" altLang="en-US" sz="2400" dirty="0" smtClean="0"/>
              <a:t>（警告）：必须马上采取措施解决的问题</a:t>
            </a:r>
          </a:p>
          <a:p>
            <a:r>
              <a:rPr lang="en-US" altLang="zh-CN" sz="2400" dirty="0" smtClean="0"/>
              <a:t>2  </a:t>
            </a:r>
            <a:r>
              <a:rPr lang="en-US" altLang="zh-CN" sz="2400" b="1" dirty="0" smtClean="0">
                <a:solidFill>
                  <a:srgbClr val="FF0000"/>
                </a:solidFill>
              </a:rPr>
              <a:t>CRIT</a:t>
            </a:r>
            <a:r>
              <a:rPr lang="zh-CN" altLang="en-US" sz="2400" dirty="0" smtClean="0"/>
              <a:t>（严重）：比较严重的情况</a:t>
            </a:r>
          </a:p>
          <a:p>
            <a:r>
              <a:rPr lang="en-US" altLang="zh-CN" sz="2400" dirty="0" smtClean="0"/>
              <a:t>3  </a:t>
            </a:r>
            <a:r>
              <a:rPr lang="en-US" altLang="zh-CN" sz="2400" b="1" dirty="0" smtClean="0">
                <a:solidFill>
                  <a:srgbClr val="FF0000"/>
                </a:solidFill>
              </a:rPr>
              <a:t>ERR</a:t>
            </a:r>
            <a:r>
              <a:rPr lang="zh-CN" altLang="en-US" sz="2400" dirty="0" smtClean="0"/>
              <a:t>（错误）：运行出现错误</a:t>
            </a:r>
          </a:p>
          <a:p>
            <a:r>
              <a:rPr lang="en-US" altLang="zh-CN" sz="2400" dirty="0" smtClean="0"/>
              <a:t>4  </a:t>
            </a:r>
            <a:r>
              <a:rPr lang="en-US" altLang="zh-CN" sz="2400" b="1" dirty="0" smtClean="0">
                <a:solidFill>
                  <a:srgbClr val="FF0000"/>
                </a:solidFill>
              </a:rPr>
              <a:t>WARNING</a:t>
            </a:r>
            <a:r>
              <a:rPr lang="zh-CN" altLang="en-US" sz="2400" dirty="0" smtClean="0"/>
              <a:t>（提醒）：可能会影响系统功能的事件</a:t>
            </a:r>
          </a:p>
          <a:p>
            <a:r>
              <a:rPr lang="en-US" altLang="zh-CN" sz="2400" dirty="0" smtClean="0"/>
              <a:t>5  </a:t>
            </a:r>
            <a:r>
              <a:rPr lang="en-US" altLang="zh-CN" sz="2400" b="1" dirty="0" smtClean="0">
                <a:solidFill>
                  <a:srgbClr val="FF0000"/>
                </a:solidFill>
              </a:rPr>
              <a:t>NOTICE</a:t>
            </a:r>
            <a:r>
              <a:rPr lang="zh-CN" altLang="en-US" sz="2400" dirty="0" smtClean="0"/>
              <a:t>（注意）：不会影响系统但值得注意</a:t>
            </a:r>
          </a:p>
          <a:p>
            <a:r>
              <a:rPr lang="en-US" altLang="zh-CN" sz="2400" dirty="0" smtClean="0"/>
              <a:t>6  </a:t>
            </a:r>
            <a:r>
              <a:rPr lang="en-US" altLang="zh-CN" sz="2400" b="1" dirty="0" smtClean="0">
                <a:solidFill>
                  <a:srgbClr val="FF0000"/>
                </a:solidFill>
              </a:rPr>
              <a:t>INFO</a:t>
            </a:r>
            <a:r>
              <a:rPr lang="zh-CN" altLang="en-US" sz="2400" dirty="0" smtClean="0"/>
              <a:t>（信息）：一般信息</a:t>
            </a:r>
          </a:p>
          <a:p>
            <a:r>
              <a:rPr lang="en-US" altLang="zh-CN" sz="2400" dirty="0" smtClean="0"/>
              <a:t>7  </a:t>
            </a:r>
            <a:r>
              <a:rPr lang="en-US" altLang="zh-CN" sz="2400" b="1" dirty="0" smtClean="0">
                <a:solidFill>
                  <a:srgbClr val="FF0000"/>
                </a:solidFill>
              </a:rPr>
              <a:t>DEBUG</a:t>
            </a:r>
            <a:r>
              <a:rPr lang="zh-CN" altLang="en-US" sz="2400" dirty="0" smtClean="0"/>
              <a:t>（调试）：程序或系统调试信息等</a:t>
            </a: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43</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日志级别（</a:t>
            </a:r>
            <a:r>
              <a:rPr lang="en-US" altLang="zh-CN" sz="4400" b="1" dirty="0" smtClean="0"/>
              <a:t>priority</a:t>
            </a:r>
            <a:r>
              <a:rPr lang="zh-CN" altLang="en-US" dirty="0" smtClean="0"/>
              <a:t>）</a:t>
            </a:r>
            <a:endParaRPr lang="zh-CN" alt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11560" y="1340768"/>
            <a:ext cx="7668852" cy="4808603"/>
          </a:xfrm>
        </p:spPr>
        <p:txBody>
          <a:bodyPr/>
          <a:lstStyle/>
          <a:p>
            <a:pPr marL="342900" lvl="1" indent="-342900">
              <a:buClr>
                <a:schemeClr val="accent1"/>
              </a:buClr>
              <a:buSzPct val="65000"/>
              <a:buFont typeface="Wingdings" pitchFamily="2" charset="2"/>
              <a:buChar char="n"/>
            </a:pPr>
            <a:r>
              <a:rPr lang="zh-CN" altLang="en-US" sz="2800" dirty="0" smtClean="0"/>
              <a:t>可以在同一行中设置多个“</a:t>
            </a:r>
            <a:r>
              <a:rPr lang="zh-CN" altLang="en-US" sz="2800" b="1" dirty="0" smtClean="0">
                <a:solidFill>
                  <a:srgbClr val="002060"/>
                </a:solidFill>
              </a:rPr>
              <a:t>设备</a:t>
            </a:r>
            <a:r>
              <a:rPr lang="en-US" altLang="zh-CN" sz="2800" b="1" dirty="0" smtClean="0"/>
              <a:t>.</a:t>
            </a:r>
            <a:r>
              <a:rPr lang="zh-CN" altLang="en-US" sz="2800" b="1" dirty="0" smtClean="0">
                <a:solidFill>
                  <a:schemeClr val="accent6">
                    <a:lumMod val="75000"/>
                  </a:schemeClr>
                </a:solidFill>
              </a:rPr>
              <a:t>级别</a:t>
            </a:r>
            <a:r>
              <a:rPr lang="zh-CN" altLang="en-US" sz="2800" dirty="0" smtClean="0"/>
              <a:t>”组合，每组之间用</a:t>
            </a:r>
            <a:r>
              <a:rPr lang="zh-CN" altLang="en-US" sz="2800" b="1" dirty="0" smtClean="0">
                <a:solidFill>
                  <a:srgbClr val="FF0000"/>
                </a:solidFill>
              </a:rPr>
              <a:t>分号</a:t>
            </a:r>
            <a:r>
              <a:rPr lang="zh-CN" altLang="en-US" sz="2800" dirty="0" smtClean="0"/>
              <a:t>隔开</a:t>
            </a:r>
            <a:endParaRPr lang="en-US" altLang="zh-CN" sz="2800" dirty="0" smtClean="0"/>
          </a:p>
          <a:p>
            <a:pPr marL="342900" lvl="1" indent="-342900">
              <a:buClr>
                <a:schemeClr val="accent1"/>
              </a:buClr>
              <a:buSzPct val="65000"/>
              <a:buFont typeface="Wingdings" pitchFamily="2" charset="2"/>
              <a:buChar char="n"/>
            </a:pPr>
            <a:r>
              <a:rPr lang="zh-CN" altLang="en-US" sz="2800" dirty="0" smtClean="0">
                <a:cs typeface="+mn-cs"/>
              </a:rPr>
              <a:t>可以同时指定多个</a:t>
            </a:r>
            <a:r>
              <a:rPr lang="zh-CN" altLang="en-US" sz="2800" b="1" dirty="0" smtClean="0">
                <a:solidFill>
                  <a:srgbClr val="002060"/>
                </a:solidFill>
                <a:cs typeface="+mn-cs"/>
              </a:rPr>
              <a:t>设备</a:t>
            </a:r>
            <a:r>
              <a:rPr lang="zh-CN" altLang="en-US" sz="2800" dirty="0" smtClean="0">
                <a:cs typeface="+mn-cs"/>
              </a:rPr>
              <a:t>或</a:t>
            </a:r>
            <a:r>
              <a:rPr lang="zh-CN" altLang="en-US" sz="2800" b="1" dirty="0" smtClean="0">
                <a:solidFill>
                  <a:schemeClr val="accent6">
                    <a:lumMod val="75000"/>
                  </a:schemeClr>
                </a:solidFill>
                <a:cs typeface="+mn-cs"/>
              </a:rPr>
              <a:t>级别</a:t>
            </a:r>
            <a:r>
              <a:rPr lang="zh-CN" altLang="en-US" sz="2800" dirty="0" smtClean="0">
                <a:cs typeface="+mn-cs"/>
              </a:rPr>
              <a:t>，用</a:t>
            </a:r>
            <a:r>
              <a:rPr lang="zh-CN" altLang="en-US" sz="2800" b="1" dirty="0" smtClean="0">
                <a:solidFill>
                  <a:srgbClr val="FF0000"/>
                </a:solidFill>
                <a:cs typeface="+mn-cs"/>
              </a:rPr>
              <a:t>逗号</a:t>
            </a:r>
            <a:r>
              <a:rPr lang="zh-CN" altLang="en-US" sz="2800" dirty="0" smtClean="0">
                <a:cs typeface="+mn-cs"/>
              </a:rPr>
              <a:t>间隔</a:t>
            </a:r>
            <a:endParaRPr lang="en-US" altLang="zh-CN" sz="2800" dirty="0" smtClean="0">
              <a:cs typeface="+mn-cs"/>
            </a:endParaRPr>
          </a:p>
          <a:p>
            <a:r>
              <a:rPr lang="zh-CN" altLang="en-US" sz="2800" dirty="0" smtClean="0"/>
              <a:t>可以使用通配符“</a:t>
            </a:r>
            <a:r>
              <a:rPr lang="zh-CN" altLang="en-US" sz="2800" b="1" dirty="0" smtClean="0">
                <a:solidFill>
                  <a:srgbClr val="FF0000"/>
                </a:solidFill>
              </a:rPr>
              <a:t>*</a:t>
            </a:r>
            <a:r>
              <a:rPr lang="zh-CN" altLang="en-US" sz="2800" dirty="0" smtClean="0"/>
              <a:t>”表示所有的</a:t>
            </a:r>
            <a:r>
              <a:rPr lang="zh-CN" altLang="en-US" sz="2800" b="1" dirty="0" smtClean="0">
                <a:solidFill>
                  <a:srgbClr val="002060"/>
                </a:solidFill>
              </a:rPr>
              <a:t>设备</a:t>
            </a:r>
            <a:r>
              <a:rPr lang="zh-CN" altLang="en-US" sz="2800" dirty="0" smtClean="0"/>
              <a:t>或</a:t>
            </a:r>
            <a:r>
              <a:rPr lang="zh-CN" altLang="en-US" sz="2800" b="1" dirty="0" smtClean="0">
                <a:solidFill>
                  <a:schemeClr val="accent6">
                    <a:lumMod val="75000"/>
                  </a:schemeClr>
                </a:solidFill>
              </a:rPr>
              <a:t>级别</a:t>
            </a:r>
            <a:endParaRPr lang="en-US" altLang="zh-CN" sz="2800" b="1" dirty="0" smtClean="0">
              <a:solidFill>
                <a:schemeClr val="accent6">
                  <a:lumMod val="75000"/>
                </a:schemeClr>
              </a:solidFill>
            </a:endParaRPr>
          </a:p>
          <a:p>
            <a:r>
              <a:rPr lang="zh-CN" altLang="en-US" sz="2800" dirty="0" smtClean="0"/>
              <a:t>级别（</a:t>
            </a:r>
            <a:r>
              <a:rPr lang="en-US" altLang="zh-CN" sz="2800" dirty="0" smtClean="0"/>
              <a:t>priority</a:t>
            </a:r>
            <a:r>
              <a:rPr lang="zh-CN" altLang="en-US" sz="2800" dirty="0" smtClean="0"/>
              <a:t>）的指定</a:t>
            </a:r>
            <a:endParaRPr lang="en-US" altLang="zh-CN" sz="2800" dirty="0" smtClean="0"/>
          </a:p>
          <a:p>
            <a:pPr lvl="1"/>
            <a:r>
              <a:rPr lang="zh-CN" altLang="en-US" sz="2400" dirty="0" smtClean="0"/>
              <a:t>直接指定：记录比指定级别高的所有级别的消息</a:t>
            </a:r>
            <a:endParaRPr lang="en-US" altLang="zh-CN" sz="2400" dirty="0" smtClean="0"/>
          </a:p>
          <a:p>
            <a:pPr lvl="1"/>
            <a:r>
              <a:rPr lang="zh-CN" altLang="en-US" sz="2400" dirty="0" smtClean="0"/>
              <a:t>使用</a:t>
            </a:r>
            <a:r>
              <a:rPr lang="en-US" altLang="zh-CN" sz="2400" dirty="0" smtClean="0">
                <a:solidFill>
                  <a:srgbClr val="FF0000"/>
                </a:solidFill>
              </a:rPr>
              <a:t>=</a:t>
            </a:r>
            <a:r>
              <a:rPr lang="zh-CN" altLang="en-US" sz="2400" dirty="0" smtClean="0"/>
              <a:t>前缀：只记录指定级别的日志消息</a:t>
            </a:r>
            <a:endParaRPr lang="en-US" altLang="zh-CN" sz="2400" dirty="0" smtClean="0"/>
          </a:p>
          <a:p>
            <a:pPr lvl="1"/>
            <a:r>
              <a:rPr lang="zh-CN" altLang="en-US" sz="2400" dirty="0" smtClean="0"/>
              <a:t>使用</a:t>
            </a:r>
            <a:r>
              <a:rPr lang="en-US" altLang="zh-CN" sz="2400" dirty="0" smtClean="0">
                <a:solidFill>
                  <a:srgbClr val="FF0000"/>
                </a:solidFill>
              </a:rPr>
              <a:t>!</a:t>
            </a:r>
            <a:r>
              <a:rPr lang="zh-CN" altLang="en-US" sz="2400" dirty="0" smtClean="0"/>
              <a:t>前缀：不记录比指定级别高的所有级别的消息</a:t>
            </a:r>
            <a:endParaRPr lang="en-US" altLang="zh-CN" sz="2400" dirty="0" smtClean="0"/>
          </a:p>
          <a:p>
            <a:pPr lvl="1"/>
            <a:r>
              <a:rPr lang="zh-CN" altLang="en-US" sz="2400" dirty="0" smtClean="0"/>
              <a:t>使用</a:t>
            </a:r>
            <a:r>
              <a:rPr lang="en-US" altLang="zh-CN" sz="2400" dirty="0" smtClean="0">
                <a:solidFill>
                  <a:srgbClr val="FF0000"/>
                </a:solidFill>
              </a:rPr>
              <a:t>!=</a:t>
            </a:r>
            <a:r>
              <a:rPr lang="zh-CN" altLang="en-US" sz="2400" dirty="0" smtClean="0"/>
              <a:t>前缀：不记录指定级别的日志消息</a:t>
            </a:r>
            <a:endParaRPr lang="en-US" altLang="zh-CN" sz="2400" dirty="0" smtClean="0"/>
          </a:p>
          <a:p>
            <a:pPr lvl="1"/>
            <a:r>
              <a:rPr lang="en-US" altLang="zh-CN" sz="2400" dirty="0" smtClean="0">
                <a:solidFill>
                  <a:srgbClr val="FF0000"/>
                </a:solidFill>
              </a:rPr>
              <a:t>none</a:t>
            </a:r>
            <a:r>
              <a:rPr lang="zh-CN" altLang="en-US" sz="2400" dirty="0" smtClean="0"/>
              <a:t>：</a:t>
            </a:r>
            <a:r>
              <a:rPr lang="zh-CN" altLang="zh-CN" sz="2400" dirty="0" smtClean="0"/>
              <a:t>用于禁止任何</a:t>
            </a:r>
            <a:r>
              <a:rPr lang="zh-CN" altLang="en-US" sz="2400" dirty="0" smtClean="0"/>
              <a:t>日志</a:t>
            </a:r>
            <a:r>
              <a:rPr lang="zh-CN" altLang="zh-CN" sz="2400" dirty="0" smtClean="0"/>
              <a:t>消息</a:t>
            </a:r>
            <a:endParaRPr lang="zh-CN" altLang="en-US" sz="24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44</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sz="4400" b="1" dirty="0" err="1" smtClean="0">
                <a:solidFill>
                  <a:srgbClr val="002060"/>
                </a:solidFill>
              </a:rPr>
              <a:t>facility</a:t>
            </a:r>
            <a:r>
              <a:rPr lang="en-US" altLang="zh-CN" sz="4400" b="1" dirty="0" err="1" smtClean="0"/>
              <a:t>.priority</a:t>
            </a:r>
            <a:r>
              <a:rPr lang="zh-CN" altLang="en-US" sz="4400" b="1" dirty="0" smtClean="0">
                <a:solidFill>
                  <a:schemeClr val="tx1"/>
                </a:solidFill>
              </a:rPr>
              <a:t>语法</a:t>
            </a:r>
            <a:endParaRPr lang="zh-CN" altLang="en-US" dirty="0">
              <a:solidFill>
                <a:schemeClr val="tx1"/>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3568" y="1352926"/>
            <a:ext cx="7704856" cy="4530725"/>
          </a:xfrm>
        </p:spPr>
        <p:txBody>
          <a:bodyPr/>
          <a:lstStyle/>
          <a:p>
            <a:r>
              <a:rPr lang="en-US" altLang="zh-CN" b="1" dirty="0" smtClean="0">
                <a:solidFill>
                  <a:schemeClr val="accent6">
                    <a:lumMod val="75000"/>
                  </a:schemeClr>
                </a:solidFill>
              </a:rPr>
              <a:t>mail.info</a:t>
            </a:r>
          </a:p>
          <a:p>
            <a:r>
              <a:rPr lang="en-US" altLang="zh-CN" b="1" dirty="0" smtClean="0">
                <a:solidFill>
                  <a:schemeClr val="accent6">
                    <a:lumMod val="75000"/>
                  </a:schemeClr>
                </a:solidFill>
              </a:rPr>
              <a:t>mail.</a:t>
            </a:r>
            <a:r>
              <a:rPr lang="en-US" altLang="zh-CN" b="1" dirty="0" smtClean="0">
                <a:solidFill>
                  <a:srgbClr val="FF0000"/>
                </a:solidFill>
              </a:rPr>
              <a:t>=</a:t>
            </a:r>
            <a:r>
              <a:rPr lang="en-US" altLang="zh-CN" b="1" dirty="0" smtClean="0">
                <a:solidFill>
                  <a:schemeClr val="accent6">
                    <a:lumMod val="75000"/>
                  </a:schemeClr>
                </a:solidFill>
              </a:rPr>
              <a:t>info</a:t>
            </a:r>
          </a:p>
          <a:p>
            <a:r>
              <a:rPr lang="en-US" altLang="zh-CN" b="1" dirty="0" smtClean="0">
                <a:solidFill>
                  <a:schemeClr val="accent6">
                    <a:lumMod val="75000"/>
                  </a:schemeClr>
                </a:solidFill>
              </a:rPr>
              <a:t>kern.</a:t>
            </a:r>
            <a:r>
              <a:rPr lang="en-US" altLang="zh-CN" b="1" dirty="0" smtClean="0">
                <a:solidFill>
                  <a:srgbClr val="FF0000"/>
                </a:solidFill>
              </a:rPr>
              <a:t>*</a:t>
            </a:r>
          </a:p>
          <a:p>
            <a:r>
              <a:rPr lang="en-US" altLang="zh-CN" b="1" dirty="0" err="1" smtClean="0">
                <a:solidFill>
                  <a:schemeClr val="accent6">
                    <a:lumMod val="75000"/>
                  </a:schemeClr>
                </a:solidFill>
              </a:rPr>
              <a:t>kern.info</a:t>
            </a:r>
            <a:r>
              <a:rPr lang="en-US" altLang="zh-CN" b="1" dirty="0" err="1" smtClean="0">
                <a:solidFill>
                  <a:srgbClr val="FF0000"/>
                </a:solidFill>
              </a:rPr>
              <a:t>;</a:t>
            </a:r>
            <a:r>
              <a:rPr lang="en-US" altLang="zh-CN" b="1" dirty="0" err="1" smtClean="0">
                <a:solidFill>
                  <a:schemeClr val="accent6">
                    <a:lumMod val="75000"/>
                  </a:schemeClr>
                </a:solidFill>
              </a:rPr>
              <a:t>kern</a:t>
            </a:r>
            <a:r>
              <a:rPr lang="en-US" altLang="zh-CN" b="1" dirty="0" smtClean="0">
                <a:solidFill>
                  <a:schemeClr val="accent6">
                    <a:lumMod val="75000"/>
                  </a:schemeClr>
                </a:solidFill>
              </a:rPr>
              <a:t>.</a:t>
            </a:r>
            <a:r>
              <a:rPr lang="en-US" altLang="zh-CN" b="1" dirty="0" smtClean="0">
                <a:solidFill>
                  <a:srgbClr val="FF0000"/>
                </a:solidFill>
              </a:rPr>
              <a:t>!</a:t>
            </a:r>
            <a:r>
              <a:rPr lang="en-US" altLang="zh-CN" b="1" dirty="0" smtClean="0">
                <a:solidFill>
                  <a:schemeClr val="accent6">
                    <a:lumMod val="75000"/>
                  </a:schemeClr>
                </a:solidFill>
              </a:rPr>
              <a:t>err</a:t>
            </a:r>
          </a:p>
          <a:p>
            <a:r>
              <a:rPr lang="en-US" altLang="zh-CN" b="1" dirty="0" smtClean="0">
                <a:solidFill>
                  <a:schemeClr val="accent6">
                    <a:lumMod val="75000"/>
                  </a:schemeClr>
                </a:solidFill>
              </a:rPr>
              <a:t>mail.</a:t>
            </a:r>
            <a:r>
              <a:rPr lang="en-US" altLang="zh-CN" b="1" dirty="0" smtClean="0">
                <a:solidFill>
                  <a:srgbClr val="FF0000"/>
                </a:solidFill>
              </a:rPr>
              <a:t>*;</a:t>
            </a:r>
            <a:r>
              <a:rPr lang="en-US" altLang="zh-CN" b="1" dirty="0" smtClean="0">
                <a:solidFill>
                  <a:schemeClr val="accent6">
                    <a:lumMod val="75000"/>
                  </a:schemeClr>
                </a:solidFill>
              </a:rPr>
              <a:t>mail.</a:t>
            </a:r>
            <a:r>
              <a:rPr lang="en-US" altLang="zh-CN" b="1" dirty="0" smtClean="0">
                <a:solidFill>
                  <a:srgbClr val="FF0000"/>
                </a:solidFill>
              </a:rPr>
              <a:t>!=</a:t>
            </a:r>
            <a:r>
              <a:rPr lang="en-US" altLang="zh-CN" b="1" dirty="0" smtClean="0">
                <a:solidFill>
                  <a:schemeClr val="accent6">
                    <a:lumMod val="75000"/>
                  </a:schemeClr>
                </a:solidFill>
              </a:rPr>
              <a:t>info</a:t>
            </a:r>
          </a:p>
          <a:p>
            <a:r>
              <a:rPr lang="en-US" altLang="zh-CN" b="1" dirty="0" err="1" smtClean="0">
                <a:solidFill>
                  <a:schemeClr val="accent6">
                    <a:lumMod val="75000"/>
                  </a:schemeClr>
                </a:solidFill>
              </a:rPr>
              <a:t>mail</a:t>
            </a:r>
            <a:r>
              <a:rPr lang="en-US" altLang="zh-CN" b="1" dirty="0" err="1" smtClean="0">
                <a:solidFill>
                  <a:srgbClr val="FF0000"/>
                </a:solidFill>
              </a:rPr>
              <a:t>,</a:t>
            </a:r>
            <a:r>
              <a:rPr lang="en-US" altLang="zh-CN" b="1" dirty="0" err="1" smtClean="0">
                <a:solidFill>
                  <a:schemeClr val="accent6">
                    <a:lumMod val="75000"/>
                  </a:schemeClr>
                </a:solidFill>
              </a:rPr>
              <a:t>news</a:t>
            </a:r>
            <a:r>
              <a:rPr lang="en-US" altLang="zh-CN" b="1" dirty="0" smtClean="0">
                <a:solidFill>
                  <a:schemeClr val="accent6">
                    <a:lumMod val="75000"/>
                  </a:schemeClr>
                </a:solidFill>
              </a:rPr>
              <a:t>.</a:t>
            </a:r>
            <a:r>
              <a:rPr lang="en-US" altLang="zh-CN" b="1" dirty="0" smtClean="0">
                <a:solidFill>
                  <a:srgbClr val="FF0000"/>
                </a:solidFill>
              </a:rPr>
              <a:t>=</a:t>
            </a:r>
            <a:r>
              <a:rPr lang="en-US" altLang="zh-CN" b="1" dirty="0" smtClean="0">
                <a:solidFill>
                  <a:schemeClr val="accent6">
                    <a:lumMod val="75000"/>
                  </a:schemeClr>
                </a:solidFill>
              </a:rPr>
              <a:t>info</a:t>
            </a:r>
          </a:p>
          <a:p>
            <a:r>
              <a:rPr lang="en-US" altLang="zh-CN" b="1" dirty="0" smtClean="0">
                <a:solidFill>
                  <a:srgbClr val="FF0000"/>
                </a:solidFill>
              </a:rPr>
              <a:t>*</a:t>
            </a:r>
            <a:r>
              <a:rPr lang="en-US" altLang="zh-CN" b="1" dirty="0" smtClean="0">
                <a:solidFill>
                  <a:schemeClr val="accent6">
                    <a:lumMod val="75000"/>
                  </a:schemeClr>
                </a:solidFill>
              </a:rPr>
              <a:t>.</a:t>
            </a:r>
            <a:r>
              <a:rPr lang="en-US" altLang="zh-CN" b="1" dirty="0" smtClean="0">
                <a:solidFill>
                  <a:srgbClr val="FF0000"/>
                </a:solidFill>
              </a:rPr>
              <a:t>=</a:t>
            </a:r>
            <a:r>
              <a:rPr lang="en-US" altLang="zh-CN" b="1" dirty="0" err="1" smtClean="0">
                <a:solidFill>
                  <a:schemeClr val="accent6">
                    <a:lumMod val="75000"/>
                  </a:schemeClr>
                </a:solidFill>
              </a:rPr>
              <a:t>crit</a:t>
            </a:r>
            <a:r>
              <a:rPr lang="en-US" altLang="zh-CN" b="1" dirty="0" err="1" smtClean="0">
                <a:solidFill>
                  <a:srgbClr val="FF0000"/>
                </a:solidFill>
              </a:rPr>
              <a:t>;</a:t>
            </a:r>
            <a:r>
              <a:rPr lang="en-US" altLang="zh-CN" b="1" dirty="0" err="1" smtClean="0">
                <a:solidFill>
                  <a:schemeClr val="accent6">
                    <a:lumMod val="75000"/>
                  </a:schemeClr>
                </a:solidFill>
              </a:rPr>
              <a:t>kern.</a:t>
            </a:r>
            <a:r>
              <a:rPr lang="en-US" altLang="zh-CN" b="1" dirty="0" err="1" smtClean="0">
                <a:solidFill>
                  <a:srgbClr val="FF0000"/>
                </a:solidFill>
              </a:rPr>
              <a:t>none</a:t>
            </a:r>
            <a:endParaRPr lang="en-US" altLang="zh-CN" b="1" dirty="0" smtClean="0">
              <a:solidFill>
                <a:srgbClr val="FF0000"/>
              </a:solidFill>
            </a:endParaRPr>
          </a:p>
          <a:p>
            <a:r>
              <a:rPr lang="en-US" altLang="zh-CN" b="1" dirty="0" smtClean="0">
                <a:solidFill>
                  <a:srgbClr val="FF0000"/>
                </a:solidFill>
              </a:rPr>
              <a:t>*</a:t>
            </a:r>
            <a:r>
              <a:rPr lang="en-US" altLang="zh-CN" b="1" dirty="0" smtClean="0">
                <a:solidFill>
                  <a:schemeClr val="accent6">
                    <a:lumMod val="75000"/>
                  </a:schemeClr>
                </a:solidFill>
              </a:rPr>
              <a:t>.</a:t>
            </a:r>
            <a:r>
              <a:rPr lang="en-US" altLang="zh-CN" b="1" dirty="0" smtClean="0">
                <a:solidFill>
                  <a:srgbClr val="FF0000"/>
                </a:solidFill>
              </a:rPr>
              <a:t>=</a:t>
            </a:r>
            <a:r>
              <a:rPr lang="en-US" altLang="zh-CN" b="1" dirty="0" err="1" smtClean="0">
                <a:solidFill>
                  <a:schemeClr val="accent6">
                    <a:lumMod val="75000"/>
                  </a:schemeClr>
                </a:solidFill>
              </a:rPr>
              <a:t>info</a:t>
            </a:r>
            <a:r>
              <a:rPr lang="en-US" altLang="zh-CN" b="1" dirty="0" err="1" smtClean="0">
                <a:solidFill>
                  <a:srgbClr val="FF0000"/>
                </a:solidFill>
              </a:rPr>
              <a:t>;</a:t>
            </a:r>
            <a:r>
              <a:rPr lang="en-US" altLang="zh-CN" b="1" dirty="0" err="1" smtClean="0">
                <a:solidFill>
                  <a:schemeClr val="accent6">
                    <a:lumMod val="75000"/>
                  </a:schemeClr>
                </a:solidFill>
              </a:rPr>
              <a:t>mail</a:t>
            </a:r>
            <a:r>
              <a:rPr lang="en-US" altLang="zh-CN" b="1" dirty="0" err="1" smtClean="0">
                <a:solidFill>
                  <a:srgbClr val="FF0000"/>
                </a:solidFill>
              </a:rPr>
              <a:t>,</a:t>
            </a:r>
            <a:r>
              <a:rPr lang="en-US" altLang="zh-CN" b="1" dirty="0" err="1" smtClean="0">
                <a:solidFill>
                  <a:schemeClr val="accent6">
                    <a:lumMod val="75000"/>
                  </a:schemeClr>
                </a:solidFill>
              </a:rPr>
              <a:t>news.</a:t>
            </a:r>
            <a:r>
              <a:rPr lang="en-US" altLang="zh-CN" b="1" dirty="0" err="1" smtClean="0">
                <a:solidFill>
                  <a:srgbClr val="FF0000"/>
                </a:solidFill>
              </a:rPr>
              <a:t>none</a:t>
            </a:r>
            <a:endParaRPr lang="zh-CN" altLang="en-US" b="1" dirty="0">
              <a:solidFill>
                <a:srgbClr val="FF0000"/>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45</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sz="4000" b="1" dirty="0" err="1" smtClean="0">
                <a:solidFill>
                  <a:srgbClr val="002060"/>
                </a:solidFill>
              </a:rPr>
              <a:t>facility</a:t>
            </a:r>
            <a:r>
              <a:rPr lang="en-US" altLang="zh-CN" sz="4000" b="1" dirty="0" err="1" smtClean="0"/>
              <a:t>.priority</a:t>
            </a:r>
            <a:r>
              <a:rPr lang="zh-CN" altLang="en-US" sz="4000" b="1" dirty="0" smtClean="0">
                <a:solidFill>
                  <a:schemeClr val="tx1"/>
                </a:solidFill>
              </a:rPr>
              <a:t>语法举例</a:t>
            </a:r>
            <a:endParaRPr lang="zh-CN" alt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5556" y="1275226"/>
            <a:ext cx="7956884" cy="4530725"/>
          </a:xfrm>
        </p:spPr>
        <p:txBody>
          <a:bodyPr/>
          <a:lstStyle/>
          <a:p>
            <a:r>
              <a:rPr lang="zh-CN" altLang="en-US" sz="2800" dirty="0" smtClean="0"/>
              <a:t>常规文件</a:t>
            </a:r>
            <a:endParaRPr lang="en-US" altLang="zh-CN" sz="2800" dirty="0" smtClean="0"/>
          </a:p>
          <a:p>
            <a:pPr lvl="1"/>
            <a:r>
              <a:rPr lang="zh-CN" altLang="en-US" dirty="0" smtClean="0"/>
              <a:t>将日志记录于文件：以“</a:t>
            </a:r>
            <a:r>
              <a:rPr lang="en-US" altLang="zh-CN" b="1" dirty="0" smtClean="0">
                <a:solidFill>
                  <a:srgbClr val="002060"/>
                </a:solidFill>
              </a:rPr>
              <a:t>/</a:t>
            </a:r>
            <a:r>
              <a:rPr lang="zh-CN" altLang="en-US" b="1" dirty="0" smtClean="0">
                <a:solidFill>
                  <a:srgbClr val="002060"/>
                </a:solidFill>
              </a:rPr>
              <a:t>”</a:t>
            </a:r>
            <a:r>
              <a:rPr lang="zh-CN" altLang="en-US" dirty="0" smtClean="0"/>
              <a:t>开始的全路径文件名</a:t>
            </a:r>
            <a:endParaRPr lang="en-US" altLang="zh-CN" dirty="0" smtClean="0"/>
          </a:p>
          <a:p>
            <a:pPr lvl="1"/>
            <a:r>
              <a:rPr lang="en-US" altLang="zh-CN" b="1" dirty="0" smtClean="0">
                <a:solidFill>
                  <a:srgbClr val="002060"/>
                </a:solidFill>
              </a:rPr>
              <a:t>[-]/path/filename</a:t>
            </a:r>
          </a:p>
          <a:p>
            <a:pPr lvl="1"/>
            <a:r>
              <a:rPr lang="zh-CN" altLang="zh-CN" dirty="0" smtClean="0"/>
              <a:t>文件名之前的减号（</a:t>
            </a:r>
            <a:r>
              <a:rPr lang="en-US" altLang="zh-CN" b="1" dirty="0" smtClean="0">
                <a:solidFill>
                  <a:srgbClr val="002060"/>
                </a:solidFill>
              </a:rPr>
              <a:t>-</a:t>
            </a:r>
            <a:r>
              <a:rPr lang="zh-CN" altLang="zh-CN" dirty="0" smtClean="0"/>
              <a:t>）表示对文件的写入</a:t>
            </a:r>
            <a:r>
              <a:rPr lang="zh-CN" altLang="en-US" dirty="0" smtClean="0"/>
              <a:t>同时</a:t>
            </a:r>
            <a:r>
              <a:rPr lang="zh-CN" altLang="zh-CN" dirty="0" smtClean="0"/>
              <a:t>不立即同步到磁盘</a:t>
            </a:r>
            <a:r>
              <a:rPr lang="zh-CN" altLang="en-US" dirty="0" smtClean="0"/>
              <a:t>，这样可以加快日志写入速度</a:t>
            </a:r>
            <a:endParaRPr lang="en-US" altLang="zh-CN" dirty="0" smtClean="0"/>
          </a:p>
          <a:p>
            <a:r>
              <a:rPr lang="zh-CN" altLang="en-US" sz="2800" dirty="0" smtClean="0"/>
              <a:t>终端设备</a:t>
            </a:r>
            <a:endParaRPr lang="en-US" altLang="zh-CN" sz="2800" dirty="0" smtClean="0"/>
          </a:p>
          <a:p>
            <a:pPr lvl="1"/>
            <a:r>
              <a:rPr lang="zh-CN" altLang="en-US" dirty="0" smtClean="0"/>
              <a:t>将日志发送到终端：</a:t>
            </a:r>
            <a:r>
              <a:rPr lang="en-US" altLang="zh-CN" b="1" dirty="0" smtClean="0">
                <a:solidFill>
                  <a:srgbClr val="002060"/>
                </a:solidFill>
              </a:rPr>
              <a:t>/dev/console</a:t>
            </a:r>
            <a:r>
              <a:rPr lang="zh-CN" altLang="en-US" b="1" dirty="0" smtClean="0">
                <a:solidFill>
                  <a:srgbClr val="002060"/>
                </a:solidFill>
              </a:rPr>
              <a:t>，</a:t>
            </a:r>
            <a:r>
              <a:rPr lang="en-US" altLang="zh-CN" b="1" dirty="0" smtClean="0">
                <a:solidFill>
                  <a:srgbClr val="002060"/>
                </a:solidFill>
              </a:rPr>
              <a:t>/dev/</a:t>
            </a:r>
            <a:r>
              <a:rPr lang="en-US" altLang="zh-CN" b="1" dirty="0" err="1" smtClean="0">
                <a:solidFill>
                  <a:srgbClr val="002060"/>
                </a:solidFill>
              </a:rPr>
              <a:t>ttyX</a:t>
            </a:r>
            <a:endParaRPr lang="en-US" altLang="zh-CN" b="1" dirty="0" smtClean="0">
              <a:solidFill>
                <a:srgbClr val="002060"/>
              </a:solidFill>
            </a:endParaRPr>
          </a:p>
          <a:p>
            <a:r>
              <a:rPr lang="zh-CN" altLang="en-US" sz="2800" dirty="0" smtClean="0"/>
              <a:t>命名管道</a:t>
            </a:r>
            <a:endParaRPr lang="en-US" altLang="zh-CN" sz="2800" dirty="0" smtClean="0"/>
          </a:p>
          <a:p>
            <a:pPr lvl="1"/>
            <a:r>
              <a:rPr lang="zh-CN" altLang="en-US" dirty="0" smtClean="0"/>
              <a:t>将日志记录到命名管道，用于日志调试非常方便</a:t>
            </a:r>
            <a:endParaRPr lang="en-US" altLang="zh-CN" dirty="0" smtClean="0"/>
          </a:p>
          <a:p>
            <a:pPr lvl="1"/>
            <a:r>
              <a:rPr lang="en-US" altLang="zh-CN" b="1" dirty="0" smtClean="0">
                <a:solidFill>
                  <a:srgbClr val="002060"/>
                </a:solidFill>
              </a:rPr>
              <a:t>| </a:t>
            </a:r>
            <a:r>
              <a:rPr lang="en-US" altLang="zh-CN" b="1" dirty="0" err="1" smtClean="0">
                <a:solidFill>
                  <a:srgbClr val="002060"/>
                </a:solidFill>
              </a:rPr>
              <a:t>named_pipe</a:t>
            </a:r>
            <a:endParaRPr lang="en-US" altLang="zh-CN" b="1" dirty="0" smtClean="0">
              <a:solidFill>
                <a:srgbClr val="002060"/>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46</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目标动作（</a:t>
            </a:r>
            <a:r>
              <a:rPr lang="en-US" altLang="zh-CN" sz="4400" b="1" dirty="0" smtClean="0">
                <a:solidFill>
                  <a:srgbClr val="7030A0"/>
                </a:solidFill>
              </a:rPr>
              <a:t> </a:t>
            </a:r>
            <a:r>
              <a:rPr lang="en-US" altLang="zh-CN" sz="4400" b="1" dirty="0" smtClean="0">
                <a:solidFill>
                  <a:schemeClr val="accent6">
                    <a:lumMod val="75000"/>
                  </a:schemeClr>
                </a:solidFill>
              </a:rPr>
              <a:t>action</a:t>
            </a:r>
            <a:r>
              <a:rPr lang="en-US" altLang="zh-CN" sz="4400" b="1" dirty="0" smtClean="0">
                <a:solidFill>
                  <a:srgbClr val="7030A0"/>
                </a:solidFill>
              </a:rPr>
              <a:t> </a:t>
            </a:r>
            <a:r>
              <a:rPr lang="zh-CN" altLang="en-US" dirty="0" smtClean="0"/>
              <a:t>）</a:t>
            </a:r>
            <a:endParaRPr lang="zh-CN" alt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67239" y="1196752"/>
            <a:ext cx="8229600" cy="4824536"/>
          </a:xfrm>
        </p:spPr>
        <p:txBody>
          <a:bodyPr/>
          <a:lstStyle/>
          <a:p>
            <a:r>
              <a:rPr lang="zh-CN" altLang="en-US" sz="3200" dirty="0" smtClean="0"/>
              <a:t>远程主机</a:t>
            </a:r>
            <a:endParaRPr lang="en-US" altLang="zh-CN" sz="3200" dirty="0" smtClean="0"/>
          </a:p>
          <a:p>
            <a:pPr lvl="1"/>
            <a:r>
              <a:rPr lang="en-US" altLang="zh-CN" sz="2800" b="1" dirty="0" smtClean="0">
                <a:solidFill>
                  <a:srgbClr val="002060"/>
                </a:solidFill>
              </a:rPr>
              <a:t>@hostname</a:t>
            </a:r>
          </a:p>
          <a:p>
            <a:pPr lvl="1"/>
            <a:r>
              <a:rPr lang="zh-CN" altLang="en-US" sz="2800" dirty="0" smtClean="0"/>
              <a:t>将信息发送到可解析的远程主机</a:t>
            </a:r>
            <a:r>
              <a:rPr lang="en-US" altLang="zh-CN" sz="2800" dirty="0" smtClean="0"/>
              <a:t>hostname</a:t>
            </a:r>
            <a:r>
              <a:rPr lang="zh-CN" altLang="en-US" sz="2800" dirty="0" smtClean="0"/>
              <a:t>或</a:t>
            </a:r>
            <a:r>
              <a:rPr lang="en-US" altLang="zh-CN" sz="2800" dirty="0" smtClean="0"/>
              <a:t>IP</a:t>
            </a:r>
          </a:p>
          <a:p>
            <a:pPr lvl="1"/>
            <a:r>
              <a:rPr lang="zh-CN" altLang="en-US" sz="2800" dirty="0" smtClean="0"/>
              <a:t>该主机必须正在运行</a:t>
            </a:r>
            <a:r>
              <a:rPr lang="en-US" altLang="zh-CN" sz="2800" dirty="0" err="1" smtClean="0"/>
              <a:t>rsyslogd</a:t>
            </a:r>
            <a:r>
              <a:rPr lang="zh-CN" altLang="en-US" sz="2800" dirty="0" smtClean="0"/>
              <a:t>，并可以识别</a:t>
            </a:r>
            <a:r>
              <a:rPr lang="en-US" altLang="zh-CN" sz="2800" dirty="0" err="1" smtClean="0"/>
              <a:t>rsyslog</a:t>
            </a:r>
            <a:r>
              <a:rPr lang="zh-CN" altLang="en-US" sz="2800" dirty="0" smtClean="0"/>
              <a:t>的配置文件</a:t>
            </a:r>
          </a:p>
          <a:p>
            <a:pPr lvl="1"/>
            <a:r>
              <a:rPr lang="en-US" altLang="zh-CN" sz="2800" dirty="0" err="1" smtClean="0"/>
              <a:t>rsyslog</a:t>
            </a:r>
            <a:r>
              <a:rPr lang="en-US" altLang="zh-CN" sz="2800" dirty="0" smtClean="0"/>
              <a:t> </a:t>
            </a:r>
            <a:r>
              <a:rPr lang="zh-CN" altLang="en-US" sz="2800" dirty="0" smtClean="0"/>
              <a:t>使用 </a:t>
            </a:r>
            <a:r>
              <a:rPr lang="en-US" altLang="zh-CN" sz="2800" b="1" dirty="0" smtClean="0">
                <a:solidFill>
                  <a:srgbClr val="FF0000"/>
                </a:solidFill>
              </a:rPr>
              <a:t>udp:514</a:t>
            </a:r>
            <a:r>
              <a:rPr lang="en-US" altLang="zh-CN" sz="2800" dirty="0" smtClean="0"/>
              <a:t> </a:t>
            </a:r>
            <a:r>
              <a:rPr lang="zh-CN" altLang="en-US" sz="2800" dirty="0" smtClean="0"/>
              <a:t>端口传送日志信息</a:t>
            </a:r>
            <a:endParaRPr lang="en-US" altLang="zh-CN" sz="2800" dirty="0" smtClean="0"/>
          </a:p>
          <a:p>
            <a:r>
              <a:rPr lang="zh-CN" altLang="en-US" sz="3200" dirty="0" smtClean="0"/>
              <a:t>用户列表</a:t>
            </a:r>
            <a:endParaRPr lang="en-US" altLang="zh-CN" sz="3200" dirty="0" smtClean="0"/>
          </a:p>
          <a:p>
            <a:pPr lvl="1"/>
            <a:r>
              <a:rPr lang="en-US" altLang="zh-CN" sz="2800" b="1" dirty="0" smtClean="0">
                <a:solidFill>
                  <a:srgbClr val="002060"/>
                </a:solidFill>
              </a:rPr>
              <a:t>:omusrmsg:User1,User2,…</a:t>
            </a:r>
            <a:r>
              <a:rPr lang="en-US" altLang="zh-CN" sz="2800" b="1" dirty="0" err="1" smtClean="0">
                <a:solidFill>
                  <a:srgbClr val="002060"/>
                </a:solidFill>
              </a:rPr>
              <a:t>Usern</a:t>
            </a:r>
            <a:endParaRPr lang="en-US" altLang="zh-CN" sz="2800" b="1" dirty="0" smtClean="0">
              <a:solidFill>
                <a:srgbClr val="002060"/>
              </a:solidFill>
            </a:endParaRPr>
          </a:p>
          <a:p>
            <a:pPr lvl="1"/>
            <a:r>
              <a:rPr lang="zh-CN" altLang="zh-CN" sz="2800" dirty="0" smtClean="0"/>
              <a:t>发送信息到指定</a:t>
            </a:r>
            <a:r>
              <a:rPr lang="zh-CN" altLang="en-US" sz="2800" dirty="0" smtClean="0"/>
              <a:t>的登录</a:t>
            </a:r>
            <a:r>
              <a:rPr lang="zh-CN" altLang="zh-CN" sz="2800" dirty="0" smtClean="0"/>
              <a:t>用户</a:t>
            </a:r>
            <a:r>
              <a:rPr lang="zh-CN" altLang="en-US" sz="2800" dirty="0" smtClean="0"/>
              <a:t>，</a:t>
            </a:r>
            <a:r>
              <a:rPr lang="en-US" altLang="zh-CN" sz="2800" b="1" dirty="0" smtClean="0">
                <a:solidFill>
                  <a:srgbClr val="FF0000"/>
                </a:solidFill>
              </a:rPr>
              <a:t>*</a:t>
            </a:r>
            <a:r>
              <a:rPr lang="zh-CN" altLang="zh-CN" sz="2800" dirty="0" smtClean="0"/>
              <a:t>表示所有用户</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47</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目标动作（</a:t>
            </a:r>
            <a:r>
              <a:rPr lang="en-US" altLang="zh-CN" sz="4000" b="1" dirty="0" smtClean="0">
                <a:solidFill>
                  <a:srgbClr val="7030A0"/>
                </a:solidFill>
              </a:rPr>
              <a:t> </a:t>
            </a:r>
            <a:r>
              <a:rPr lang="en-US" altLang="zh-CN" sz="4000" b="1" dirty="0" smtClean="0">
                <a:solidFill>
                  <a:schemeClr val="accent6">
                    <a:lumMod val="75000"/>
                  </a:schemeClr>
                </a:solidFill>
              </a:rPr>
              <a:t>action</a:t>
            </a:r>
            <a:r>
              <a:rPr lang="en-US" altLang="zh-CN" sz="4000" b="1" dirty="0" smtClean="0">
                <a:solidFill>
                  <a:srgbClr val="7030A0"/>
                </a:solidFill>
              </a:rPr>
              <a:t> </a:t>
            </a:r>
            <a:r>
              <a:rPr lang="zh-CN" altLang="en-US" dirty="0" smtClean="0"/>
              <a:t>）续</a:t>
            </a:r>
            <a:endParaRPr lang="zh-CN" alt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sz="3200" dirty="0" smtClean="0"/>
              <a:t>kern.*                      </a:t>
            </a:r>
            <a:r>
              <a:rPr lang="en-US" altLang="zh-CN" sz="3200" b="1" dirty="0" smtClean="0"/>
              <a:t> </a:t>
            </a:r>
            <a:r>
              <a:rPr lang="en-US" altLang="zh-CN" sz="3200" b="1" dirty="0" smtClean="0">
                <a:solidFill>
                  <a:srgbClr val="FF0000"/>
                </a:solidFill>
              </a:rPr>
              <a:t>/</a:t>
            </a:r>
            <a:r>
              <a:rPr lang="en-US" altLang="zh-CN" sz="3200" b="1" dirty="0" err="1" smtClean="0"/>
              <a:t>var</a:t>
            </a:r>
            <a:r>
              <a:rPr lang="en-US" altLang="zh-CN" sz="3200" b="1" dirty="0" smtClean="0"/>
              <a:t>/</a:t>
            </a:r>
            <a:r>
              <a:rPr lang="en-US" altLang="zh-CN" sz="3200" b="1" dirty="0" err="1" smtClean="0"/>
              <a:t>adm</a:t>
            </a:r>
            <a:r>
              <a:rPr lang="en-US" altLang="zh-CN" sz="3200" b="1" dirty="0" smtClean="0"/>
              <a:t>/kernel</a:t>
            </a:r>
          </a:p>
          <a:p>
            <a:r>
              <a:rPr lang="en-US" altLang="zh-CN" sz="3200" dirty="0" smtClean="0"/>
              <a:t>mail.*                       </a:t>
            </a:r>
            <a:r>
              <a:rPr lang="en-US" altLang="zh-CN" sz="3200" b="1" dirty="0" smtClean="0">
                <a:solidFill>
                  <a:srgbClr val="FF0000"/>
                </a:solidFill>
              </a:rPr>
              <a:t>-/</a:t>
            </a:r>
            <a:r>
              <a:rPr lang="en-US" altLang="zh-CN" sz="3200" b="1" dirty="0" err="1" smtClean="0"/>
              <a:t>var</a:t>
            </a:r>
            <a:r>
              <a:rPr lang="en-US" altLang="zh-CN" sz="3200" b="1" dirty="0" smtClean="0"/>
              <a:t>/log/</a:t>
            </a:r>
            <a:r>
              <a:rPr lang="en-US" altLang="zh-CN" sz="3200" b="1" dirty="0" err="1" smtClean="0"/>
              <a:t>maillog</a:t>
            </a:r>
            <a:endParaRPr lang="en-US" altLang="zh-CN" sz="3200" b="1" dirty="0" smtClean="0"/>
          </a:p>
          <a:p>
            <a:r>
              <a:rPr lang="en-US" altLang="zh-CN" sz="3200" dirty="0" smtClean="0"/>
              <a:t>mail.=info                 </a:t>
            </a:r>
            <a:r>
              <a:rPr lang="en-US" altLang="zh-CN" sz="3200" b="1" dirty="0" smtClean="0">
                <a:solidFill>
                  <a:srgbClr val="FF0000"/>
                </a:solidFill>
              </a:rPr>
              <a:t>/dev</a:t>
            </a:r>
            <a:r>
              <a:rPr lang="en-US" altLang="zh-CN" sz="3200" b="1" dirty="0" smtClean="0"/>
              <a:t>/tty12</a:t>
            </a:r>
          </a:p>
          <a:p>
            <a:r>
              <a:rPr lang="en-US" altLang="zh-CN" sz="3200" dirty="0" smtClean="0"/>
              <a:t>*.alert                       </a:t>
            </a:r>
            <a:r>
              <a:rPr lang="en-US" altLang="zh-CN" sz="3200" b="1" dirty="0" err="1" smtClean="0"/>
              <a:t>root,joey</a:t>
            </a:r>
            <a:endParaRPr lang="en-US" altLang="zh-CN" sz="3200" b="1" dirty="0" smtClean="0"/>
          </a:p>
          <a:p>
            <a:r>
              <a:rPr lang="en-US" altLang="zh-CN" sz="3200" dirty="0" smtClean="0"/>
              <a:t>*.=</a:t>
            </a:r>
            <a:r>
              <a:rPr lang="en-US" altLang="zh-CN" sz="3200" dirty="0" err="1" smtClean="0"/>
              <a:t>emerg</a:t>
            </a:r>
            <a:r>
              <a:rPr lang="en-US" altLang="zh-CN" sz="3200" dirty="0" smtClean="0"/>
              <a:t>                  </a:t>
            </a:r>
            <a:r>
              <a:rPr lang="en-US" altLang="zh-CN" sz="3200" b="1" dirty="0" smtClean="0">
                <a:solidFill>
                  <a:srgbClr val="FF0000"/>
                </a:solidFill>
              </a:rPr>
              <a:t>*</a:t>
            </a:r>
          </a:p>
          <a:p>
            <a:r>
              <a:rPr lang="en-US" altLang="zh-CN" sz="3200" dirty="0" smtClean="0"/>
              <a:t>*.*                            </a:t>
            </a:r>
            <a:r>
              <a:rPr lang="en-US" altLang="zh-CN" sz="3200" b="1" dirty="0" smtClean="0">
                <a:solidFill>
                  <a:srgbClr val="FF0000"/>
                </a:solidFill>
              </a:rPr>
              <a:t>@</a:t>
            </a:r>
            <a:r>
              <a:rPr lang="en-US" altLang="zh-CN" sz="3200" b="1" dirty="0" err="1" smtClean="0"/>
              <a:t>finlandia</a:t>
            </a:r>
            <a:endParaRPr lang="zh-CN" altLang="en-US" sz="3200" b="1"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48</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sz="4400" b="1" dirty="0" smtClean="0">
                <a:solidFill>
                  <a:srgbClr val="7030A0"/>
                </a:solidFill>
              </a:rPr>
              <a:t>action</a:t>
            </a:r>
            <a:r>
              <a:rPr lang="zh-CN" altLang="en-US" sz="4400" b="1" dirty="0" smtClean="0">
                <a:solidFill>
                  <a:schemeClr val="accent6">
                    <a:lumMod val="75000"/>
                  </a:schemeClr>
                </a:solidFill>
              </a:rPr>
              <a:t>语法举例</a:t>
            </a:r>
            <a:endParaRPr lang="zh-CN" altLang="en-US"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66590" y="1275226"/>
            <a:ext cx="8229600" cy="4530725"/>
          </a:xfrm>
        </p:spPr>
        <p:txBody>
          <a:bodyPr/>
          <a:lstStyle/>
          <a:p>
            <a:r>
              <a:rPr lang="zh-CN" altLang="en-US" dirty="0" smtClean="0"/>
              <a:t>传统的</a:t>
            </a:r>
            <a:r>
              <a:rPr lang="en-US" altLang="zh-CN" dirty="0" smtClean="0"/>
              <a:t>UDP</a:t>
            </a:r>
            <a:r>
              <a:rPr lang="zh-CN" altLang="en-US" dirty="0" smtClean="0"/>
              <a:t>传输</a:t>
            </a:r>
            <a:endParaRPr lang="en-US" altLang="zh-CN" dirty="0" smtClean="0"/>
          </a:p>
          <a:p>
            <a:pPr lvl="1"/>
            <a:r>
              <a:rPr lang="zh-CN" altLang="en-US" dirty="0" smtClean="0"/>
              <a:t>很有可能会丢失消息，但是传统的标准方法</a:t>
            </a:r>
            <a:endParaRPr lang="en-US" altLang="zh-CN" dirty="0" smtClean="0"/>
          </a:p>
          <a:p>
            <a:pPr lvl="1"/>
            <a:r>
              <a:rPr lang="en-US" altLang="zh-CN" b="1" dirty="0" smtClean="0">
                <a:solidFill>
                  <a:srgbClr val="002060"/>
                </a:solidFill>
              </a:rPr>
              <a:t>*.* @192.168.0.1</a:t>
            </a:r>
          </a:p>
          <a:p>
            <a:r>
              <a:rPr lang="zh-CN" altLang="en-US" dirty="0" smtClean="0"/>
              <a:t>基于</a:t>
            </a:r>
            <a:r>
              <a:rPr lang="en-US" altLang="zh-CN" dirty="0" smtClean="0"/>
              <a:t>TCP</a:t>
            </a:r>
            <a:r>
              <a:rPr lang="zh-CN" altLang="en-US" dirty="0" smtClean="0"/>
              <a:t>传输</a:t>
            </a:r>
            <a:endParaRPr lang="en-US" altLang="zh-CN" dirty="0" smtClean="0"/>
          </a:p>
          <a:p>
            <a:pPr lvl="1"/>
            <a:r>
              <a:rPr lang="zh-CN" altLang="en-US" dirty="0" smtClean="0"/>
              <a:t>仅在某些特殊情况下丢失消息，被广泛使用</a:t>
            </a:r>
            <a:endParaRPr lang="en-US" altLang="zh-CN" dirty="0" smtClean="0"/>
          </a:p>
          <a:p>
            <a:pPr lvl="1"/>
            <a:r>
              <a:rPr lang="en-US" altLang="zh-CN" b="1" dirty="0" smtClean="0">
                <a:solidFill>
                  <a:srgbClr val="002060"/>
                </a:solidFill>
              </a:rPr>
              <a:t>*.* @@192.168.0.1</a:t>
            </a:r>
          </a:p>
          <a:p>
            <a:r>
              <a:rPr lang="zh-CN" altLang="en-US" dirty="0" smtClean="0"/>
              <a:t>基于</a:t>
            </a:r>
            <a:r>
              <a:rPr lang="en-US" altLang="zh-CN" dirty="0" smtClean="0"/>
              <a:t> RELP </a:t>
            </a:r>
            <a:r>
              <a:rPr lang="zh-CN" altLang="en-US" dirty="0" smtClean="0"/>
              <a:t>传输</a:t>
            </a:r>
            <a:r>
              <a:rPr lang="en-US" altLang="zh-CN" dirty="0" smtClean="0"/>
              <a:t> </a:t>
            </a:r>
          </a:p>
          <a:p>
            <a:pPr lvl="1"/>
            <a:r>
              <a:rPr lang="zh-CN" altLang="en-US" dirty="0" smtClean="0"/>
              <a:t>从不丢失消息，但要求 </a:t>
            </a:r>
            <a:r>
              <a:rPr lang="en-US" altLang="zh-CN" dirty="0" err="1" smtClean="0"/>
              <a:t>rsyslogd</a:t>
            </a:r>
            <a:r>
              <a:rPr lang="zh-CN" altLang="en-US" dirty="0" smtClean="0"/>
              <a:t> 的版本大于</a:t>
            </a:r>
            <a:r>
              <a:rPr lang="en-US" altLang="zh-CN" dirty="0" smtClean="0"/>
              <a:t> 3.15.0</a:t>
            </a:r>
          </a:p>
          <a:p>
            <a:pPr lvl="1"/>
            <a:r>
              <a:rPr lang="en-US" altLang="zh-CN" b="1" dirty="0" smtClean="0">
                <a:solidFill>
                  <a:srgbClr val="002060"/>
                </a:solidFill>
              </a:rPr>
              <a:t>*.* :omrelp:192.168.0.1:2514</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49</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将日志发往另一台主机</a:t>
            </a:r>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b="1" dirty="0" err="1" smtClean="0"/>
              <a:t>SysVinit</a:t>
            </a:r>
            <a:endParaRPr lang="en-US" altLang="zh-CN" dirty="0" smtClean="0"/>
          </a:p>
          <a:p>
            <a:pPr lvl="1"/>
            <a:r>
              <a:rPr lang="zh-CN" altLang="zh-CN" dirty="0"/>
              <a:t>为</a:t>
            </a:r>
            <a:r>
              <a:rPr lang="en-US" altLang="zh-CN" dirty="0"/>
              <a:t> UNIX System V </a:t>
            </a:r>
            <a:r>
              <a:rPr lang="zh-CN" altLang="zh-CN" dirty="0"/>
              <a:t>系统创建</a:t>
            </a:r>
            <a:r>
              <a:rPr lang="zh-CN" altLang="zh-CN" dirty="0" smtClean="0"/>
              <a:t>的</a:t>
            </a:r>
            <a:endParaRPr lang="en-US" altLang="zh-CN" dirty="0" smtClean="0"/>
          </a:p>
          <a:p>
            <a:pPr lvl="1"/>
            <a:r>
              <a:rPr lang="en-US" altLang="zh-CN" dirty="0"/>
              <a:t>RHEL/CentOS 5</a:t>
            </a:r>
            <a:r>
              <a:rPr lang="zh-CN" altLang="zh-CN" dirty="0"/>
              <a:t>及之前的版本一直使用</a:t>
            </a:r>
            <a:endParaRPr lang="en-US" altLang="zh-CN" dirty="0" smtClean="0"/>
          </a:p>
          <a:p>
            <a:r>
              <a:rPr lang="en-US" altLang="zh-CN" b="1" dirty="0" smtClean="0"/>
              <a:t>Upstart</a:t>
            </a:r>
            <a:endParaRPr lang="en-US" altLang="zh-CN" dirty="0" smtClean="0"/>
          </a:p>
          <a:p>
            <a:pPr lvl="1"/>
            <a:r>
              <a:rPr lang="zh-CN" altLang="zh-CN" dirty="0"/>
              <a:t>由</a:t>
            </a:r>
            <a:r>
              <a:rPr lang="en-US" altLang="zh-CN" dirty="0"/>
              <a:t>Ubuntu</a:t>
            </a:r>
            <a:r>
              <a:rPr lang="zh-CN" altLang="zh-CN" dirty="0"/>
              <a:t>创建</a:t>
            </a:r>
            <a:r>
              <a:rPr lang="zh-CN" altLang="zh-CN" dirty="0" smtClean="0"/>
              <a:t>的</a:t>
            </a:r>
            <a:endParaRPr lang="en-US" altLang="zh-CN" dirty="0" smtClean="0"/>
          </a:p>
          <a:p>
            <a:pPr lvl="1"/>
            <a:r>
              <a:rPr lang="en-US" altLang="zh-CN" dirty="0" smtClean="0"/>
              <a:t>RHEL/CentOS 6 </a:t>
            </a:r>
            <a:r>
              <a:rPr lang="zh-CN" altLang="zh-CN" dirty="0" smtClean="0"/>
              <a:t>使用</a:t>
            </a:r>
            <a:r>
              <a:rPr lang="en-US" altLang="zh-CN" dirty="0"/>
              <a:t>Upstart</a:t>
            </a:r>
            <a:endParaRPr lang="en-US" altLang="zh-CN" b="1" dirty="0"/>
          </a:p>
          <a:p>
            <a:r>
              <a:rPr lang="en-US" altLang="zh-CN" b="1" dirty="0" err="1" smtClean="0"/>
              <a:t>Systemd</a:t>
            </a:r>
            <a:endParaRPr lang="en-US" altLang="zh-CN" b="1" dirty="0"/>
          </a:p>
          <a:p>
            <a:pPr lvl="1"/>
            <a:r>
              <a:rPr lang="zh-CN" altLang="zh-CN" dirty="0"/>
              <a:t>先进的初始化系统</a:t>
            </a:r>
            <a:endParaRPr lang="en-US" altLang="zh-CN" dirty="0" smtClean="0"/>
          </a:p>
          <a:p>
            <a:pPr lvl="1"/>
            <a:r>
              <a:rPr lang="en-US" altLang="zh-CN" dirty="0" smtClean="0"/>
              <a:t>RHEL/CentOS </a:t>
            </a:r>
            <a:r>
              <a:rPr lang="en-US" altLang="zh-CN" dirty="0"/>
              <a:t>7</a:t>
            </a:r>
            <a:r>
              <a:rPr lang="zh-CN" altLang="zh-CN" dirty="0" smtClean="0"/>
              <a:t>使用</a:t>
            </a:r>
            <a:r>
              <a:rPr lang="en-US" altLang="zh-CN" dirty="0" err="1"/>
              <a:t>Systemd</a:t>
            </a:r>
            <a:endParaRPr lang="zh-CN" altLang="zh-CN"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a:t>系统初始化进程</a:t>
            </a:r>
            <a:endParaRPr lang="zh-CN" altLang="en-US" dirty="0"/>
          </a:p>
        </p:txBody>
      </p:sp>
    </p:spTree>
    <p:extLst>
      <p:ext uri="{BB962C8B-B14F-4D97-AF65-F5344CB8AC3E}">
        <p14:creationId xmlns:p14="http://schemas.microsoft.com/office/powerpoint/2010/main" val="65500921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及时作好备份和归档</a:t>
            </a:r>
          </a:p>
          <a:p>
            <a:r>
              <a:rPr lang="zh-CN" altLang="en-US" dirty="0" smtClean="0"/>
              <a:t>延长日志保存期限</a:t>
            </a:r>
          </a:p>
          <a:p>
            <a:r>
              <a:rPr lang="zh-CN" altLang="en-US" dirty="0" smtClean="0"/>
              <a:t>控制日志访问权限</a:t>
            </a:r>
          </a:p>
          <a:p>
            <a:pPr lvl="1"/>
            <a:r>
              <a:rPr lang="zh-CN" altLang="en-US" dirty="0" smtClean="0"/>
              <a:t>日志中可能会包含各类敏感信息，如账户、口令等</a:t>
            </a:r>
          </a:p>
          <a:p>
            <a:r>
              <a:rPr lang="zh-CN" altLang="en-US" dirty="0" smtClean="0"/>
              <a:t>集中管理日志</a:t>
            </a:r>
          </a:p>
          <a:p>
            <a:pPr lvl="1"/>
            <a:r>
              <a:rPr lang="zh-CN" altLang="en-US" dirty="0" smtClean="0"/>
              <a:t>便于日志信息的统一收集、整理和分析</a:t>
            </a:r>
          </a:p>
          <a:p>
            <a:pPr lvl="1"/>
            <a:r>
              <a:rPr lang="zh-CN" altLang="en-US" dirty="0" smtClean="0"/>
              <a:t>杜绝日志信息的意外丢失、恶意篡改或删除</a:t>
            </a: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50</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日志管理策略</a:t>
            </a:r>
            <a:endParaRPr lang="zh-CN" alt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5556" y="1352926"/>
            <a:ext cx="8229600" cy="4530725"/>
          </a:xfrm>
        </p:spPr>
        <p:txBody>
          <a:bodyPr/>
          <a:lstStyle/>
          <a:p>
            <a:r>
              <a:rPr lang="zh-CN" altLang="en-US" dirty="0" smtClean="0"/>
              <a:t>为什么进行日志滚动</a:t>
            </a:r>
            <a:endParaRPr lang="en-US" altLang="zh-CN" dirty="0" smtClean="0"/>
          </a:p>
          <a:p>
            <a:pPr lvl="1"/>
            <a:r>
              <a:rPr lang="zh-CN" altLang="en-US" dirty="0" smtClean="0"/>
              <a:t>对日志文件进行定期清理以免造成磁盘空间的不必要的浪费</a:t>
            </a:r>
            <a:endParaRPr lang="en-US" altLang="zh-CN" dirty="0" smtClean="0"/>
          </a:p>
          <a:p>
            <a:pPr lvl="1"/>
            <a:r>
              <a:rPr lang="zh-CN" altLang="en-US" dirty="0" smtClean="0"/>
              <a:t>加快了管理员查看日志所用的时间</a:t>
            </a:r>
            <a:endParaRPr lang="en-US" altLang="zh-CN" dirty="0" smtClean="0"/>
          </a:p>
          <a:p>
            <a:r>
              <a:rPr lang="zh-CN" altLang="en-US" dirty="0" smtClean="0"/>
              <a:t>日志滚动程序</a:t>
            </a:r>
          </a:p>
          <a:p>
            <a:pPr lvl="1"/>
            <a:r>
              <a:rPr lang="en-US" altLang="zh-CN" dirty="0" smtClean="0"/>
              <a:t>RHEL/</a:t>
            </a:r>
            <a:r>
              <a:rPr lang="en-US" altLang="zh-CN" dirty="0" err="1" smtClean="0"/>
              <a:t>CentOS</a:t>
            </a:r>
            <a:r>
              <a:rPr lang="en-US" altLang="zh-CN" dirty="0" smtClean="0"/>
              <a:t> </a:t>
            </a:r>
            <a:r>
              <a:rPr lang="zh-CN" altLang="en-US" dirty="0" smtClean="0"/>
              <a:t>使用程序 </a:t>
            </a:r>
            <a:r>
              <a:rPr lang="en-US" altLang="zh-CN" dirty="0" err="1" smtClean="0"/>
              <a:t>logrotate</a:t>
            </a:r>
            <a:r>
              <a:rPr lang="en-US" altLang="zh-CN" dirty="0" smtClean="0"/>
              <a:t> </a:t>
            </a:r>
            <a:r>
              <a:rPr lang="zh-CN" altLang="en-US" dirty="0" smtClean="0"/>
              <a:t>处理日志滚动</a:t>
            </a:r>
          </a:p>
          <a:p>
            <a:pPr lvl="1"/>
            <a:r>
              <a:rPr lang="en-US" altLang="zh-CN" dirty="0" err="1" smtClean="0"/>
              <a:t>logrotate</a:t>
            </a:r>
            <a:r>
              <a:rPr lang="en-US" altLang="zh-CN" dirty="0" smtClean="0"/>
              <a:t> </a:t>
            </a:r>
            <a:r>
              <a:rPr lang="zh-CN" altLang="en-US" dirty="0" smtClean="0"/>
              <a:t>能够自动完成日志的压缩、备份、删除工作</a:t>
            </a:r>
          </a:p>
          <a:p>
            <a:pPr lvl="1"/>
            <a:r>
              <a:rPr lang="zh-CN" altLang="en-US" dirty="0" smtClean="0"/>
              <a:t>系统默认把 </a:t>
            </a:r>
            <a:r>
              <a:rPr lang="en-US" altLang="zh-CN" dirty="0" err="1" smtClean="0"/>
              <a:t>logrotate</a:t>
            </a:r>
            <a:r>
              <a:rPr lang="en-US" altLang="zh-CN" dirty="0" smtClean="0"/>
              <a:t> </a:t>
            </a:r>
            <a:r>
              <a:rPr lang="zh-CN" altLang="en-US" dirty="0" smtClean="0"/>
              <a:t>加入到系统每天执行的计划任务中</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51</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日志滚动</a:t>
            </a:r>
            <a:endParaRPr lang="zh-CN" alt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3568" y="1379349"/>
            <a:ext cx="8229600" cy="4530725"/>
          </a:xfrm>
        </p:spPr>
        <p:txBody>
          <a:bodyPr/>
          <a:lstStyle/>
          <a:p>
            <a:pPr>
              <a:buNone/>
            </a:pPr>
            <a:r>
              <a:rPr lang="en-US" altLang="zh-CN" sz="2400" b="1" dirty="0" smtClean="0">
                <a:solidFill>
                  <a:schemeClr val="accent6">
                    <a:lumMod val="75000"/>
                  </a:schemeClr>
                </a:solidFill>
              </a:rPr>
              <a:t># cat /etc/</a:t>
            </a:r>
            <a:r>
              <a:rPr lang="en-US" altLang="zh-CN" sz="2400" b="1" dirty="0" err="1" smtClean="0">
                <a:solidFill>
                  <a:schemeClr val="accent6">
                    <a:lumMod val="75000"/>
                  </a:schemeClr>
                </a:solidFill>
              </a:rPr>
              <a:t>logrotate.conf</a:t>
            </a:r>
            <a:endParaRPr lang="en-US" altLang="zh-CN" sz="2400" b="1" dirty="0" smtClean="0">
              <a:solidFill>
                <a:schemeClr val="accent6">
                  <a:lumMod val="75000"/>
                </a:schemeClr>
              </a:solidFill>
            </a:endParaRPr>
          </a:p>
          <a:p>
            <a:pPr>
              <a:buNone/>
            </a:pPr>
            <a:endParaRPr lang="en-US" altLang="zh-CN" sz="2400" dirty="0" smtClean="0"/>
          </a:p>
          <a:p>
            <a:pPr>
              <a:buNone/>
            </a:pPr>
            <a:r>
              <a:rPr lang="en-US" altLang="zh-CN" sz="2400" dirty="0" smtClean="0"/>
              <a:t>// </a:t>
            </a:r>
            <a:r>
              <a:rPr lang="zh-CN" altLang="en-US" sz="2400" dirty="0" smtClean="0"/>
              <a:t>每周清理一次日志文件</a:t>
            </a:r>
          </a:p>
          <a:p>
            <a:pPr>
              <a:buNone/>
            </a:pPr>
            <a:r>
              <a:rPr lang="en-US" altLang="zh-CN" sz="2400" dirty="0" smtClean="0"/>
              <a:t>weekly</a:t>
            </a:r>
          </a:p>
          <a:p>
            <a:pPr>
              <a:buNone/>
            </a:pPr>
            <a:r>
              <a:rPr lang="en-US" altLang="zh-CN" sz="2400" dirty="0" smtClean="0"/>
              <a:t>// </a:t>
            </a:r>
            <a:r>
              <a:rPr lang="zh-CN" altLang="en-US" sz="2400" dirty="0" smtClean="0"/>
              <a:t>保存过去四周的日志文件</a:t>
            </a:r>
          </a:p>
          <a:p>
            <a:pPr>
              <a:buNone/>
            </a:pPr>
            <a:r>
              <a:rPr lang="en-US" altLang="zh-CN" sz="2400" dirty="0" smtClean="0"/>
              <a:t>rotate 4</a:t>
            </a:r>
          </a:p>
          <a:p>
            <a:pPr>
              <a:buNone/>
            </a:pPr>
            <a:r>
              <a:rPr lang="en-US" altLang="zh-CN" sz="2400" dirty="0" smtClean="0"/>
              <a:t>// </a:t>
            </a:r>
            <a:r>
              <a:rPr lang="zh-CN" altLang="en-US" sz="2400" dirty="0" smtClean="0"/>
              <a:t>清除旧日志文件的同时，创建新的空日志文件</a:t>
            </a:r>
          </a:p>
          <a:p>
            <a:pPr>
              <a:buNone/>
            </a:pPr>
            <a:r>
              <a:rPr lang="en-US" altLang="zh-CN" sz="2400" dirty="0" smtClean="0"/>
              <a:t>create</a:t>
            </a:r>
          </a:p>
          <a:p>
            <a:pPr>
              <a:buNone/>
            </a:pPr>
            <a:r>
              <a:rPr lang="en-US" altLang="zh-CN" sz="2400" dirty="0" smtClean="0"/>
              <a:t>// </a:t>
            </a:r>
            <a:r>
              <a:rPr lang="zh-CN" altLang="en-US" sz="2400" dirty="0" smtClean="0"/>
              <a:t>包含</a:t>
            </a:r>
            <a:r>
              <a:rPr lang="en-US" altLang="zh-CN" sz="2400" dirty="0" smtClean="0"/>
              <a:t>/etc/</a:t>
            </a:r>
            <a:r>
              <a:rPr lang="en-US" altLang="zh-CN" sz="2400" dirty="0" err="1" smtClean="0"/>
              <a:t>logrotate.d</a:t>
            </a:r>
            <a:r>
              <a:rPr lang="zh-CN" altLang="en-US" sz="2400" dirty="0" smtClean="0"/>
              <a:t>目录下的所有配置文件</a:t>
            </a:r>
          </a:p>
          <a:p>
            <a:pPr>
              <a:buNone/>
            </a:pPr>
            <a:r>
              <a:rPr lang="en-US" altLang="zh-CN" sz="2400" dirty="0" smtClean="0"/>
              <a:t>include /etc/</a:t>
            </a:r>
            <a:r>
              <a:rPr lang="en-US" altLang="zh-CN" sz="2400" dirty="0" err="1" smtClean="0"/>
              <a:t>logrotate.d</a:t>
            </a:r>
            <a:endParaRPr lang="zh-CN" altLang="en-US" sz="24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52</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logrotate</a:t>
            </a:r>
            <a:r>
              <a:rPr lang="en-US" altLang="zh-CN" dirty="0" smtClean="0"/>
              <a:t> </a:t>
            </a:r>
            <a:r>
              <a:rPr lang="zh-CN" altLang="en-US" dirty="0" smtClean="0"/>
              <a:t>的配置文件</a:t>
            </a:r>
            <a:endParaRPr lang="zh-CN" alt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400" dirty="0" smtClean="0"/>
              <a:t>每个文件的格式为：</a:t>
            </a:r>
            <a:endParaRPr lang="en-US" altLang="zh-CN" sz="2400" dirty="0" smtClean="0"/>
          </a:p>
          <a:p>
            <a:pPr lvl="1">
              <a:buNone/>
            </a:pPr>
            <a:r>
              <a:rPr lang="en-US" altLang="zh-CN" sz="2400" dirty="0" smtClean="0"/>
              <a:t># </a:t>
            </a:r>
            <a:r>
              <a:rPr lang="zh-CN" altLang="zh-CN" sz="2400" dirty="0" smtClean="0"/>
              <a:t>注释</a:t>
            </a:r>
          </a:p>
          <a:p>
            <a:pPr lvl="1">
              <a:buNone/>
            </a:pPr>
            <a:r>
              <a:rPr lang="en-US" altLang="zh-CN" sz="2400" dirty="0" smtClean="0"/>
              <a:t>/full/path/to/</a:t>
            </a:r>
            <a:r>
              <a:rPr lang="en-US" altLang="zh-CN" sz="2400" dirty="0" err="1" smtClean="0"/>
              <a:t>logfile</a:t>
            </a:r>
            <a:r>
              <a:rPr lang="en-US" altLang="zh-CN" sz="2400" dirty="0" smtClean="0"/>
              <a:t> {</a:t>
            </a:r>
            <a:endParaRPr lang="zh-CN" altLang="zh-CN" sz="2400" dirty="0" smtClean="0"/>
          </a:p>
          <a:p>
            <a:pPr lvl="1">
              <a:buNone/>
            </a:pPr>
            <a:r>
              <a:rPr lang="en-US" altLang="zh-CN" sz="2400" dirty="0" smtClean="0"/>
              <a:t>    </a:t>
            </a:r>
            <a:r>
              <a:rPr lang="zh-CN" altLang="zh-CN" sz="2400" dirty="0" smtClean="0"/>
              <a:t>配置语句</a:t>
            </a:r>
            <a:r>
              <a:rPr lang="en-US" altLang="zh-CN" sz="2400" dirty="0" smtClean="0"/>
              <a:t>1</a:t>
            </a:r>
            <a:endParaRPr lang="zh-CN" altLang="zh-CN" sz="2400" dirty="0" smtClean="0"/>
          </a:p>
          <a:p>
            <a:pPr lvl="1">
              <a:buNone/>
            </a:pPr>
            <a:r>
              <a:rPr lang="en-US" altLang="zh-CN" sz="2400" dirty="0" smtClean="0"/>
              <a:t>    …</a:t>
            </a:r>
            <a:endParaRPr lang="zh-CN" altLang="zh-CN" sz="2400" dirty="0" smtClean="0"/>
          </a:p>
          <a:p>
            <a:pPr lvl="1">
              <a:buNone/>
            </a:pPr>
            <a:r>
              <a:rPr lang="en-US" altLang="zh-CN" sz="2400" dirty="0" smtClean="0"/>
              <a:t>    </a:t>
            </a:r>
            <a:r>
              <a:rPr lang="zh-CN" altLang="zh-CN" sz="2400" dirty="0" smtClean="0"/>
              <a:t>配置语句</a:t>
            </a:r>
            <a:r>
              <a:rPr lang="en-US" altLang="zh-CN" sz="2400" dirty="0" smtClean="0"/>
              <a:t>n</a:t>
            </a:r>
            <a:endParaRPr lang="zh-CN" altLang="zh-CN" sz="2400" dirty="0" smtClean="0"/>
          </a:p>
          <a:p>
            <a:pPr lvl="1">
              <a:buNone/>
            </a:pPr>
            <a:r>
              <a:rPr lang="en-US" altLang="zh-CN" sz="2400" dirty="0" smtClean="0"/>
              <a:t>}</a:t>
            </a:r>
            <a:endParaRPr lang="zh-CN" altLang="zh-CN" sz="2400" dirty="0" smtClean="0"/>
          </a:p>
          <a:p>
            <a:pPr>
              <a:buNone/>
            </a:pPr>
            <a:endParaRPr lang="zh-CN" altLang="en-US" sz="24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53</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/etc/</a:t>
            </a:r>
            <a:r>
              <a:rPr lang="en-US" altLang="zh-CN" dirty="0" err="1" smtClean="0"/>
              <a:t>logrotate.d</a:t>
            </a:r>
            <a:r>
              <a:rPr lang="zh-CN" altLang="en-US" dirty="0" smtClean="0"/>
              <a:t>目录下</a:t>
            </a:r>
            <a:r>
              <a:rPr lang="en-US" altLang="zh-CN" dirty="0" smtClean="0"/>
              <a:t/>
            </a:r>
            <a:br>
              <a:rPr lang="en-US" altLang="zh-CN" dirty="0" smtClean="0"/>
            </a:br>
            <a:r>
              <a:rPr lang="zh-CN" altLang="en-US" dirty="0" smtClean="0"/>
              <a:t>的配置文件</a:t>
            </a:r>
            <a:endParaRPr lang="zh-CN" altLang="en-US" dirty="0"/>
          </a:p>
        </p:txBody>
      </p:sp>
      <p:sp>
        <p:nvSpPr>
          <p:cNvPr id="7" name="TextBox 6"/>
          <p:cNvSpPr txBox="1"/>
          <p:nvPr/>
        </p:nvSpPr>
        <p:spPr>
          <a:xfrm>
            <a:off x="587393" y="5043308"/>
            <a:ext cx="8208912" cy="1200329"/>
          </a:xfrm>
          <a:prstGeom prst="rect">
            <a:avLst/>
          </a:prstGeom>
          <a:noFill/>
        </p:spPr>
        <p:txBody>
          <a:bodyPr wrap="square" rtlCol="0">
            <a:spAutoFit/>
          </a:bodyPr>
          <a:lstStyle/>
          <a:p>
            <a:pPr>
              <a:buNone/>
            </a:pPr>
            <a:r>
              <a:rPr lang="en-US" altLang="zh-CN" sz="2400" b="1" dirty="0" smtClean="0">
                <a:solidFill>
                  <a:schemeClr val="accent6">
                    <a:lumMod val="75000"/>
                  </a:schemeClr>
                </a:solidFill>
              </a:rPr>
              <a:t># </a:t>
            </a:r>
            <a:r>
              <a:rPr lang="en-US" altLang="zh-CN" sz="2400" b="1" dirty="0" err="1" smtClean="0">
                <a:solidFill>
                  <a:schemeClr val="accent6">
                    <a:lumMod val="75000"/>
                  </a:schemeClr>
                </a:solidFill>
              </a:rPr>
              <a:t>ls</a:t>
            </a:r>
            <a:r>
              <a:rPr lang="en-US" altLang="zh-CN" sz="2400" b="1" dirty="0" smtClean="0">
                <a:solidFill>
                  <a:schemeClr val="accent6">
                    <a:lumMod val="75000"/>
                  </a:schemeClr>
                </a:solidFill>
              </a:rPr>
              <a:t> /etc/</a:t>
            </a:r>
            <a:r>
              <a:rPr lang="en-US" altLang="zh-CN" sz="2400" b="1" dirty="0" err="1" smtClean="0">
                <a:solidFill>
                  <a:schemeClr val="accent6">
                    <a:lumMod val="75000"/>
                  </a:schemeClr>
                </a:solidFill>
              </a:rPr>
              <a:t>logrotate.d</a:t>
            </a:r>
            <a:endParaRPr lang="en-US" altLang="zh-CN" sz="2400" b="1" dirty="0" smtClean="0">
              <a:solidFill>
                <a:schemeClr val="accent6">
                  <a:lumMod val="75000"/>
                </a:schemeClr>
              </a:solidFill>
            </a:endParaRPr>
          </a:p>
          <a:p>
            <a:pPr>
              <a:buNone/>
            </a:pPr>
            <a:r>
              <a:rPr lang="en-US" altLang="zh-CN" sz="2400" dirty="0" err="1" smtClean="0"/>
              <a:t>acpid</a:t>
            </a:r>
            <a:r>
              <a:rPr lang="en-US" altLang="zh-CN" sz="2400" dirty="0" smtClean="0"/>
              <a:t>     cups    </a:t>
            </a:r>
            <a:r>
              <a:rPr lang="en-US" altLang="zh-CN" sz="2400" dirty="0" err="1" smtClean="0"/>
              <a:t>mgetty</a:t>
            </a:r>
            <a:r>
              <a:rPr lang="en-US" altLang="zh-CN" sz="2400" dirty="0" smtClean="0"/>
              <a:t>    rpm     </a:t>
            </a:r>
            <a:r>
              <a:rPr lang="en-US" altLang="zh-CN" sz="2400" dirty="0" err="1" smtClean="0"/>
              <a:t>syslog</a:t>
            </a:r>
            <a:r>
              <a:rPr lang="en-US" altLang="zh-CN" sz="2400" dirty="0" smtClean="0"/>
              <a:t>     named    samba</a:t>
            </a:r>
          </a:p>
          <a:p>
            <a:pPr>
              <a:buNone/>
            </a:pPr>
            <a:r>
              <a:rPr lang="en-US" altLang="zh-CN" sz="2400" dirty="0" smtClean="0"/>
              <a:t>………</a:t>
            </a:r>
            <a:endParaRPr lang="zh-CN" altLang="en-US" sz="240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buNone/>
            </a:pPr>
            <a:r>
              <a:rPr lang="en-US" altLang="zh-CN" sz="2400" b="1" dirty="0" smtClean="0">
                <a:solidFill>
                  <a:schemeClr val="accent6">
                    <a:lumMod val="75000"/>
                  </a:schemeClr>
                </a:solidFill>
              </a:rPr>
              <a:t># cat /etc/</a:t>
            </a:r>
            <a:r>
              <a:rPr lang="en-US" altLang="zh-CN" sz="2400" b="1" dirty="0" err="1" smtClean="0">
                <a:solidFill>
                  <a:schemeClr val="accent6">
                    <a:lumMod val="75000"/>
                  </a:schemeClr>
                </a:solidFill>
              </a:rPr>
              <a:t>cron.daily</a:t>
            </a:r>
            <a:r>
              <a:rPr lang="en-US" altLang="zh-CN" sz="2400" b="1" dirty="0" smtClean="0">
                <a:solidFill>
                  <a:schemeClr val="accent6">
                    <a:lumMod val="75000"/>
                  </a:schemeClr>
                </a:solidFill>
              </a:rPr>
              <a:t>/</a:t>
            </a:r>
            <a:r>
              <a:rPr lang="en-US" altLang="zh-CN" sz="2400" b="1" dirty="0" err="1" smtClean="0">
                <a:solidFill>
                  <a:schemeClr val="accent6">
                    <a:lumMod val="75000"/>
                  </a:schemeClr>
                </a:solidFill>
              </a:rPr>
              <a:t>logrotate</a:t>
            </a:r>
            <a:endParaRPr lang="en-US" altLang="zh-CN" sz="2400" b="1" dirty="0" smtClean="0">
              <a:solidFill>
                <a:schemeClr val="accent6">
                  <a:lumMod val="75000"/>
                </a:schemeClr>
              </a:solidFill>
            </a:endParaRPr>
          </a:p>
          <a:p>
            <a:pPr>
              <a:buNone/>
            </a:pPr>
            <a:r>
              <a:rPr lang="en-US" altLang="zh-CN" sz="2400" dirty="0" smtClean="0"/>
              <a:t>#!/bin/</a:t>
            </a:r>
            <a:r>
              <a:rPr lang="en-US" altLang="zh-CN" sz="2400" dirty="0" err="1" smtClean="0"/>
              <a:t>sh</a:t>
            </a:r>
            <a:endParaRPr lang="en-US" altLang="zh-CN" sz="2400" dirty="0" smtClean="0"/>
          </a:p>
          <a:p>
            <a:pPr>
              <a:buNone/>
            </a:pPr>
            <a:endParaRPr lang="en-US" altLang="zh-CN" sz="2400" dirty="0" smtClean="0"/>
          </a:p>
          <a:p>
            <a:pPr>
              <a:buNone/>
            </a:pPr>
            <a:r>
              <a:rPr lang="en-US" altLang="zh-CN" sz="2400" dirty="0" smtClean="0"/>
              <a:t>/</a:t>
            </a:r>
            <a:r>
              <a:rPr lang="en-US" altLang="zh-CN" sz="2400" dirty="0" err="1" smtClean="0"/>
              <a:t>usr</a:t>
            </a:r>
            <a:r>
              <a:rPr lang="en-US" altLang="zh-CN" sz="2400" dirty="0" smtClean="0"/>
              <a:t>/</a:t>
            </a:r>
            <a:r>
              <a:rPr lang="en-US" altLang="zh-CN" sz="2400" dirty="0" err="1" smtClean="0"/>
              <a:t>sbin</a:t>
            </a:r>
            <a:r>
              <a:rPr lang="en-US" altLang="zh-CN" sz="2400" dirty="0" smtClean="0"/>
              <a:t>/</a:t>
            </a:r>
            <a:r>
              <a:rPr lang="en-US" altLang="zh-CN" sz="2400" dirty="0" err="1" smtClean="0"/>
              <a:t>logrotate</a:t>
            </a:r>
            <a:r>
              <a:rPr lang="en-US" altLang="zh-CN" sz="2400" dirty="0" smtClean="0"/>
              <a:t> /etc/</a:t>
            </a:r>
            <a:r>
              <a:rPr lang="en-US" altLang="zh-CN" sz="2400" dirty="0" err="1" smtClean="0"/>
              <a:t>logrotate.conf</a:t>
            </a:r>
            <a:endParaRPr lang="en-US" altLang="zh-CN" sz="2400" dirty="0" smtClean="0"/>
          </a:p>
          <a:p>
            <a:pPr>
              <a:buNone/>
            </a:pPr>
            <a:r>
              <a:rPr lang="en-US" altLang="zh-CN" sz="2400" dirty="0" smtClean="0"/>
              <a:t>EXITVALUE=$?</a:t>
            </a:r>
          </a:p>
          <a:p>
            <a:pPr>
              <a:buNone/>
            </a:pPr>
            <a:r>
              <a:rPr lang="en-US" altLang="zh-CN" sz="2400" dirty="0" smtClean="0"/>
              <a:t>if [ $EXITVALUE != 0 ]; then</a:t>
            </a:r>
          </a:p>
          <a:p>
            <a:pPr>
              <a:buNone/>
            </a:pPr>
            <a:r>
              <a:rPr lang="en-US" altLang="zh-CN" sz="2400" dirty="0" smtClean="0"/>
              <a:t>    /</a:t>
            </a:r>
            <a:r>
              <a:rPr lang="en-US" altLang="zh-CN" sz="2400" dirty="0" err="1" smtClean="0"/>
              <a:t>usr</a:t>
            </a:r>
            <a:r>
              <a:rPr lang="en-US" altLang="zh-CN" sz="2400" dirty="0" smtClean="0"/>
              <a:t>/bin/logger -t </a:t>
            </a:r>
            <a:r>
              <a:rPr lang="en-US" altLang="zh-CN" sz="2400" dirty="0" err="1" smtClean="0"/>
              <a:t>logrotate</a:t>
            </a:r>
            <a:r>
              <a:rPr lang="en-US" altLang="zh-CN" sz="2400" dirty="0" smtClean="0"/>
              <a:t> "ALERT exited abnormally with [$EXITVALUE]"</a:t>
            </a:r>
          </a:p>
          <a:p>
            <a:pPr>
              <a:buNone/>
            </a:pPr>
            <a:r>
              <a:rPr lang="en-US" altLang="zh-CN" sz="2400" dirty="0" err="1" smtClean="0"/>
              <a:t>fi</a:t>
            </a:r>
            <a:endParaRPr lang="en-US" altLang="zh-CN" sz="2400" dirty="0" smtClean="0"/>
          </a:p>
          <a:p>
            <a:pPr>
              <a:buNone/>
            </a:pPr>
            <a:r>
              <a:rPr lang="en-US" altLang="zh-CN" sz="2400" dirty="0" smtClean="0"/>
              <a:t>exit 0</a:t>
            </a:r>
          </a:p>
          <a:p>
            <a:pPr>
              <a:buNone/>
            </a:pPr>
            <a:endParaRPr lang="zh-CN" altLang="en-US" sz="24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54</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以</a:t>
            </a:r>
            <a:r>
              <a:rPr lang="en-US" altLang="zh-CN" dirty="0" err="1" smtClean="0"/>
              <a:t>cron</a:t>
            </a:r>
            <a:r>
              <a:rPr lang="zh-CN" altLang="zh-CN" dirty="0" smtClean="0"/>
              <a:t>方式运行</a:t>
            </a:r>
            <a:r>
              <a:rPr lang="en-US" altLang="zh-CN" dirty="0" err="1" smtClean="0"/>
              <a:t>logrotate</a:t>
            </a:r>
            <a:endParaRPr lang="zh-CN" alt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5556" y="1352926"/>
            <a:ext cx="8229600" cy="4530725"/>
          </a:xfrm>
        </p:spPr>
        <p:txBody>
          <a:bodyPr/>
          <a:lstStyle/>
          <a:p>
            <a:r>
              <a:rPr lang="zh-CN" altLang="en-US" dirty="0" smtClean="0"/>
              <a:t>日志保存位置</a:t>
            </a:r>
          </a:p>
          <a:p>
            <a:pPr lvl="1"/>
            <a:r>
              <a:rPr lang="zh-CN" altLang="en-US" dirty="0" smtClean="0"/>
              <a:t>默认位于：</a:t>
            </a:r>
            <a:r>
              <a:rPr lang="en-US" altLang="zh-CN" dirty="0" smtClean="0">
                <a:solidFill>
                  <a:srgbClr val="FF0000"/>
                </a:solidFill>
              </a:rPr>
              <a:t>/</a:t>
            </a:r>
            <a:r>
              <a:rPr lang="en-US" altLang="zh-CN" dirty="0" err="1" smtClean="0">
                <a:solidFill>
                  <a:srgbClr val="FF0000"/>
                </a:solidFill>
              </a:rPr>
              <a:t>var</a:t>
            </a:r>
            <a:r>
              <a:rPr lang="en-US" altLang="zh-CN" dirty="0" smtClean="0">
                <a:solidFill>
                  <a:srgbClr val="FF0000"/>
                </a:solidFill>
              </a:rPr>
              <a:t>/log</a:t>
            </a:r>
            <a:r>
              <a:rPr lang="en-US" altLang="zh-CN" dirty="0" smtClean="0"/>
              <a:t> </a:t>
            </a:r>
            <a:r>
              <a:rPr lang="zh-CN" altLang="en-US" dirty="0" smtClean="0"/>
              <a:t>目录下</a:t>
            </a:r>
          </a:p>
          <a:p>
            <a:r>
              <a:rPr lang="zh-CN" altLang="en-US" dirty="0" smtClean="0"/>
              <a:t>主要日志文件介绍</a:t>
            </a:r>
          </a:p>
          <a:p>
            <a:pPr lvl="1"/>
            <a:r>
              <a:rPr lang="zh-CN" altLang="en-US" dirty="0" smtClean="0"/>
              <a:t>内核及常规消息日志：</a:t>
            </a:r>
            <a:r>
              <a:rPr lang="en-US" altLang="zh-CN" dirty="0" smtClean="0">
                <a:solidFill>
                  <a:srgbClr val="FF0000"/>
                </a:solidFill>
              </a:rPr>
              <a:t>/</a:t>
            </a:r>
            <a:r>
              <a:rPr lang="en-US" altLang="zh-CN" dirty="0" err="1" smtClean="0">
                <a:solidFill>
                  <a:srgbClr val="FF0000"/>
                </a:solidFill>
              </a:rPr>
              <a:t>var</a:t>
            </a:r>
            <a:r>
              <a:rPr lang="en-US" altLang="zh-CN" dirty="0" smtClean="0">
                <a:solidFill>
                  <a:srgbClr val="FF0000"/>
                </a:solidFill>
              </a:rPr>
              <a:t>/log/messages</a:t>
            </a:r>
          </a:p>
          <a:p>
            <a:pPr lvl="1"/>
            <a:r>
              <a:rPr lang="zh-CN" altLang="en-US" dirty="0" smtClean="0"/>
              <a:t>计划任务日志：</a:t>
            </a:r>
            <a:r>
              <a:rPr lang="en-US" altLang="zh-CN" dirty="0" smtClean="0"/>
              <a:t>/</a:t>
            </a:r>
            <a:r>
              <a:rPr lang="en-US" altLang="zh-CN" dirty="0" err="1" smtClean="0"/>
              <a:t>var</a:t>
            </a:r>
            <a:r>
              <a:rPr lang="en-US" altLang="zh-CN" dirty="0" smtClean="0"/>
              <a:t>/log/</a:t>
            </a:r>
            <a:r>
              <a:rPr lang="en-US" altLang="zh-CN" dirty="0" err="1" smtClean="0"/>
              <a:t>cron</a:t>
            </a:r>
            <a:endParaRPr lang="en-US" altLang="zh-CN" dirty="0" smtClean="0"/>
          </a:p>
          <a:p>
            <a:pPr lvl="1"/>
            <a:r>
              <a:rPr lang="zh-CN" altLang="en-US" dirty="0" smtClean="0"/>
              <a:t>系统引导日志：</a:t>
            </a:r>
            <a:r>
              <a:rPr lang="en-US" altLang="zh-CN" dirty="0" smtClean="0"/>
              <a:t>/</a:t>
            </a:r>
            <a:r>
              <a:rPr lang="en-US" altLang="zh-CN" dirty="0" err="1" smtClean="0"/>
              <a:t>var</a:t>
            </a:r>
            <a:r>
              <a:rPr lang="en-US" altLang="zh-CN" dirty="0" smtClean="0"/>
              <a:t>/log/</a:t>
            </a:r>
            <a:r>
              <a:rPr lang="en-US" altLang="zh-CN" dirty="0" err="1" smtClean="0"/>
              <a:t>dmesg</a:t>
            </a:r>
            <a:endParaRPr lang="en-US" altLang="zh-CN" dirty="0" smtClean="0"/>
          </a:p>
          <a:p>
            <a:pPr lvl="1"/>
            <a:r>
              <a:rPr lang="zh-CN" altLang="en-US" dirty="0" smtClean="0"/>
              <a:t>邮件系统日志：</a:t>
            </a:r>
            <a:r>
              <a:rPr lang="en-US" altLang="zh-CN" dirty="0" smtClean="0"/>
              <a:t>/</a:t>
            </a:r>
            <a:r>
              <a:rPr lang="en-US" altLang="zh-CN" dirty="0" err="1" smtClean="0"/>
              <a:t>var</a:t>
            </a:r>
            <a:r>
              <a:rPr lang="en-US" altLang="zh-CN" dirty="0" smtClean="0"/>
              <a:t>/log/</a:t>
            </a:r>
            <a:r>
              <a:rPr lang="en-US" altLang="zh-CN" dirty="0" err="1" smtClean="0"/>
              <a:t>maillog</a:t>
            </a:r>
            <a:endParaRPr lang="en-US" altLang="zh-CN" dirty="0" smtClean="0"/>
          </a:p>
          <a:p>
            <a:pPr lvl="1"/>
            <a:r>
              <a:rPr lang="zh-CN" altLang="en-US" dirty="0" smtClean="0"/>
              <a:t>用户登录日志：</a:t>
            </a:r>
            <a:r>
              <a:rPr lang="en-US" altLang="zh-CN" dirty="0" smtClean="0"/>
              <a:t>/</a:t>
            </a:r>
            <a:r>
              <a:rPr lang="en-US" altLang="zh-CN" dirty="0" err="1" smtClean="0"/>
              <a:t>var</a:t>
            </a:r>
            <a:r>
              <a:rPr lang="en-US" altLang="zh-CN" dirty="0" smtClean="0"/>
              <a:t>/log/</a:t>
            </a:r>
            <a:r>
              <a:rPr lang="en-US" altLang="zh-CN" dirty="0" err="1" smtClean="0"/>
              <a:t>lastlog</a:t>
            </a:r>
            <a:r>
              <a:rPr lang="zh-CN" altLang="en-US" dirty="0" smtClean="0"/>
              <a:t>、</a:t>
            </a:r>
            <a:r>
              <a:rPr lang="en-US" altLang="zh-CN" dirty="0" smtClean="0"/>
              <a:t>/</a:t>
            </a:r>
            <a:r>
              <a:rPr lang="en-US" altLang="zh-CN" dirty="0" err="1" smtClean="0"/>
              <a:t>var</a:t>
            </a:r>
            <a:r>
              <a:rPr lang="en-US" altLang="zh-CN" dirty="0" smtClean="0"/>
              <a:t>/log/secure</a:t>
            </a:r>
            <a:r>
              <a:rPr lang="zh-CN" altLang="en-US" dirty="0" smtClean="0"/>
              <a:t>、</a:t>
            </a:r>
            <a:r>
              <a:rPr lang="en-US" altLang="zh-CN" dirty="0" smtClean="0"/>
              <a:t>/</a:t>
            </a:r>
            <a:r>
              <a:rPr lang="en-US" altLang="zh-CN" dirty="0" err="1" smtClean="0"/>
              <a:t>var</a:t>
            </a:r>
            <a:r>
              <a:rPr lang="en-US" altLang="zh-CN" dirty="0" smtClean="0"/>
              <a:t>/log/</a:t>
            </a:r>
            <a:r>
              <a:rPr lang="en-US" altLang="zh-CN" dirty="0" err="1" smtClean="0"/>
              <a:t>wtmp</a:t>
            </a:r>
            <a:r>
              <a:rPr lang="zh-CN" altLang="en-US" dirty="0" smtClean="0"/>
              <a:t>、</a:t>
            </a:r>
            <a:r>
              <a:rPr lang="en-US" altLang="zh-CN" dirty="0" smtClean="0"/>
              <a:t>/</a:t>
            </a:r>
            <a:r>
              <a:rPr lang="en-US" altLang="zh-CN" dirty="0" err="1" smtClean="0"/>
              <a:t>var</a:t>
            </a:r>
            <a:r>
              <a:rPr lang="en-US" altLang="zh-CN" dirty="0" smtClean="0"/>
              <a:t>/run/</a:t>
            </a:r>
            <a:r>
              <a:rPr lang="en-US" altLang="zh-CN" dirty="0" err="1" smtClean="0"/>
              <a:t>utmp</a:t>
            </a:r>
            <a:endParaRPr lang="en-US" altLang="zh-CN" dirty="0" smtClean="0"/>
          </a:p>
          <a:p>
            <a:pPr lvl="1"/>
            <a:r>
              <a:rPr lang="en-US" altLang="zh-CN" dirty="0" smtClean="0"/>
              <a:t>……</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55</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主要日志文件简介</a:t>
            </a:r>
            <a:endParaRPr lang="zh-CN" alt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是纯文本文件，可以使用 </a:t>
            </a:r>
            <a:r>
              <a:rPr lang="en-US" altLang="zh-CN" dirty="0" smtClean="0"/>
              <a:t>cat</a:t>
            </a:r>
            <a:r>
              <a:rPr lang="zh-CN" altLang="en-US" dirty="0" smtClean="0"/>
              <a:t>、</a:t>
            </a:r>
            <a:r>
              <a:rPr lang="en-US" altLang="zh-CN" dirty="0" smtClean="0"/>
              <a:t>tail [-f] </a:t>
            </a:r>
            <a:r>
              <a:rPr lang="zh-CN" altLang="en-US" dirty="0" smtClean="0"/>
              <a:t>查看</a:t>
            </a:r>
            <a:endParaRPr lang="en-US" altLang="zh-CN" dirty="0" smtClean="0"/>
          </a:p>
          <a:p>
            <a:r>
              <a:rPr lang="zh-CN" altLang="en-US" dirty="0" smtClean="0"/>
              <a:t>文件中每条消息的格式</a:t>
            </a:r>
            <a:endParaRPr lang="en-US" altLang="zh-CN" dirty="0" smtClean="0"/>
          </a:p>
          <a:p>
            <a:pPr lvl="1"/>
            <a:r>
              <a:rPr lang="zh-CN" altLang="en-US" dirty="0" smtClean="0">
                <a:solidFill>
                  <a:schemeClr val="accent6">
                    <a:lumMod val="75000"/>
                  </a:schemeClr>
                </a:solidFill>
              </a:rPr>
              <a:t>时间标签   主机名   消息子系统   消息</a:t>
            </a:r>
            <a:endParaRPr lang="en-US" altLang="zh-CN" dirty="0" smtClean="0">
              <a:solidFill>
                <a:schemeClr val="accent6">
                  <a:lumMod val="75000"/>
                </a:schemeClr>
              </a:solidFill>
            </a:endParaRPr>
          </a:p>
          <a:p>
            <a:r>
              <a:rPr lang="zh-CN" altLang="en-US" dirty="0" smtClean="0"/>
              <a:t>例如</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56</a:t>
            </a:fld>
            <a:endParaRPr lang="en-US" altLang="zh-CN" dirty="0"/>
          </a:p>
        </p:txBody>
      </p:sp>
      <p:sp>
        <p:nvSpPr>
          <p:cNvPr id="9" name="副标题 8"/>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常规日志文件</a:t>
            </a:r>
            <a:r>
              <a:rPr lang="en-US" altLang="zh-CN" dirty="0" smtClean="0"/>
              <a:t/>
            </a:r>
            <a:br>
              <a:rPr lang="en-US" altLang="zh-CN" dirty="0" smtClean="0"/>
            </a:br>
            <a:r>
              <a:rPr lang="en-US" altLang="zh-CN" dirty="0" smtClean="0">
                <a:solidFill>
                  <a:schemeClr val="accent6">
                    <a:lumMod val="75000"/>
                  </a:schemeClr>
                </a:solidFill>
              </a:rPr>
              <a:t>/</a:t>
            </a:r>
            <a:r>
              <a:rPr lang="en-US" altLang="zh-CN" dirty="0" err="1" smtClean="0">
                <a:solidFill>
                  <a:schemeClr val="accent6">
                    <a:lumMod val="75000"/>
                  </a:schemeClr>
                </a:solidFill>
              </a:rPr>
              <a:t>var</a:t>
            </a:r>
            <a:r>
              <a:rPr lang="en-US" altLang="zh-CN" dirty="0" smtClean="0">
                <a:solidFill>
                  <a:schemeClr val="accent6">
                    <a:lumMod val="75000"/>
                  </a:schemeClr>
                </a:solidFill>
              </a:rPr>
              <a:t>/log/messages</a:t>
            </a:r>
            <a:endParaRPr lang="zh-CN" altLang="en-US" dirty="0">
              <a:solidFill>
                <a:schemeClr val="accent6">
                  <a:lumMod val="75000"/>
                </a:schemeClr>
              </a:solidFill>
            </a:endParaRPr>
          </a:p>
        </p:txBody>
      </p:sp>
      <p:sp>
        <p:nvSpPr>
          <p:cNvPr id="7" name="TextBox 6"/>
          <p:cNvSpPr txBox="1"/>
          <p:nvPr/>
        </p:nvSpPr>
        <p:spPr>
          <a:xfrm>
            <a:off x="539552" y="3861048"/>
            <a:ext cx="8208912" cy="1200329"/>
          </a:xfrm>
          <a:prstGeom prst="rect">
            <a:avLst/>
          </a:prstGeom>
          <a:noFill/>
        </p:spPr>
        <p:txBody>
          <a:bodyPr wrap="square" rtlCol="0">
            <a:spAutoFit/>
          </a:bodyPr>
          <a:lstStyle/>
          <a:p>
            <a:r>
              <a:rPr lang="en-US" altLang="zh-CN" dirty="0" smtClean="0"/>
              <a:t>May 15 18:57:15 centos1 </a:t>
            </a:r>
            <a:r>
              <a:rPr lang="en-US" altLang="zh-CN" dirty="0" err="1" smtClean="0"/>
              <a:t>syslogd</a:t>
            </a:r>
            <a:r>
              <a:rPr lang="en-US" altLang="zh-CN" dirty="0" smtClean="0"/>
              <a:t> 1.4.1: restart.</a:t>
            </a:r>
            <a:endParaRPr lang="zh-CN" altLang="zh-CN" dirty="0" smtClean="0"/>
          </a:p>
          <a:p>
            <a:r>
              <a:rPr lang="en-US" altLang="zh-CN" dirty="0" smtClean="0"/>
              <a:t>May 15 19:20:13 centos1 </a:t>
            </a:r>
            <a:r>
              <a:rPr lang="en-US" altLang="zh-CN" dirty="0" err="1" smtClean="0"/>
              <a:t>sshd</a:t>
            </a:r>
            <a:r>
              <a:rPr lang="en-US" altLang="zh-CN" dirty="0" smtClean="0"/>
              <a:t>(</a:t>
            </a:r>
            <a:r>
              <a:rPr lang="en-US" altLang="zh-CN" dirty="0" err="1" smtClean="0"/>
              <a:t>pam_unix</a:t>
            </a:r>
            <a:r>
              <a:rPr lang="en-US" altLang="zh-CN" dirty="0" smtClean="0"/>
              <a:t>)[2968]: session opened for user root by (</a:t>
            </a:r>
            <a:r>
              <a:rPr lang="en-US" altLang="zh-CN" dirty="0" err="1" smtClean="0"/>
              <a:t>uid</a:t>
            </a:r>
            <a:r>
              <a:rPr lang="en-US" altLang="zh-CN" dirty="0" smtClean="0"/>
              <a:t>=0)</a:t>
            </a:r>
            <a:endParaRPr lang="zh-CN" altLang="zh-CN" dirty="0" smtClean="0"/>
          </a:p>
          <a:p>
            <a:r>
              <a:rPr lang="en-US" altLang="zh-CN" dirty="0" smtClean="0"/>
              <a:t>May 15 20:02:07 centos1 </a:t>
            </a:r>
            <a:r>
              <a:rPr lang="en-US" altLang="zh-CN" dirty="0" err="1" smtClean="0"/>
              <a:t>sshd</a:t>
            </a:r>
            <a:r>
              <a:rPr lang="en-US" altLang="zh-CN" dirty="0" smtClean="0"/>
              <a:t>(</a:t>
            </a:r>
            <a:r>
              <a:rPr lang="en-US" altLang="zh-CN" dirty="0" err="1" smtClean="0"/>
              <a:t>pam_unix</a:t>
            </a:r>
            <a:r>
              <a:rPr lang="en-US" altLang="zh-CN" dirty="0" smtClean="0"/>
              <a:t>)[763]: session closed for user root</a:t>
            </a:r>
            <a:endParaRPr lang="zh-CN" altLang="en-US" dirty="0"/>
          </a:p>
        </p:txBody>
      </p:sp>
      <p:grpSp>
        <p:nvGrpSpPr>
          <p:cNvPr id="8" name="Group 12"/>
          <p:cNvGrpSpPr>
            <a:grpSpLocks/>
          </p:cNvGrpSpPr>
          <p:nvPr/>
        </p:nvGrpSpPr>
        <p:grpSpPr bwMode="auto">
          <a:xfrm>
            <a:off x="611560" y="5373216"/>
            <a:ext cx="7344816" cy="396875"/>
            <a:chOff x="385" y="2817"/>
            <a:chExt cx="3538" cy="250"/>
          </a:xfrm>
        </p:grpSpPr>
        <p:sp>
          <p:nvSpPr>
            <p:cNvPr id="10" name="AutoShape 10"/>
            <p:cNvSpPr>
              <a:spLocks noChangeArrowheads="1"/>
            </p:cNvSpPr>
            <p:nvPr/>
          </p:nvSpPr>
          <p:spPr bwMode="auto">
            <a:xfrm>
              <a:off x="385" y="2817"/>
              <a:ext cx="694" cy="249"/>
            </a:xfrm>
            <a:prstGeom prst="wedgeRoundRectCallout">
              <a:avLst>
                <a:gd name="adj1" fmla="val 20976"/>
                <a:gd name="adj2" fmla="val -156426"/>
                <a:gd name="adj3" fmla="val 16667"/>
              </a:avLst>
            </a:prstGeom>
            <a:gradFill rotWithShape="1">
              <a:gsLst>
                <a:gs pos="0">
                  <a:srgbClr val="FFFF99"/>
                </a:gs>
                <a:gs pos="100000">
                  <a:srgbClr val="FFFFFF"/>
                </a:gs>
              </a:gsLst>
              <a:lin ang="5400000" scaled="1"/>
            </a:gradFill>
            <a:ln w="19050" algn="ctr">
              <a:solidFill>
                <a:srgbClr val="FF9900"/>
              </a:solidFill>
              <a:miter lim="800000"/>
              <a:headEnd/>
              <a:tailEnd/>
            </a:ln>
            <a:effectLst>
              <a:outerShdw dist="53882" dir="2700000" algn="ctr" rotWithShape="0">
                <a:schemeClr val="bg2">
                  <a:alpha val="50000"/>
                </a:schemeClr>
              </a:outerShdw>
            </a:effectLst>
          </p:spPr>
          <p:txBody>
            <a:bodyPr anchor="ctr" anchorCtr="1"/>
            <a:lstStyle/>
            <a:p>
              <a:pPr algn="l"/>
              <a:r>
                <a:rPr lang="zh-CN" altLang="en-US" sz="1800" b="1" dirty="0">
                  <a:ea typeface="楷体_GB2312" pitchFamily="49" charset="-122"/>
                </a:rPr>
                <a:t>时间标签</a:t>
              </a:r>
            </a:p>
          </p:txBody>
        </p:sp>
        <p:sp>
          <p:nvSpPr>
            <p:cNvPr id="11" name="AutoShape 10"/>
            <p:cNvSpPr>
              <a:spLocks noChangeArrowheads="1"/>
            </p:cNvSpPr>
            <p:nvPr/>
          </p:nvSpPr>
          <p:spPr bwMode="auto">
            <a:xfrm>
              <a:off x="1217" y="2817"/>
              <a:ext cx="681" cy="250"/>
            </a:xfrm>
            <a:prstGeom prst="wedgeRoundRectCallout">
              <a:avLst>
                <a:gd name="adj1" fmla="val -39955"/>
                <a:gd name="adj2" fmla="val -141602"/>
                <a:gd name="adj3" fmla="val 16667"/>
              </a:avLst>
            </a:prstGeom>
            <a:gradFill rotWithShape="1">
              <a:gsLst>
                <a:gs pos="0">
                  <a:srgbClr val="FFFF99"/>
                </a:gs>
                <a:gs pos="100000">
                  <a:srgbClr val="FFFFFF"/>
                </a:gs>
              </a:gsLst>
              <a:lin ang="5400000" scaled="1"/>
            </a:gradFill>
            <a:ln w="19050" algn="ctr">
              <a:solidFill>
                <a:srgbClr val="FF9900"/>
              </a:solidFill>
              <a:miter lim="800000"/>
              <a:headEnd/>
              <a:tailEnd/>
            </a:ln>
            <a:effectLst>
              <a:outerShdw dist="53882" dir="2700000" algn="ctr" rotWithShape="0">
                <a:schemeClr val="bg2">
                  <a:alpha val="50000"/>
                </a:schemeClr>
              </a:outerShdw>
            </a:effectLst>
          </p:spPr>
          <p:txBody>
            <a:bodyPr anchor="ctr" anchorCtr="1"/>
            <a:lstStyle/>
            <a:p>
              <a:pPr algn="l"/>
              <a:r>
                <a:rPr lang="zh-CN" altLang="en-US" sz="1800" b="1" dirty="0">
                  <a:ea typeface="楷体_GB2312" pitchFamily="49" charset="-122"/>
                </a:rPr>
                <a:t>主机名</a:t>
              </a:r>
            </a:p>
          </p:txBody>
        </p:sp>
        <p:sp>
          <p:nvSpPr>
            <p:cNvPr id="12" name="AutoShape 10"/>
            <p:cNvSpPr>
              <a:spLocks noChangeArrowheads="1"/>
            </p:cNvSpPr>
            <p:nvPr/>
          </p:nvSpPr>
          <p:spPr bwMode="auto">
            <a:xfrm>
              <a:off x="2154" y="2817"/>
              <a:ext cx="817" cy="249"/>
            </a:xfrm>
            <a:prstGeom prst="wedgeRoundRectCallout">
              <a:avLst>
                <a:gd name="adj1" fmla="val -53176"/>
                <a:gd name="adj2" fmla="val -145178"/>
                <a:gd name="adj3" fmla="val 16667"/>
              </a:avLst>
            </a:prstGeom>
            <a:gradFill rotWithShape="1">
              <a:gsLst>
                <a:gs pos="0">
                  <a:srgbClr val="FFFF99"/>
                </a:gs>
                <a:gs pos="100000">
                  <a:srgbClr val="FFFFFF"/>
                </a:gs>
              </a:gsLst>
              <a:lin ang="5400000" scaled="1"/>
            </a:gradFill>
            <a:ln w="19050" algn="ctr">
              <a:solidFill>
                <a:srgbClr val="FF9900"/>
              </a:solidFill>
              <a:miter lim="800000"/>
              <a:headEnd/>
              <a:tailEnd/>
            </a:ln>
            <a:effectLst>
              <a:outerShdw dist="53882" dir="2700000" algn="ctr" rotWithShape="0">
                <a:schemeClr val="bg2">
                  <a:alpha val="50000"/>
                </a:schemeClr>
              </a:outerShdw>
            </a:effectLst>
          </p:spPr>
          <p:txBody>
            <a:bodyPr anchor="ctr" anchorCtr="1"/>
            <a:lstStyle/>
            <a:p>
              <a:pPr algn="l"/>
              <a:r>
                <a:rPr lang="zh-CN" altLang="en-US" sz="1800" b="1" dirty="0">
                  <a:ea typeface="楷体_GB2312" pitchFamily="49" charset="-122"/>
                </a:rPr>
                <a:t>子系统名</a:t>
              </a:r>
            </a:p>
          </p:txBody>
        </p:sp>
        <p:sp>
          <p:nvSpPr>
            <p:cNvPr id="13" name="AutoShape 10"/>
            <p:cNvSpPr>
              <a:spLocks noChangeArrowheads="1"/>
            </p:cNvSpPr>
            <p:nvPr/>
          </p:nvSpPr>
          <p:spPr bwMode="auto">
            <a:xfrm>
              <a:off x="3106" y="2817"/>
              <a:ext cx="817" cy="250"/>
            </a:xfrm>
            <a:prstGeom prst="wedgeRoundRectCallout">
              <a:avLst>
                <a:gd name="adj1" fmla="val 1936"/>
                <a:gd name="adj2" fmla="val -130001"/>
                <a:gd name="adj3" fmla="val 16667"/>
              </a:avLst>
            </a:prstGeom>
            <a:gradFill rotWithShape="1">
              <a:gsLst>
                <a:gs pos="0">
                  <a:srgbClr val="FFFF99"/>
                </a:gs>
                <a:gs pos="100000">
                  <a:srgbClr val="FFFFFF"/>
                </a:gs>
              </a:gsLst>
              <a:lin ang="5400000" scaled="1"/>
            </a:gradFill>
            <a:ln w="19050" algn="ctr">
              <a:solidFill>
                <a:srgbClr val="FF9900"/>
              </a:solidFill>
              <a:miter lim="800000"/>
              <a:headEnd/>
              <a:tailEnd/>
            </a:ln>
            <a:effectLst>
              <a:outerShdw dist="53882" dir="2700000" algn="ctr" rotWithShape="0">
                <a:schemeClr val="bg2">
                  <a:alpha val="50000"/>
                </a:schemeClr>
              </a:outerShdw>
            </a:effectLst>
          </p:spPr>
          <p:txBody>
            <a:bodyPr anchor="ctr" anchorCtr="1"/>
            <a:lstStyle/>
            <a:p>
              <a:pPr algn="l"/>
              <a:r>
                <a:rPr lang="zh-CN" altLang="en-US" sz="1800" b="1" dirty="0" smtClean="0">
                  <a:ea typeface="楷体_GB2312" pitchFamily="49" charset="-122"/>
                </a:rPr>
                <a:t>消息</a:t>
              </a:r>
              <a:endParaRPr lang="zh-CN" altLang="en-US" sz="1800" b="1" dirty="0">
                <a:ea typeface="楷体_GB2312" pitchFamily="49"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保存了用户登录、退出系统等相关信息</a:t>
            </a:r>
          </a:p>
          <a:p>
            <a:pPr lvl="1"/>
            <a:r>
              <a:rPr lang="en-US" altLang="zh-CN" dirty="0" smtClean="0"/>
              <a:t>/</a:t>
            </a:r>
            <a:r>
              <a:rPr lang="en-US" altLang="zh-CN" dirty="0" err="1" smtClean="0"/>
              <a:t>var</a:t>
            </a:r>
            <a:r>
              <a:rPr lang="en-US" altLang="zh-CN" dirty="0" smtClean="0"/>
              <a:t>/log/</a:t>
            </a:r>
            <a:r>
              <a:rPr lang="en-US" altLang="zh-CN" dirty="0" err="1" smtClean="0">
                <a:solidFill>
                  <a:srgbClr val="FF0000"/>
                </a:solidFill>
              </a:rPr>
              <a:t>lastlog</a:t>
            </a:r>
            <a:r>
              <a:rPr lang="zh-CN" altLang="en-US" dirty="0" smtClean="0"/>
              <a:t>：最近的用户登录事件</a:t>
            </a:r>
          </a:p>
          <a:p>
            <a:pPr lvl="1"/>
            <a:r>
              <a:rPr lang="en-US" altLang="zh-CN" dirty="0" smtClean="0"/>
              <a:t>/</a:t>
            </a:r>
            <a:r>
              <a:rPr lang="en-US" altLang="zh-CN" dirty="0" err="1" smtClean="0"/>
              <a:t>var</a:t>
            </a:r>
            <a:r>
              <a:rPr lang="en-US" altLang="zh-CN" dirty="0" smtClean="0"/>
              <a:t>/log/</a:t>
            </a:r>
            <a:r>
              <a:rPr lang="en-US" altLang="zh-CN" dirty="0" err="1" smtClean="0">
                <a:solidFill>
                  <a:srgbClr val="FF0000"/>
                </a:solidFill>
              </a:rPr>
              <a:t>wtmp</a:t>
            </a:r>
            <a:r>
              <a:rPr lang="zh-CN" altLang="en-US" dirty="0" smtClean="0"/>
              <a:t>：用户登录、注销及系统开、关机事件 </a:t>
            </a:r>
          </a:p>
          <a:p>
            <a:pPr lvl="1"/>
            <a:r>
              <a:rPr lang="en-US" altLang="zh-CN" dirty="0" smtClean="0"/>
              <a:t>/</a:t>
            </a:r>
            <a:r>
              <a:rPr lang="en-US" altLang="zh-CN" dirty="0" err="1" smtClean="0"/>
              <a:t>var</a:t>
            </a:r>
            <a:r>
              <a:rPr lang="en-US" altLang="zh-CN" dirty="0" smtClean="0"/>
              <a:t>/run/</a:t>
            </a:r>
            <a:r>
              <a:rPr lang="en-US" altLang="zh-CN" dirty="0" err="1" smtClean="0">
                <a:solidFill>
                  <a:srgbClr val="FF0000"/>
                </a:solidFill>
              </a:rPr>
              <a:t>utmp</a:t>
            </a:r>
            <a:r>
              <a:rPr lang="zh-CN" altLang="en-US" dirty="0" smtClean="0"/>
              <a:t>：当前登录的每个用户的详细信息 </a:t>
            </a:r>
          </a:p>
          <a:p>
            <a:pPr lvl="1"/>
            <a:r>
              <a:rPr lang="en-US" altLang="zh-CN" dirty="0" smtClean="0"/>
              <a:t>/</a:t>
            </a:r>
            <a:r>
              <a:rPr lang="en-US" altLang="zh-CN" dirty="0" err="1" smtClean="0"/>
              <a:t>var</a:t>
            </a:r>
            <a:r>
              <a:rPr lang="en-US" altLang="zh-CN" dirty="0" smtClean="0"/>
              <a:t>/log/</a:t>
            </a:r>
            <a:r>
              <a:rPr lang="en-US" altLang="zh-CN" dirty="0" smtClean="0">
                <a:solidFill>
                  <a:srgbClr val="FF0000"/>
                </a:solidFill>
              </a:rPr>
              <a:t>secure</a:t>
            </a:r>
            <a:r>
              <a:rPr lang="zh-CN" altLang="en-US" dirty="0" smtClean="0"/>
              <a:t>：与用户验证相关的安全性事件</a:t>
            </a:r>
          </a:p>
          <a:p>
            <a:r>
              <a:rPr lang="zh-CN" altLang="en-US" dirty="0" smtClean="0"/>
              <a:t>分析工具</a:t>
            </a:r>
          </a:p>
          <a:p>
            <a:pPr lvl="1"/>
            <a:r>
              <a:rPr lang="en-US" altLang="zh-CN" dirty="0" smtClean="0"/>
              <a:t>who</a:t>
            </a:r>
            <a:r>
              <a:rPr lang="zh-CN" altLang="en-US" dirty="0" smtClean="0"/>
              <a:t>、</a:t>
            </a:r>
            <a:r>
              <a:rPr lang="en-US" altLang="zh-CN" dirty="0" smtClean="0"/>
              <a:t>w</a:t>
            </a:r>
            <a:r>
              <a:rPr lang="zh-CN" altLang="en-US" dirty="0" smtClean="0"/>
              <a:t>、</a:t>
            </a:r>
            <a:r>
              <a:rPr lang="en-US" altLang="zh-CN" dirty="0" err="1" smtClean="0"/>
              <a:t>lastlog</a:t>
            </a:r>
            <a:r>
              <a:rPr lang="zh-CN" altLang="en-US" dirty="0" smtClean="0"/>
              <a:t>、</a:t>
            </a:r>
            <a:r>
              <a:rPr lang="en-US" altLang="zh-CN" dirty="0" smtClean="0">
                <a:solidFill>
                  <a:srgbClr val="FF0000"/>
                </a:solidFill>
              </a:rPr>
              <a:t>last</a:t>
            </a:r>
            <a:r>
              <a:rPr lang="zh-CN" altLang="en-US" dirty="0" smtClean="0">
                <a:solidFill>
                  <a:srgbClr val="FF0000"/>
                </a:solidFill>
              </a:rPr>
              <a:t>、</a:t>
            </a:r>
            <a:r>
              <a:rPr lang="en-US" altLang="zh-CN" dirty="0" smtClean="0">
                <a:solidFill>
                  <a:srgbClr val="FF0000"/>
                </a:solidFill>
              </a:rPr>
              <a:t>ac</a:t>
            </a: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57</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用户登录日志</a:t>
            </a:r>
            <a:endParaRPr lang="zh-CN" alt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由相应的应用程序独立进行管理</a:t>
            </a:r>
          </a:p>
          <a:p>
            <a:pPr lvl="1"/>
            <a:r>
              <a:rPr lang="en-US" altLang="zh-CN" dirty="0" smtClean="0"/>
              <a:t>Web</a:t>
            </a:r>
            <a:r>
              <a:rPr lang="zh-CN" altLang="en-US" dirty="0" smtClean="0"/>
              <a:t>服务：</a:t>
            </a:r>
            <a:r>
              <a:rPr lang="en-US" altLang="zh-CN" dirty="0" smtClean="0"/>
              <a:t>/</a:t>
            </a:r>
            <a:r>
              <a:rPr lang="en-US" altLang="zh-CN" dirty="0" err="1" smtClean="0"/>
              <a:t>var</a:t>
            </a:r>
            <a:r>
              <a:rPr lang="en-US" altLang="zh-CN" dirty="0" smtClean="0"/>
              <a:t>/log/</a:t>
            </a:r>
            <a:r>
              <a:rPr lang="en-US" altLang="zh-CN" dirty="0" err="1" smtClean="0"/>
              <a:t>httpd</a:t>
            </a:r>
            <a:r>
              <a:rPr lang="en-US" altLang="zh-CN" dirty="0" smtClean="0"/>
              <a:t>/</a:t>
            </a:r>
          </a:p>
          <a:p>
            <a:pPr lvl="2"/>
            <a:r>
              <a:rPr lang="en-US" altLang="zh-CN" dirty="0" smtClean="0"/>
              <a:t> </a:t>
            </a:r>
            <a:r>
              <a:rPr lang="en-US" altLang="zh-CN" dirty="0" err="1" smtClean="0"/>
              <a:t>access_log</a:t>
            </a:r>
            <a:r>
              <a:rPr lang="zh-CN" altLang="en-US" dirty="0" smtClean="0"/>
              <a:t>、</a:t>
            </a:r>
            <a:r>
              <a:rPr lang="en-US" altLang="zh-CN" dirty="0" err="1" smtClean="0"/>
              <a:t>error_log</a:t>
            </a:r>
            <a:r>
              <a:rPr lang="en-US" altLang="zh-CN" dirty="0" smtClean="0"/>
              <a:t> </a:t>
            </a:r>
          </a:p>
          <a:p>
            <a:pPr lvl="1"/>
            <a:r>
              <a:rPr lang="en-US" altLang="zh-CN" dirty="0" smtClean="0"/>
              <a:t>FTP</a:t>
            </a:r>
            <a:r>
              <a:rPr lang="zh-CN" altLang="en-US" dirty="0" smtClean="0"/>
              <a:t>服务：</a:t>
            </a:r>
            <a:r>
              <a:rPr lang="en-US" altLang="zh-CN" dirty="0" smtClean="0"/>
              <a:t>/</a:t>
            </a:r>
            <a:r>
              <a:rPr lang="en-US" altLang="zh-CN" dirty="0" err="1" smtClean="0"/>
              <a:t>var</a:t>
            </a:r>
            <a:r>
              <a:rPr lang="en-US" altLang="zh-CN" dirty="0" smtClean="0"/>
              <a:t>/log/vsftpd.log</a:t>
            </a:r>
          </a:p>
          <a:p>
            <a:pPr lvl="1"/>
            <a:r>
              <a:rPr lang="en-US" altLang="zh-CN" dirty="0" smtClean="0"/>
              <a:t>……</a:t>
            </a:r>
          </a:p>
          <a:p>
            <a:r>
              <a:rPr lang="en-US" altLang="zh-CN" dirty="0" smtClean="0"/>
              <a:t> </a:t>
            </a:r>
            <a:r>
              <a:rPr lang="zh-CN" altLang="en-US" dirty="0" smtClean="0"/>
              <a:t>分析工具</a:t>
            </a:r>
          </a:p>
          <a:p>
            <a:pPr lvl="1"/>
            <a:r>
              <a:rPr lang="zh-CN" altLang="en-US" dirty="0" smtClean="0"/>
              <a:t>文本查看、</a:t>
            </a:r>
            <a:r>
              <a:rPr lang="en-US" altLang="zh-CN" dirty="0" err="1" smtClean="0"/>
              <a:t>grep</a:t>
            </a:r>
            <a:r>
              <a:rPr lang="zh-CN" altLang="en-US" dirty="0" smtClean="0"/>
              <a:t>过滤检索</a:t>
            </a:r>
          </a:p>
          <a:p>
            <a:pPr lvl="1"/>
            <a:r>
              <a:rPr lang="en-US" altLang="zh-CN" dirty="0" err="1" smtClean="0"/>
              <a:t>awk</a:t>
            </a:r>
            <a:r>
              <a:rPr lang="zh-CN" altLang="en-US" dirty="0" smtClean="0"/>
              <a:t>、</a:t>
            </a:r>
            <a:r>
              <a:rPr lang="en-US" altLang="zh-CN" dirty="0" err="1" smtClean="0"/>
              <a:t>sed</a:t>
            </a:r>
            <a:r>
              <a:rPr lang="en-US" altLang="zh-CN" dirty="0" smtClean="0"/>
              <a:t> </a:t>
            </a:r>
            <a:r>
              <a:rPr lang="zh-CN" altLang="en-US" dirty="0" smtClean="0"/>
              <a:t>等文本过滤、格式化编辑工具</a:t>
            </a:r>
          </a:p>
          <a:p>
            <a:pPr lvl="1"/>
            <a:r>
              <a:rPr lang="en-US" altLang="zh-CN" dirty="0" err="1" smtClean="0"/>
              <a:t>Webalizer</a:t>
            </a:r>
            <a:r>
              <a:rPr lang="zh-CN" altLang="en-US" dirty="0" smtClean="0"/>
              <a:t>、</a:t>
            </a:r>
            <a:r>
              <a:rPr lang="en-US" altLang="zh-CN" dirty="0" err="1" smtClean="0"/>
              <a:t>Awstats</a:t>
            </a:r>
            <a:r>
              <a:rPr lang="zh-CN" altLang="en-US" dirty="0" smtClean="0"/>
              <a:t>等专用日志分析工具</a:t>
            </a: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58</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应用程序日志</a:t>
            </a:r>
            <a:endParaRPr lang="zh-CN" alt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err="1" smtClean="0"/>
              <a:t>LogWatch</a:t>
            </a:r>
            <a:r>
              <a:rPr lang="zh-CN" altLang="en-US" dirty="0" smtClean="0"/>
              <a:t>是一个对历史日志进行分析的工具</a:t>
            </a:r>
          </a:p>
          <a:p>
            <a:pPr lvl="1"/>
            <a:r>
              <a:rPr lang="en-US" altLang="zh-CN" dirty="0" err="1" smtClean="0"/>
              <a:t>LogWatch</a:t>
            </a:r>
            <a:r>
              <a:rPr lang="zh-CN" altLang="en-US" dirty="0" smtClean="0"/>
              <a:t>由</a:t>
            </a:r>
            <a:r>
              <a:rPr lang="en-US" altLang="zh-CN" dirty="0" smtClean="0"/>
              <a:t>Perl</a:t>
            </a:r>
            <a:r>
              <a:rPr lang="zh-CN" altLang="en-US" dirty="0" smtClean="0"/>
              <a:t>语言编写</a:t>
            </a:r>
            <a:endParaRPr lang="en-US" altLang="zh-CN" dirty="0" smtClean="0"/>
          </a:p>
          <a:p>
            <a:pPr lvl="1"/>
            <a:r>
              <a:rPr lang="zh-CN" altLang="en-US" dirty="0" smtClean="0"/>
              <a:t>主页为 </a:t>
            </a:r>
            <a:r>
              <a:rPr lang="en-US" altLang="zh-CN" dirty="0" smtClean="0"/>
              <a:t>http://www.logwatch.org/</a:t>
            </a:r>
          </a:p>
          <a:p>
            <a:pPr lvl="1"/>
            <a:r>
              <a:rPr lang="zh-CN" altLang="en-US" dirty="0" smtClean="0"/>
              <a:t>在</a:t>
            </a:r>
            <a:r>
              <a:rPr lang="en-US" altLang="zh-CN" dirty="0" smtClean="0"/>
              <a:t>RHEL/</a:t>
            </a:r>
            <a:r>
              <a:rPr lang="en-US" altLang="zh-CN" dirty="0" err="1" smtClean="0"/>
              <a:t>CentOS</a:t>
            </a:r>
            <a:r>
              <a:rPr lang="en-US" altLang="zh-CN" dirty="0" smtClean="0"/>
              <a:t> </a:t>
            </a:r>
            <a:r>
              <a:rPr lang="zh-CN" altLang="en-US" dirty="0" smtClean="0"/>
              <a:t>中 </a:t>
            </a:r>
            <a:r>
              <a:rPr lang="en-US" altLang="zh-CN" dirty="0" err="1" smtClean="0"/>
              <a:t>LogWatch</a:t>
            </a:r>
            <a:r>
              <a:rPr lang="zh-CN" altLang="en-US" dirty="0" smtClean="0"/>
              <a:t>工具由</a:t>
            </a:r>
            <a:r>
              <a:rPr lang="en-US" altLang="zh-CN" dirty="0" smtClean="0"/>
              <a:t>RPM</a:t>
            </a:r>
            <a:r>
              <a:rPr lang="zh-CN" altLang="en-US" dirty="0" smtClean="0"/>
              <a:t>包</a:t>
            </a:r>
            <a:r>
              <a:rPr lang="en-US" altLang="zh-CN" dirty="0" err="1" smtClean="0"/>
              <a:t>logwatch</a:t>
            </a:r>
            <a:r>
              <a:rPr lang="zh-CN" altLang="en-US" dirty="0" smtClean="0"/>
              <a:t>提供，且是默认安装的</a:t>
            </a:r>
          </a:p>
          <a:p>
            <a:pPr lvl="1"/>
            <a:r>
              <a:rPr lang="zh-CN" altLang="en-US" dirty="0" smtClean="0"/>
              <a:t>默认情况下，</a:t>
            </a:r>
            <a:r>
              <a:rPr lang="en-US" altLang="zh-CN" dirty="0" err="1" smtClean="0"/>
              <a:t>logwatch</a:t>
            </a:r>
            <a:r>
              <a:rPr lang="zh-CN" altLang="en-US" dirty="0" smtClean="0"/>
              <a:t>以</a:t>
            </a:r>
            <a:r>
              <a:rPr lang="en-US" altLang="zh-CN" dirty="0" err="1" smtClean="0"/>
              <a:t>cron</a:t>
            </a:r>
            <a:r>
              <a:rPr lang="zh-CN" altLang="en-US" dirty="0" smtClean="0"/>
              <a:t>任务方式每日运行一次。</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59</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日志分析工具</a:t>
            </a:r>
            <a:r>
              <a:rPr lang="en-US" altLang="zh-CN" dirty="0" err="1" smtClean="0"/>
              <a:t>LogWatch</a:t>
            </a:r>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a:t>显示当前已运行的所有</a:t>
            </a:r>
            <a:r>
              <a:rPr lang="zh-CN" altLang="en-US" dirty="0" smtClean="0"/>
              <a:t>服务</a:t>
            </a:r>
            <a:endParaRPr lang="en-US" altLang="zh-CN" dirty="0" smtClean="0"/>
          </a:p>
          <a:p>
            <a:pPr lvl="1"/>
            <a:r>
              <a:rPr lang="en-US" altLang="zh-CN" dirty="0" err="1"/>
              <a:t>systemctl</a:t>
            </a:r>
            <a:r>
              <a:rPr lang="en-US" altLang="zh-CN" dirty="0"/>
              <a:t> --type service </a:t>
            </a:r>
            <a:r>
              <a:rPr lang="zh-CN" altLang="en-US" dirty="0" smtClean="0"/>
              <a:t>或</a:t>
            </a:r>
            <a:endParaRPr lang="en-US" altLang="zh-CN" dirty="0" smtClean="0"/>
          </a:p>
          <a:p>
            <a:pPr lvl="1"/>
            <a:r>
              <a:rPr lang="en-US" altLang="zh-CN" dirty="0" err="1" smtClean="0"/>
              <a:t>systemctl</a:t>
            </a:r>
            <a:r>
              <a:rPr lang="en-US" altLang="zh-CN" dirty="0" smtClean="0"/>
              <a:t> </a:t>
            </a:r>
            <a:r>
              <a:rPr lang="en-US" altLang="zh-CN" dirty="0"/>
              <a:t>-t service</a:t>
            </a:r>
            <a:endParaRPr lang="en-US" altLang="zh-CN" dirty="0" smtClean="0"/>
          </a:p>
          <a:p>
            <a:r>
              <a:rPr lang="zh-CN" altLang="en-US" dirty="0" smtClean="0"/>
              <a:t>显示</a:t>
            </a:r>
            <a:r>
              <a:rPr lang="zh-CN" altLang="en-US" dirty="0"/>
              <a:t>已加载的所有</a:t>
            </a:r>
            <a:r>
              <a:rPr lang="zh-CN" altLang="en-US" dirty="0" smtClean="0"/>
              <a:t>服务</a:t>
            </a:r>
            <a:endParaRPr lang="en-US" altLang="zh-CN" dirty="0" smtClean="0"/>
          </a:p>
          <a:p>
            <a:pPr lvl="1"/>
            <a:r>
              <a:rPr lang="en-US" altLang="zh-CN" dirty="0" err="1"/>
              <a:t>systemctl</a:t>
            </a:r>
            <a:r>
              <a:rPr lang="en-US" altLang="zh-CN" dirty="0"/>
              <a:t> --type service --all </a:t>
            </a:r>
            <a:r>
              <a:rPr lang="zh-CN" altLang="en-US" dirty="0" smtClean="0"/>
              <a:t>或</a:t>
            </a:r>
            <a:endParaRPr lang="en-US" altLang="zh-CN" dirty="0" smtClean="0"/>
          </a:p>
          <a:p>
            <a:pPr lvl="1"/>
            <a:r>
              <a:rPr lang="en-US" altLang="zh-CN" dirty="0" err="1" smtClean="0"/>
              <a:t>systemctl</a:t>
            </a:r>
            <a:r>
              <a:rPr lang="en-US" altLang="zh-CN" dirty="0" smtClean="0"/>
              <a:t> </a:t>
            </a:r>
            <a:r>
              <a:rPr lang="en-US" altLang="zh-CN" dirty="0"/>
              <a:t>-at service</a:t>
            </a:r>
          </a:p>
          <a:p>
            <a:r>
              <a:rPr lang="zh-CN" altLang="en-US" dirty="0" smtClean="0"/>
              <a:t>显示</a:t>
            </a:r>
            <a:r>
              <a:rPr lang="zh-CN" altLang="en-US" dirty="0"/>
              <a:t>已加载的但处于</a:t>
            </a:r>
            <a:r>
              <a:rPr lang="en-US" altLang="zh-CN" dirty="0"/>
              <a:t>failed</a:t>
            </a:r>
            <a:r>
              <a:rPr lang="zh-CN" altLang="en-US" dirty="0"/>
              <a:t>状态的</a:t>
            </a:r>
            <a:r>
              <a:rPr lang="zh-CN" altLang="en-US" dirty="0" smtClean="0"/>
              <a:t>服务</a:t>
            </a:r>
            <a:endParaRPr lang="en-US" altLang="zh-CN" dirty="0" smtClean="0"/>
          </a:p>
          <a:p>
            <a:pPr lvl="1"/>
            <a:r>
              <a:rPr lang="en-US" altLang="zh-CN" dirty="0" err="1"/>
              <a:t>systemctl</a:t>
            </a:r>
            <a:r>
              <a:rPr lang="en-US" altLang="zh-CN" dirty="0"/>
              <a:t> --type service --failed </a:t>
            </a:r>
            <a:r>
              <a:rPr lang="zh-CN" altLang="en-US" dirty="0" smtClean="0"/>
              <a:t>或</a:t>
            </a:r>
            <a:endParaRPr lang="en-US" altLang="zh-CN" dirty="0" smtClean="0"/>
          </a:p>
          <a:p>
            <a:pPr lvl="1"/>
            <a:r>
              <a:rPr lang="en-US" altLang="zh-CN" dirty="0" err="1" smtClean="0"/>
              <a:t>systemctl</a:t>
            </a:r>
            <a:r>
              <a:rPr lang="en-US" altLang="zh-CN" dirty="0" smtClean="0"/>
              <a:t> </a:t>
            </a:r>
            <a:r>
              <a:rPr lang="en-US" altLang="zh-CN" dirty="0"/>
              <a:t>-t service --failed</a:t>
            </a:r>
            <a:endParaRPr lang="en-US" altLang="zh-CN" dirty="0" smtClean="0"/>
          </a:p>
          <a:p>
            <a:pPr lvl="1"/>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sz="3600" dirty="0"/>
              <a:t>使用</a:t>
            </a:r>
            <a:r>
              <a:rPr lang="en-US" altLang="zh-CN" sz="3600" dirty="0" err="1"/>
              <a:t>systemctl</a:t>
            </a:r>
            <a:r>
              <a:rPr lang="zh-CN" altLang="zh-CN" sz="3600" dirty="0"/>
              <a:t>管理</a:t>
            </a:r>
            <a:r>
              <a:rPr lang="zh-CN" altLang="zh-CN" sz="3600" dirty="0" smtClean="0"/>
              <a:t>服务</a:t>
            </a:r>
            <a:r>
              <a:rPr lang="zh-CN" altLang="en-US" sz="3600" dirty="0" smtClean="0"/>
              <a:t>（</a:t>
            </a:r>
            <a:r>
              <a:rPr lang="en-US" altLang="zh-CN" sz="3600" dirty="0" smtClean="0"/>
              <a:t>1</a:t>
            </a:r>
            <a:r>
              <a:rPr lang="zh-CN" altLang="en-US" sz="3600" dirty="0" smtClean="0"/>
              <a:t>）</a:t>
            </a:r>
            <a:endParaRPr lang="zh-CN" altLang="en-US" sz="3600" dirty="0"/>
          </a:p>
        </p:txBody>
      </p:sp>
    </p:spTree>
    <p:extLst>
      <p:ext uri="{BB962C8B-B14F-4D97-AF65-F5344CB8AC3E}">
        <p14:creationId xmlns:p14="http://schemas.microsoft.com/office/powerpoint/2010/main" val="358848609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副标题 5"/>
          <p:cNvSpPr>
            <a:spLocks noGrp="1"/>
          </p:cNvSpPr>
          <p:nvPr>
            <p:ph type="subTitle" idx="13"/>
          </p:nvPr>
        </p:nvSpPr>
        <p:spPr/>
        <p:txBody>
          <a:bodyPr>
            <a:normAutofit fontScale="92500" lnSpcReduction="20000"/>
          </a:bodyPr>
          <a:lstStyle/>
          <a:p>
            <a:r>
              <a:rPr lang="en-US" altLang="zh-CN" dirty="0" smtClean="0"/>
              <a:t>1</a:t>
            </a:r>
            <a:endParaRPr lang="zh-CN" altLang="en-US" dirty="0"/>
          </a:p>
        </p:txBody>
      </p:sp>
      <p:sp>
        <p:nvSpPr>
          <p:cNvPr id="5" name="标题 4"/>
          <p:cNvSpPr>
            <a:spLocks noGrp="1"/>
          </p:cNvSpPr>
          <p:nvPr>
            <p:ph type="title"/>
          </p:nvPr>
        </p:nvSpPr>
        <p:spPr/>
        <p:txBody>
          <a:bodyPr>
            <a:noAutofit/>
          </a:bodyPr>
          <a:lstStyle/>
          <a:p>
            <a:r>
              <a:rPr lang="zh-CN" altLang="en-US" sz="4000" dirty="0" smtClean="0">
                <a:latin typeface="黑体" panose="02010609060101010101" pitchFamily="49" charset="-122"/>
                <a:ea typeface="黑体" panose="02010609060101010101" pitchFamily="49" charset="-122"/>
              </a:rPr>
              <a:t>本章内容要点</a:t>
            </a:r>
            <a:endParaRPr lang="zh-CN" altLang="en-US" sz="4000" dirty="0">
              <a:latin typeface="黑体" panose="02010609060101010101" pitchFamily="49" charset="-122"/>
              <a:ea typeface="黑体" panose="02010609060101010101" pitchFamily="49" charset="-122"/>
            </a:endParaRPr>
          </a:p>
        </p:txBody>
      </p:sp>
      <p:sp>
        <p:nvSpPr>
          <p:cNvPr id="16" name="Rectangle 3"/>
          <p:cNvSpPr txBox="1">
            <a:spLocks noChangeArrowheads="1"/>
          </p:cNvSpPr>
          <p:nvPr/>
        </p:nvSpPr>
        <p:spPr>
          <a:xfrm>
            <a:off x="532506" y="1417637"/>
            <a:ext cx="7999934" cy="512127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000" kern="1200">
                <a:solidFill>
                  <a:schemeClr val="tx1">
                    <a:tint val="75000"/>
                  </a:schemeClr>
                </a:solidFill>
                <a:latin typeface="Broadway" panose="04040905080B02020502" pitchFamily="82" charset="0"/>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marR="0" lvl="0" indent="-342900" algn="l" defTabSz="914400" rtl="0" eaLnBrk="1" fontAlgn="base" latinLnBrk="0" hangingPunct="1">
              <a:lnSpc>
                <a:spcPct val="100000"/>
              </a:lnSpc>
              <a:spcBef>
                <a:spcPts val="0"/>
              </a:spcBef>
              <a:spcAft>
                <a:spcPct val="0"/>
              </a:spcAft>
              <a:buClrTx/>
              <a:buSzTx/>
              <a:buFont typeface="Wingdings" panose="05000000000000000000" pitchFamily="2" charset="2"/>
              <a:buChar char="Ø"/>
              <a:tabLst/>
              <a:defRPr/>
            </a:pPr>
            <a:r>
              <a:rPr kumimoji="0" lang="zh-CN" altLang="en-US" sz="3200" b="0" i="0" u="none" strike="noStrike" kern="1200" cap="none" spc="0" normalizeH="0" baseline="0" noProof="0" dirty="0" smtClean="0">
                <a:ln>
                  <a:noFill/>
                </a:ln>
                <a:solidFill>
                  <a:srgbClr val="000000"/>
                </a:solidFill>
                <a:effectLst/>
                <a:uLnTx/>
                <a:uFillTx/>
                <a:latin typeface="Broadway" panose="04040905080B02020502" pitchFamily="82" charset="0"/>
                <a:ea typeface="宋体"/>
                <a:cs typeface="+mn-cs"/>
              </a:rPr>
              <a:t>守护进程及计划任务</a:t>
            </a:r>
            <a:endParaRPr kumimoji="0" lang="en-US" altLang="zh-CN" sz="3200" b="0" i="0" u="none" strike="noStrike" kern="1200" cap="none" spc="0" normalizeH="0" baseline="0" noProof="0" dirty="0" smtClean="0">
              <a:ln>
                <a:noFill/>
              </a:ln>
              <a:solidFill>
                <a:srgbClr val="000000"/>
              </a:solidFill>
              <a:effectLst/>
              <a:uLnTx/>
              <a:uFillTx/>
              <a:latin typeface="Broadway" panose="04040905080B02020502" pitchFamily="82" charset="0"/>
              <a:ea typeface="宋体"/>
              <a:cs typeface="+mn-cs"/>
            </a:endParaRPr>
          </a:p>
          <a:p>
            <a:pPr marL="457200" marR="0" lvl="1" indent="0" algn="l" defTabSz="914400" rtl="0" eaLnBrk="1" fontAlgn="base" latinLnBrk="0" hangingPunct="1">
              <a:lnSpc>
                <a:spcPct val="100000"/>
              </a:lnSpc>
              <a:spcBef>
                <a:spcPts val="0"/>
              </a:spcBef>
              <a:spcAft>
                <a:spcPct val="0"/>
              </a:spcAft>
              <a:buClrTx/>
              <a:buSzTx/>
              <a:buFont typeface="Arial" pitchFamily="34" charset="0"/>
              <a:buNone/>
              <a:tabLst/>
              <a:defRPr/>
            </a:pPr>
            <a:r>
              <a:rPr kumimoji="0" lang="zh-CN" altLang="en-US" sz="2800" b="0" i="0" u="none" strike="noStrike" kern="1200" cap="none" spc="0" normalizeH="0" baseline="0" noProof="0" dirty="0" smtClean="0">
                <a:ln>
                  <a:noFill/>
                </a:ln>
                <a:solidFill>
                  <a:srgbClr val="000000"/>
                </a:solidFill>
                <a:effectLst/>
                <a:uLnTx/>
                <a:uFillTx/>
                <a:latin typeface="Arial"/>
                <a:ea typeface="宋体"/>
                <a:cs typeface="+mn-cs"/>
              </a:rPr>
              <a:t>守护进程，初始化系统，</a:t>
            </a:r>
            <a:r>
              <a:rPr kumimoji="0" lang="en-US" altLang="zh-CN" sz="2800" b="0" i="0" u="none" strike="noStrike" kern="1200" cap="none" spc="0" normalizeH="0" baseline="0" noProof="0" dirty="0" err="1" smtClean="0">
                <a:ln>
                  <a:noFill/>
                </a:ln>
                <a:solidFill>
                  <a:srgbClr val="000000"/>
                </a:solidFill>
                <a:effectLst/>
                <a:uLnTx/>
                <a:uFillTx/>
                <a:latin typeface="Arial"/>
                <a:ea typeface="宋体"/>
                <a:cs typeface="+mn-cs"/>
              </a:rPr>
              <a:t>systemctl</a:t>
            </a:r>
            <a:r>
              <a:rPr kumimoji="0" lang="zh-CN" altLang="en-US" sz="2800" b="0" i="0" u="none" strike="noStrike" kern="1200" cap="none" spc="0" normalizeH="0" baseline="0" noProof="0" dirty="0" smtClean="0">
                <a:ln>
                  <a:noFill/>
                </a:ln>
                <a:solidFill>
                  <a:srgbClr val="000000"/>
                </a:solidFill>
                <a:effectLst/>
                <a:uLnTx/>
                <a:uFillTx/>
                <a:latin typeface="Arial"/>
                <a:ea typeface="宋体"/>
                <a:cs typeface="+mn-cs"/>
              </a:rPr>
              <a:t>管理，计划任务服务，安全计划任务</a:t>
            </a:r>
            <a:endParaRPr kumimoji="0" lang="en-US" altLang="zh-CN" sz="2800" b="0" i="0" u="none" strike="noStrike" kern="1200" cap="none" spc="0" normalizeH="0" baseline="0" noProof="0" dirty="0" smtClean="0">
              <a:ln>
                <a:noFill/>
              </a:ln>
              <a:solidFill>
                <a:srgbClr val="000000"/>
              </a:solidFill>
              <a:effectLst/>
              <a:uLnTx/>
              <a:uFillTx/>
              <a:latin typeface="Arial"/>
              <a:ea typeface="宋体"/>
              <a:cs typeface="+mn-cs"/>
            </a:endParaRPr>
          </a:p>
          <a:p>
            <a:pPr marL="457200" marR="0" lvl="1" indent="0" algn="l" defTabSz="914400" rtl="0" eaLnBrk="1" fontAlgn="base" latinLnBrk="0" hangingPunct="1">
              <a:lnSpc>
                <a:spcPct val="100000"/>
              </a:lnSpc>
              <a:spcBef>
                <a:spcPts val="0"/>
              </a:spcBef>
              <a:spcAft>
                <a:spcPct val="0"/>
              </a:spcAft>
              <a:buClrTx/>
              <a:buSzTx/>
              <a:buFont typeface="Arial" pitchFamily="34" charset="0"/>
              <a:buNone/>
              <a:tabLst/>
              <a:defRPr/>
            </a:pPr>
            <a:endParaRPr kumimoji="0" lang="en-US" altLang="zh-CN" sz="2800" b="0" i="0" u="none" strike="noStrike" kern="1200" cap="none" spc="0" normalizeH="0" baseline="0" noProof="0" dirty="0" smtClean="0">
              <a:ln>
                <a:noFill/>
              </a:ln>
              <a:solidFill>
                <a:srgbClr val="000000"/>
              </a:solidFill>
              <a:effectLst/>
              <a:uLnTx/>
              <a:uFillTx/>
              <a:latin typeface="Arial"/>
              <a:ea typeface="宋体"/>
              <a:cs typeface="+mn-cs"/>
            </a:endParaRPr>
          </a:p>
          <a:p>
            <a:pPr marL="342900" marR="0" lvl="0" indent="-342900" algn="l" defTabSz="914400" rtl="0" eaLnBrk="1" fontAlgn="base" latinLnBrk="0" hangingPunct="1">
              <a:lnSpc>
                <a:spcPct val="100000"/>
              </a:lnSpc>
              <a:spcBef>
                <a:spcPts val="0"/>
              </a:spcBef>
              <a:spcAft>
                <a:spcPct val="0"/>
              </a:spcAft>
              <a:buClrTx/>
              <a:buSzTx/>
              <a:buFont typeface="Wingdings" panose="05000000000000000000" pitchFamily="2" charset="2"/>
              <a:buChar char="Ø"/>
              <a:tabLst/>
              <a:defRPr/>
            </a:pPr>
            <a:r>
              <a:rPr kumimoji="0" lang="zh-CN" altLang="en-US" sz="3200" b="0" i="0" u="none" strike="noStrike" kern="1200" cap="none" spc="0" normalizeH="0" baseline="0" noProof="0" dirty="0" smtClean="0">
                <a:ln>
                  <a:noFill/>
                </a:ln>
                <a:solidFill>
                  <a:srgbClr val="000000"/>
                </a:solidFill>
                <a:effectLst/>
                <a:uLnTx/>
                <a:uFillTx/>
                <a:latin typeface="Broadway" panose="04040905080B02020502" pitchFamily="82" charset="0"/>
                <a:ea typeface="宋体"/>
                <a:cs typeface="+mn-cs"/>
              </a:rPr>
              <a:t>系统日志服务</a:t>
            </a:r>
            <a:endParaRPr kumimoji="0" lang="en-US" altLang="zh-CN" sz="3200" b="0" i="0" u="none" strike="noStrike" kern="1200" cap="none" spc="0" normalizeH="0" baseline="0" noProof="0" dirty="0" smtClean="0">
              <a:ln>
                <a:noFill/>
              </a:ln>
              <a:solidFill>
                <a:srgbClr val="000000"/>
              </a:solidFill>
              <a:effectLst/>
              <a:uLnTx/>
              <a:uFillTx/>
              <a:latin typeface="Broadway" panose="04040905080B02020502" pitchFamily="82" charset="0"/>
              <a:ea typeface="宋体"/>
              <a:cs typeface="+mn-cs"/>
            </a:endParaRPr>
          </a:p>
          <a:p>
            <a:pPr marL="457200" marR="0" lvl="1" indent="0" algn="l" defTabSz="914400" rtl="0" eaLnBrk="1" fontAlgn="base" latinLnBrk="0" hangingPunct="1">
              <a:lnSpc>
                <a:spcPct val="100000"/>
              </a:lnSpc>
              <a:spcBef>
                <a:spcPts val="0"/>
              </a:spcBef>
              <a:spcAft>
                <a:spcPct val="0"/>
              </a:spcAft>
              <a:buClrTx/>
              <a:buSzTx/>
              <a:buFont typeface="Arial" pitchFamily="34" charset="0"/>
              <a:buNone/>
              <a:tabLst/>
              <a:defRPr/>
            </a:pPr>
            <a:r>
              <a:rPr lang="zh-CN" altLang="en-US" dirty="0" smtClean="0">
                <a:solidFill>
                  <a:prstClr val="black"/>
                </a:solidFill>
                <a:latin typeface="Arial"/>
                <a:ea typeface="宋体"/>
              </a:rPr>
              <a:t>日志系统，查看日志文件，日志工具</a:t>
            </a:r>
            <a:endParaRPr kumimoji="0" lang="en-US" altLang="zh-CN" sz="2800" b="0" i="0" u="none" strike="noStrike" kern="1200" cap="none" spc="0" normalizeH="0" baseline="0" noProof="0" dirty="0" smtClean="0">
              <a:ln>
                <a:noFill/>
              </a:ln>
              <a:solidFill>
                <a:prstClr val="black"/>
              </a:solidFill>
              <a:effectLst/>
              <a:uLnTx/>
              <a:uFillTx/>
              <a:latin typeface="Arial"/>
              <a:ea typeface="宋体"/>
              <a:cs typeface="+mn-cs"/>
            </a:endParaRPr>
          </a:p>
          <a:p>
            <a:pPr marL="457200" marR="0" lvl="1" indent="0" algn="l" defTabSz="914400" rtl="0" eaLnBrk="1" fontAlgn="base" latinLnBrk="0" hangingPunct="1">
              <a:lnSpc>
                <a:spcPct val="100000"/>
              </a:lnSpc>
              <a:spcBef>
                <a:spcPts val="0"/>
              </a:spcBef>
              <a:spcAft>
                <a:spcPct val="0"/>
              </a:spcAft>
              <a:buClrTx/>
              <a:buSzTx/>
              <a:buFont typeface="Arial" pitchFamily="34" charset="0"/>
              <a:buNone/>
              <a:tabLst/>
              <a:defRPr/>
            </a:pPr>
            <a:endParaRPr kumimoji="0" lang="en-US" altLang="zh-CN" sz="2800" b="0" i="0" u="none" strike="noStrike" kern="1200" cap="none" spc="0" normalizeH="0" baseline="0" noProof="0" dirty="0" smtClean="0">
              <a:ln>
                <a:noFill/>
              </a:ln>
              <a:solidFill>
                <a:srgbClr val="000000"/>
              </a:solidFill>
              <a:effectLst/>
              <a:uLnTx/>
              <a:uFillTx/>
              <a:latin typeface="Arial"/>
              <a:ea typeface="宋体"/>
              <a:cs typeface="+mn-cs"/>
            </a:endParaRPr>
          </a:p>
          <a:p>
            <a:pPr marL="342900" marR="0" lvl="0" indent="-342900" algn="l" defTabSz="914400" rtl="0" eaLnBrk="1" fontAlgn="base" latinLnBrk="0" hangingPunct="1">
              <a:lnSpc>
                <a:spcPct val="100000"/>
              </a:lnSpc>
              <a:spcBef>
                <a:spcPts val="0"/>
              </a:spcBef>
              <a:spcAft>
                <a:spcPct val="0"/>
              </a:spcAft>
              <a:buClrTx/>
              <a:buSzTx/>
              <a:buFont typeface="Wingdings" panose="05000000000000000000" pitchFamily="2" charset="2"/>
              <a:buChar char="Ø"/>
              <a:tabLst/>
              <a:defRPr/>
            </a:pPr>
            <a:r>
              <a:rPr kumimoji="0" lang="en-US" altLang="zh-CN" sz="3200" b="0" i="0" u="none" strike="noStrike" kern="1200" cap="none" spc="0" normalizeH="0" baseline="0" noProof="0" dirty="0" err="1" smtClean="0">
                <a:ln>
                  <a:noFill/>
                </a:ln>
                <a:solidFill>
                  <a:srgbClr val="000000"/>
                </a:solidFill>
                <a:effectLst/>
                <a:uLnTx/>
                <a:uFillTx/>
                <a:latin typeface="Broadway" panose="04040905080B02020502" pitchFamily="82" charset="0"/>
                <a:ea typeface="宋体"/>
                <a:cs typeface="+mn-cs"/>
              </a:rPr>
              <a:t>OpenSSH</a:t>
            </a:r>
            <a:r>
              <a:rPr kumimoji="0" lang="zh-CN" altLang="en-US" sz="3200" b="0" i="0" u="none" strike="noStrike" kern="1200" cap="none" spc="0" normalizeH="0" baseline="0" noProof="0" dirty="0" smtClean="0">
                <a:ln>
                  <a:noFill/>
                </a:ln>
                <a:solidFill>
                  <a:srgbClr val="000000"/>
                </a:solidFill>
                <a:effectLst/>
                <a:uLnTx/>
                <a:uFillTx/>
                <a:latin typeface="Broadway" panose="04040905080B02020502" pitchFamily="82" charset="0"/>
                <a:ea typeface="宋体"/>
                <a:cs typeface="+mn-cs"/>
              </a:rPr>
              <a:t>服务</a:t>
            </a:r>
            <a:endParaRPr kumimoji="0" lang="en-US" altLang="zh-CN" sz="3200" b="0" i="0" u="none" strike="noStrike" kern="1200" cap="none" spc="0" normalizeH="0" baseline="0" noProof="0" dirty="0" smtClean="0">
              <a:ln>
                <a:noFill/>
              </a:ln>
              <a:solidFill>
                <a:srgbClr val="000000"/>
              </a:solidFill>
              <a:effectLst/>
              <a:uLnTx/>
              <a:uFillTx/>
              <a:latin typeface="Broadway" panose="04040905080B02020502" pitchFamily="82" charset="0"/>
              <a:ea typeface="宋体"/>
              <a:cs typeface="+mn-cs"/>
            </a:endParaRPr>
          </a:p>
          <a:p>
            <a:pPr marL="457200" marR="0" lvl="1" indent="0" algn="l" defTabSz="914400" rtl="0" eaLnBrk="1" fontAlgn="base" latinLnBrk="0" hangingPunct="1">
              <a:lnSpc>
                <a:spcPct val="100000"/>
              </a:lnSpc>
              <a:spcBef>
                <a:spcPts val="0"/>
              </a:spcBef>
              <a:spcAft>
                <a:spcPct val="0"/>
              </a:spcAft>
              <a:buClrTx/>
              <a:buSzTx/>
              <a:buFont typeface="Arial" pitchFamily="34" charset="0"/>
              <a:buNone/>
              <a:tabLst/>
              <a:defRPr/>
            </a:pPr>
            <a:r>
              <a:rPr lang="en-US" altLang="zh-CN" dirty="0" err="1" smtClean="0">
                <a:solidFill>
                  <a:prstClr val="black"/>
                </a:solidFill>
                <a:latin typeface="Arial"/>
                <a:ea typeface="宋体"/>
              </a:rPr>
              <a:t>SSH</a:t>
            </a:r>
            <a:r>
              <a:rPr lang="zh-CN" altLang="en-US" dirty="0" smtClean="0">
                <a:solidFill>
                  <a:prstClr val="black"/>
                </a:solidFill>
                <a:latin typeface="Arial"/>
                <a:ea typeface="宋体"/>
              </a:rPr>
              <a:t>与</a:t>
            </a:r>
            <a:r>
              <a:rPr lang="en-US" altLang="zh-CN" dirty="0" err="1" smtClean="0">
                <a:solidFill>
                  <a:prstClr val="black"/>
                </a:solidFill>
                <a:latin typeface="Arial"/>
                <a:ea typeface="宋体"/>
              </a:rPr>
              <a:t>OpenSSH</a:t>
            </a:r>
            <a:r>
              <a:rPr lang="zh-CN" altLang="en-US" dirty="0" smtClean="0">
                <a:solidFill>
                  <a:prstClr val="black"/>
                </a:solidFill>
                <a:latin typeface="Arial"/>
                <a:ea typeface="宋体"/>
              </a:rPr>
              <a:t>，配置</a:t>
            </a:r>
            <a:r>
              <a:rPr lang="en-US" altLang="zh-CN" dirty="0" err="1" smtClean="0">
                <a:solidFill>
                  <a:prstClr val="black"/>
                </a:solidFill>
                <a:latin typeface="Arial"/>
                <a:ea typeface="宋体"/>
              </a:rPr>
              <a:t>OpenSSH</a:t>
            </a:r>
            <a:r>
              <a:rPr lang="zh-CN" altLang="en-US" dirty="0" smtClean="0">
                <a:solidFill>
                  <a:prstClr val="black"/>
                </a:solidFill>
                <a:latin typeface="Arial"/>
                <a:ea typeface="宋体"/>
              </a:rPr>
              <a:t>服务，主机密钥管理，用户密钥管理</a:t>
            </a:r>
            <a:endParaRPr kumimoji="0" lang="en-US" altLang="zh-CN" sz="2800" b="0" i="0" u="none" strike="noStrike" kern="1200" cap="none" spc="0" normalizeH="0" baseline="0" noProof="0" dirty="0">
              <a:ln>
                <a:noFill/>
              </a:ln>
              <a:solidFill>
                <a:prstClr val="black"/>
              </a:solidFill>
              <a:effectLst/>
              <a:uLnTx/>
              <a:uFillTx/>
              <a:latin typeface="Arial"/>
              <a:ea typeface="宋体"/>
              <a:cs typeface="+mn-cs"/>
            </a:endParaRPr>
          </a:p>
        </p:txBody>
      </p:sp>
      <p:sp>
        <p:nvSpPr>
          <p:cNvPr id="2" name="圆角矩形 1"/>
          <p:cNvSpPr/>
          <p:nvPr/>
        </p:nvSpPr>
        <p:spPr>
          <a:xfrm>
            <a:off x="539389" y="4365104"/>
            <a:ext cx="7999934" cy="1723331"/>
          </a:xfrm>
          <a:prstGeom prst="roundRect">
            <a:avLst/>
          </a:prstGeom>
          <a:no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latin typeface="Arial"/>
              <a:ea typeface="宋体"/>
              <a:cs typeface="+mn-cs"/>
            </a:endParaRPr>
          </a:p>
        </p:txBody>
      </p:sp>
    </p:spTree>
    <p:extLst>
      <p:ext uri="{BB962C8B-B14F-4D97-AF65-F5344CB8AC3E}">
        <p14:creationId xmlns:p14="http://schemas.microsoft.com/office/powerpoint/2010/main" val="263831775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OpenssH</a:t>
            </a:r>
            <a:endParaRPr lang="zh-CN" altLang="en-US" dirty="0"/>
          </a:p>
        </p:txBody>
      </p:sp>
      <p:sp>
        <p:nvSpPr>
          <p:cNvPr id="3" name="文本占位符 2"/>
          <p:cNvSpPr>
            <a:spLocks noGrp="1"/>
          </p:cNvSpPr>
          <p:nvPr>
            <p:ph type="body" idx="1"/>
          </p:nvPr>
        </p:nvSpPr>
        <p:spPr/>
        <p:txBody>
          <a:bodyPr/>
          <a:lstStyle/>
          <a:p>
            <a:endParaRPr lang="zh-CN" altLang="en-US" dirty="0"/>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61</a:t>
            </a:fld>
            <a:endParaRPr lang="en-US" altLang="zh-CN" dirty="0"/>
          </a:p>
        </p:txBody>
      </p:sp>
      <p:sp>
        <p:nvSpPr>
          <p:cNvPr id="6" name="页脚占位符 5"/>
          <p:cNvSpPr>
            <a:spLocks noGrp="1"/>
          </p:cNvSpPr>
          <p:nvPr>
            <p:ph type="ftr" sz="quarter" idx="12"/>
          </p:nvPr>
        </p:nvSpPr>
        <p:spPr/>
        <p:txBody>
          <a:body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Tree>
    <p:extLst>
      <p:ext uri="{BB962C8B-B14F-4D97-AF65-F5344CB8AC3E}">
        <p14:creationId xmlns:p14="http://schemas.microsoft.com/office/powerpoint/2010/main" val="394532480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smtClean="0"/>
              <a:t>为什么使用 </a:t>
            </a:r>
            <a:r>
              <a:rPr lang="en-US" altLang="zh-CN" dirty="0" smtClean="0"/>
              <a:t>SSH</a:t>
            </a:r>
          </a:p>
          <a:p>
            <a:r>
              <a:rPr lang="en-US" altLang="zh-CN" dirty="0" smtClean="0"/>
              <a:t>SSH 2 </a:t>
            </a:r>
            <a:r>
              <a:rPr lang="zh-CN" altLang="en-US" dirty="0" smtClean="0"/>
              <a:t>体系结构</a:t>
            </a:r>
            <a:endParaRPr lang="en-US" altLang="zh-CN" dirty="0" smtClean="0"/>
          </a:p>
          <a:p>
            <a:r>
              <a:rPr lang="en-US" altLang="zh-CN" dirty="0" err="1" smtClean="0"/>
              <a:t>CentOS</a:t>
            </a:r>
            <a:r>
              <a:rPr lang="en-US" altLang="zh-CN" dirty="0" smtClean="0"/>
              <a:t> </a:t>
            </a:r>
            <a:r>
              <a:rPr lang="zh-CN" altLang="en-US" dirty="0" smtClean="0"/>
              <a:t>上的 </a:t>
            </a:r>
            <a:r>
              <a:rPr lang="en-US" altLang="zh-CN" dirty="0" err="1" smtClean="0"/>
              <a:t>OpenSSH</a:t>
            </a:r>
            <a:endParaRPr lang="en-US" altLang="zh-CN" dirty="0" smtClean="0"/>
          </a:p>
          <a:p>
            <a:r>
              <a:rPr lang="zh-CN" altLang="en-US" dirty="0" smtClean="0"/>
              <a:t>生成密钥对</a:t>
            </a:r>
            <a:endParaRPr lang="en-US" altLang="zh-CN" dirty="0" smtClean="0"/>
          </a:p>
          <a:p>
            <a:r>
              <a:rPr lang="zh-CN" altLang="en-US" dirty="0" smtClean="0"/>
              <a:t>复制公钥到目标</a:t>
            </a:r>
            <a:r>
              <a:rPr lang="en-US" altLang="zh-CN" dirty="0" smtClean="0"/>
              <a:t> </a:t>
            </a:r>
          </a:p>
          <a:p>
            <a:r>
              <a:rPr lang="zh-CN" altLang="en-US" dirty="0" smtClean="0"/>
              <a:t>服务器配置</a:t>
            </a:r>
            <a:endParaRPr lang="en-US" altLang="zh-CN" dirty="0" smtClean="0"/>
          </a:p>
          <a:p>
            <a:r>
              <a:rPr lang="zh-CN" altLang="en-US" dirty="0" smtClean="0"/>
              <a:t>客户端配置</a:t>
            </a:r>
            <a:endParaRPr lang="zh-CN" altLang="en-US" dirty="0"/>
          </a:p>
        </p:txBody>
      </p:sp>
      <p:sp>
        <p:nvSpPr>
          <p:cNvPr id="4" name="副标题 3"/>
          <p:cNvSpPr>
            <a:spLocks noGrp="1"/>
          </p:cNvSpPr>
          <p:nvPr>
            <p:ph type="subTitle" idx="13"/>
          </p:nvPr>
        </p:nvSpPr>
        <p:spPr/>
        <p:txBody>
          <a:bodyPr>
            <a:normAutofit fontScale="92500" lnSpcReduction="20000"/>
          </a:bodyPr>
          <a:lstStyle/>
          <a:p>
            <a:endParaRPr lang="zh-CN" altLang="en-US"/>
          </a:p>
        </p:txBody>
      </p:sp>
      <p:sp>
        <p:nvSpPr>
          <p:cNvPr id="3" name="标题 2"/>
          <p:cNvSpPr>
            <a:spLocks noGrp="1"/>
          </p:cNvSpPr>
          <p:nvPr>
            <p:ph type="title"/>
          </p:nvPr>
        </p:nvSpPr>
        <p:spPr/>
        <p:txBody>
          <a:bodyPr/>
          <a:lstStyle/>
          <a:p>
            <a:r>
              <a:rPr lang="en-US" altLang="zh-CN" dirty="0" smtClean="0"/>
              <a:t>SSH</a:t>
            </a:r>
            <a:endParaRPr lang="zh-CN" altLang="en-US" dirty="0"/>
          </a:p>
        </p:txBody>
      </p:sp>
    </p:spTree>
    <p:extLst>
      <p:ext uri="{BB962C8B-B14F-4D97-AF65-F5344CB8AC3E}">
        <p14:creationId xmlns:p14="http://schemas.microsoft.com/office/powerpoint/2010/main" val="339741166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smtClean="0"/>
              <a:t>未加密的网络连接容易嗅探，欺骗，劫持</a:t>
            </a:r>
            <a:endParaRPr lang="en-US" altLang="zh-CN" dirty="0" smtClean="0"/>
          </a:p>
          <a:p>
            <a:r>
              <a:rPr lang="zh-CN" altLang="en-US" dirty="0" smtClean="0"/>
              <a:t>需要认证保护</a:t>
            </a:r>
            <a:endParaRPr lang="en-US" altLang="zh-CN" dirty="0" smtClean="0"/>
          </a:p>
          <a:p>
            <a:pPr lvl="1"/>
            <a:r>
              <a:rPr lang="zh-CN" altLang="en-US" dirty="0" smtClean="0"/>
              <a:t>抵御针对凭证的捕获攻击</a:t>
            </a:r>
            <a:endParaRPr lang="en-US" altLang="zh-CN" dirty="0" smtClean="0"/>
          </a:p>
          <a:p>
            <a:pPr lvl="1"/>
            <a:r>
              <a:rPr lang="zh-CN" altLang="en-US" dirty="0" smtClean="0"/>
              <a:t>允许认证方法的替代方案</a:t>
            </a:r>
            <a:endParaRPr lang="en-US" altLang="zh-CN" dirty="0" smtClean="0"/>
          </a:p>
          <a:p>
            <a:r>
              <a:rPr lang="zh-CN" altLang="en-US" dirty="0" smtClean="0"/>
              <a:t>需要保护数据</a:t>
            </a:r>
            <a:endParaRPr lang="en-US" altLang="zh-CN" dirty="0" smtClean="0"/>
          </a:p>
          <a:p>
            <a:pPr lvl="1"/>
            <a:r>
              <a:rPr lang="zh-CN" altLang="en-US" dirty="0" smtClean="0"/>
              <a:t>提供交互式登录安全</a:t>
            </a:r>
            <a:endParaRPr lang="en-US" altLang="zh-CN" dirty="0" smtClean="0"/>
          </a:p>
          <a:p>
            <a:pPr lvl="1"/>
            <a:r>
              <a:rPr lang="zh-CN" altLang="en-US" dirty="0" smtClean="0"/>
              <a:t>为所传输的数据提供安全保障</a:t>
            </a:r>
            <a:endParaRPr lang="zh-CN" altLang="en-US" dirty="0"/>
          </a:p>
        </p:txBody>
      </p:sp>
      <p:sp>
        <p:nvSpPr>
          <p:cNvPr id="4" name="副标题 3"/>
          <p:cNvSpPr>
            <a:spLocks noGrp="1"/>
          </p:cNvSpPr>
          <p:nvPr>
            <p:ph type="subTitle" idx="13"/>
          </p:nvPr>
        </p:nvSpPr>
        <p:spPr/>
        <p:txBody>
          <a:bodyPr>
            <a:normAutofit fontScale="92500" lnSpcReduction="20000"/>
          </a:bodyPr>
          <a:lstStyle/>
          <a:p>
            <a:endParaRPr lang="zh-CN" altLang="en-US"/>
          </a:p>
        </p:txBody>
      </p:sp>
      <p:sp>
        <p:nvSpPr>
          <p:cNvPr id="3" name="标题 2"/>
          <p:cNvSpPr>
            <a:spLocks noGrp="1"/>
          </p:cNvSpPr>
          <p:nvPr>
            <p:ph type="title"/>
          </p:nvPr>
        </p:nvSpPr>
        <p:spPr/>
        <p:txBody>
          <a:bodyPr/>
          <a:lstStyle/>
          <a:p>
            <a:r>
              <a:rPr lang="zh-CN" altLang="en-US" b="1" dirty="0" smtClean="0"/>
              <a:t>漏洞</a:t>
            </a:r>
            <a:endParaRPr lang="zh-CN" altLang="en-US" dirty="0"/>
          </a:p>
        </p:txBody>
      </p:sp>
    </p:spTree>
    <p:extLst>
      <p:ext uri="{BB962C8B-B14F-4D97-AF65-F5344CB8AC3E}">
        <p14:creationId xmlns:p14="http://schemas.microsoft.com/office/powerpoint/2010/main" val="419524951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smtClean="0"/>
              <a:t>使用</a:t>
            </a:r>
            <a:r>
              <a:rPr lang="en-US" altLang="zh-CN" dirty="0" smtClean="0"/>
              <a:t>SSH</a:t>
            </a:r>
            <a:r>
              <a:rPr lang="zh-CN" altLang="en-US" dirty="0" smtClean="0"/>
              <a:t>进行交互式登录会话</a:t>
            </a:r>
          </a:p>
          <a:p>
            <a:r>
              <a:rPr lang="zh-CN" altLang="en-US" dirty="0" smtClean="0"/>
              <a:t>在可信任的主机之间配置用户的公钥认证</a:t>
            </a:r>
          </a:p>
          <a:p>
            <a:r>
              <a:rPr lang="zh-CN" altLang="en-US" dirty="0" smtClean="0"/>
              <a:t>使用</a:t>
            </a:r>
            <a:r>
              <a:rPr lang="en-US" altLang="zh-CN" dirty="0" smtClean="0"/>
              <a:t>TCP</a:t>
            </a:r>
            <a:r>
              <a:rPr lang="zh-CN" altLang="en-US" dirty="0" smtClean="0"/>
              <a:t>端口转发保护未加密的数据通道</a:t>
            </a:r>
            <a:endParaRPr lang="zh-CN" altLang="en-US" dirty="0"/>
          </a:p>
        </p:txBody>
      </p:sp>
      <p:sp>
        <p:nvSpPr>
          <p:cNvPr id="4" name="副标题 3"/>
          <p:cNvSpPr>
            <a:spLocks noGrp="1"/>
          </p:cNvSpPr>
          <p:nvPr>
            <p:ph type="subTitle" idx="13"/>
          </p:nvPr>
        </p:nvSpPr>
        <p:spPr/>
        <p:txBody>
          <a:bodyPr>
            <a:normAutofit fontScale="92500" lnSpcReduction="20000"/>
          </a:bodyPr>
          <a:lstStyle/>
          <a:p>
            <a:endParaRPr lang="zh-CN" altLang="en-US"/>
          </a:p>
        </p:txBody>
      </p:sp>
      <p:sp>
        <p:nvSpPr>
          <p:cNvPr id="3" name="标题 2"/>
          <p:cNvSpPr>
            <a:spLocks noGrp="1"/>
          </p:cNvSpPr>
          <p:nvPr>
            <p:ph type="title"/>
          </p:nvPr>
        </p:nvSpPr>
        <p:spPr/>
        <p:txBody>
          <a:bodyPr/>
          <a:lstStyle/>
          <a:p>
            <a:r>
              <a:rPr lang="zh-CN" altLang="en-US" b="1" dirty="0" smtClean="0"/>
              <a:t>解决</a:t>
            </a:r>
            <a:endParaRPr lang="zh-CN" altLang="en-US" b="1" dirty="0"/>
          </a:p>
        </p:txBody>
      </p:sp>
    </p:spTree>
    <p:extLst>
      <p:ext uri="{BB962C8B-B14F-4D97-AF65-F5344CB8AC3E}">
        <p14:creationId xmlns:p14="http://schemas.microsoft.com/office/powerpoint/2010/main" val="215606792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5556" y="1352926"/>
            <a:ext cx="8229600" cy="4925724"/>
          </a:xfrm>
        </p:spPr>
        <p:txBody>
          <a:bodyPr/>
          <a:lstStyle/>
          <a:p>
            <a:r>
              <a:rPr lang="en-US" altLang="zh-CN" sz="2800" dirty="0" smtClean="0"/>
              <a:t>SSH </a:t>
            </a:r>
            <a:r>
              <a:rPr lang="zh-CN" altLang="en-US" sz="2800" dirty="0" smtClean="0"/>
              <a:t>的英文全称为 </a:t>
            </a:r>
            <a:r>
              <a:rPr lang="en-US" altLang="zh-CN" sz="2800" b="1" dirty="0" smtClean="0">
                <a:solidFill>
                  <a:srgbClr val="002060"/>
                </a:solidFill>
              </a:rPr>
              <a:t>S</a:t>
            </a:r>
            <a:r>
              <a:rPr lang="en-US" altLang="zh-CN" sz="2800" dirty="0" smtClean="0"/>
              <a:t>ecure </a:t>
            </a:r>
            <a:r>
              <a:rPr lang="en-US" altLang="zh-CN" sz="2800" b="1" dirty="0" err="1" smtClean="0">
                <a:solidFill>
                  <a:srgbClr val="002060"/>
                </a:solidFill>
              </a:rPr>
              <a:t>SH</a:t>
            </a:r>
            <a:r>
              <a:rPr lang="en-US" altLang="zh-CN" sz="2800" dirty="0" err="1" smtClean="0"/>
              <a:t>ell</a:t>
            </a:r>
            <a:endParaRPr lang="en-US" altLang="zh-CN" sz="2800" dirty="0" smtClean="0"/>
          </a:p>
          <a:p>
            <a:r>
              <a:rPr lang="en-US" altLang="zh-CN" sz="2800" dirty="0" smtClean="0"/>
              <a:t>SSH </a:t>
            </a:r>
            <a:r>
              <a:rPr lang="zh-CN" altLang="en-US" sz="2800" dirty="0" smtClean="0"/>
              <a:t>是</a:t>
            </a:r>
            <a:r>
              <a:rPr lang="en-US" altLang="zh-CN" sz="2800" dirty="0" smtClean="0"/>
              <a:t>IETF </a:t>
            </a:r>
            <a:r>
              <a:rPr lang="zh-CN" altLang="en-US" sz="2800" dirty="0" smtClean="0"/>
              <a:t>的网络工作组所制定的协议</a:t>
            </a:r>
          </a:p>
          <a:p>
            <a:r>
              <a:rPr lang="en-US" altLang="zh-CN" sz="2800" dirty="0" smtClean="0"/>
              <a:t>SSH </a:t>
            </a:r>
            <a:r>
              <a:rPr lang="zh-CN" altLang="en-US" sz="2800" dirty="0" smtClean="0"/>
              <a:t>是建立在应用层和传输层基础上的安全协议</a:t>
            </a:r>
          </a:p>
          <a:p>
            <a:r>
              <a:rPr lang="en-US" altLang="zh-CN" sz="2800" dirty="0" smtClean="0"/>
              <a:t>SSH</a:t>
            </a:r>
            <a:r>
              <a:rPr lang="zh-CN" altLang="en-US" sz="2800" dirty="0" smtClean="0"/>
              <a:t>（</a:t>
            </a:r>
            <a:r>
              <a:rPr lang="en-US" altLang="zh-CN" sz="2800" dirty="0" smtClean="0"/>
              <a:t>Secure </a:t>
            </a:r>
            <a:r>
              <a:rPr lang="en-US" altLang="zh-CN" sz="2800" dirty="0" err="1" smtClean="0"/>
              <a:t>SHell</a:t>
            </a:r>
            <a:r>
              <a:rPr lang="zh-CN" altLang="en-US" sz="2800" dirty="0" smtClean="0"/>
              <a:t>）协议是 </a:t>
            </a:r>
            <a:r>
              <a:rPr lang="en-US" altLang="zh-CN" sz="2800" dirty="0" smtClean="0"/>
              <a:t>C/S </a:t>
            </a:r>
            <a:r>
              <a:rPr lang="zh-CN" altLang="en-US" sz="2800" dirty="0" smtClean="0"/>
              <a:t>模式协议</a:t>
            </a:r>
          </a:p>
          <a:p>
            <a:pPr lvl="1"/>
            <a:r>
              <a:rPr lang="zh-CN" altLang="en-US" sz="2400" dirty="0" smtClean="0"/>
              <a:t>分为 </a:t>
            </a:r>
            <a:r>
              <a:rPr lang="en-US" altLang="zh-CN" sz="2400" dirty="0" smtClean="0"/>
              <a:t>SSH </a:t>
            </a:r>
            <a:r>
              <a:rPr lang="zh-CN" altLang="en-US" sz="2400" dirty="0" smtClean="0"/>
              <a:t>的客户端和服务器端</a:t>
            </a:r>
          </a:p>
          <a:p>
            <a:pPr lvl="1"/>
            <a:r>
              <a:rPr lang="zh-CN" altLang="en-US" sz="2400" dirty="0" smtClean="0"/>
              <a:t>一次成功的 </a:t>
            </a:r>
            <a:r>
              <a:rPr lang="en-US" altLang="zh-CN" sz="2400" dirty="0" smtClean="0"/>
              <a:t>SSH </a:t>
            </a:r>
            <a:r>
              <a:rPr lang="zh-CN" altLang="en-US" sz="2400" dirty="0" smtClean="0"/>
              <a:t>会话需要两端通力合作来完成</a:t>
            </a:r>
          </a:p>
          <a:p>
            <a:r>
              <a:rPr lang="en-US" altLang="zh-CN" sz="2800" dirty="0" smtClean="0"/>
              <a:t>SSH </a:t>
            </a:r>
            <a:r>
              <a:rPr lang="zh-CN" altLang="en-US" sz="2800" dirty="0" smtClean="0"/>
              <a:t>目的是要在非安全网络上提供安全的远程登录和其他安全服务</a:t>
            </a:r>
          </a:p>
          <a:p>
            <a:pPr lvl="1"/>
            <a:r>
              <a:rPr lang="zh-CN" altLang="en-US" sz="2200" dirty="0" smtClean="0"/>
              <a:t>所有使用 </a:t>
            </a:r>
            <a:r>
              <a:rPr lang="en-US" altLang="zh-CN" sz="2200" dirty="0" smtClean="0"/>
              <a:t>SSH </a:t>
            </a:r>
            <a:r>
              <a:rPr lang="zh-CN" altLang="en-US" sz="2200" dirty="0" smtClean="0"/>
              <a:t>协议的通信，包括口令，都会被加密传输</a:t>
            </a:r>
          </a:p>
          <a:p>
            <a:pPr lvl="1"/>
            <a:r>
              <a:rPr lang="zh-CN" altLang="en-US" sz="2200" dirty="0" smtClean="0"/>
              <a:t>用于替代传统的 </a:t>
            </a:r>
            <a:r>
              <a:rPr lang="en-US" altLang="zh-CN" sz="2200" dirty="0" smtClean="0"/>
              <a:t>telnet</a:t>
            </a:r>
            <a:r>
              <a:rPr lang="zh-CN" altLang="en-US" sz="2200" dirty="0" smtClean="0"/>
              <a:t>、</a:t>
            </a:r>
            <a:r>
              <a:rPr lang="en-US" altLang="zh-CN" sz="2200" dirty="0" smtClean="0"/>
              <a:t>ftp</a:t>
            </a:r>
            <a:r>
              <a:rPr lang="zh-CN" altLang="en-US" sz="2200" dirty="0" smtClean="0"/>
              <a:t>、</a:t>
            </a:r>
            <a:r>
              <a:rPr lang="en-US" altLang="zh-CN" sz="2200" dirty="0" smtClean="0"/>
              <a:t>r</a:t>
            </a:r>
            <a:r>
              <a:rPr lang="zh-CN" altLang="en-US" sz="2200" dirty="0" smtClean="0"/>
              <a:t>族命令（</a:t>
            </a:r>
            <a:r>
              <a:rPr lang="en-US" altLang="zh-CN" sz="2200" dirty="0" smtClean="0"/>
              <a:t>rlogin</a:t>
            </a:r>
            <a:r>
              <a:rPr lang="zh-CN" altLang="en-US" sz="2200" dirty="0" smtClean="0"/>
              <a:t>、</a:t>
            </a:r>
            <a:r>
              <a:rPr lang="en-US" altLang="zh-CN" sz="2200" dirty="0" err="1" smtClean="0"/>
              <a:t>rsh</a:t>
            </a:r>
            <a:r>
              <a:rPr lang="zh-CN" altLang="en-US" sz="2200" dirty="0" smtClean="0"/>
              <a:t>、</a:t>
            </a:r>
            <a:r>
              <a:rPr lang="en-US" altLang="zh-CN" sz="2200" dirty="0" err="1" smtClean="0"/>
              <a:t>rcp</a:t>
            </a:r>
            <a:r>
              <a:rPr lang="zh-CN" altLang="en-US" sz="2200" dirty="0" smtClean="0"/>
              <a:t>）</a:t>
            </a:r>
            <a:endParaRPr lang="zh-CN" altLang="en-US" sz="22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65</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SSH</a:t>
            </a:r>
            <a:r>
              <a:rPr lang="zh-CN" altLang="en-US" dirty="0" smtClean="0"/>
              <a:t>简介</a:t>
            </a:r>
            <a:endParaRPr lang="zh-CN" altLang="en-US" dirty="0"/>
          </a:p>
        </p:txBody>
      </p:sp>
    </p:spTree>
    <p:extLst>
      <p:ext uri="{BB962C8B-B14F-4D97-AF65-F5344CB8AC3E}">
        <p14:creationId xmlns:p14="http://schemas.microsoft.com/office/powerpoint/2010/main" val="165693861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endParaRPr lang="zh-CN" altLang="en-US"/>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66</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SSH</a:t>
            </a:r>
            <a:r>
              <a:rPr lang="zh-CN" altLang="en-US" dirty="0" smtClean="0"/>
              <a:t>协议体系结构</a:t>
            </a:r>
            <a:endParaRPr lang="zh-CN" altLang="en-US" dirty="0"/>
          </a:p>
        </p:txBody>
      </p:sp>
      <p:pic>
        <p:nvPicPr>
          <p:cNvPr id="1026" name="图片 8"/>
          <p:cNvPicPr>
            <a:picLocks noChangeAspect="1" noChangeArrowheads="1"/>
          </p:cNvPicPr>
          <p:nvPr/>
        </p:nvPicPr>
        <p:blipFill>
          <a:blip r:embed="rId2" cstate="print"/>
          <a:srcRect/>
          <a:stretch>
            <a:fillRect/>
          </a:stretch>
        </p:blipFill>
        <p:spPr bwMode="auto">
          <a:xfrm>
            <a:off x="683568" y="1700808"/>
            <a:ext cx="7997235" cy="3528392"/>
          </a:xfrm>
          <a:prstGeom prst="rect">
            <a:avLst/>
          </a:prstGeom>
          <a:noFill/>
          <a:ln w="9525">
            <a:noFill/>
            <a:miter lim="800000"/>
            <a:headEnd/>
            <a:tailEnd/>
          </a:ln>
        </p:spPr>
      </p:pic>
    </p:spTree>
    <p:extLst>
      <p:ext uri="{BB962C8B-B14F-4D97-AF65-F5344CB8AC3E}">
        <p14:creationId xmlns:p14="http://schemas.microsoft.com/office/powerpoint/2010/main" val="128078992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在 </a:t>
            </a:r>
            <a:r>
              <a:rPr lang="en-US" altLang="zh-CN" dirty="0" smtClean="0"/>
              <a:t>SSH </a:t>
            </a:r>
            <a:r>
              <a:rPr lang="zh-CN" altLang="en-US" dirty="0" smtClean="0"/>
              <a:t>协议中每台主机都有一对或多对主机密钥</a:t>
            </a:r>
          </a:p>
          <a:p>
            <a:pPr lvl="1"/>
            <a:r>
              <a:rPr lang="zh-CN" altLang="en-US" dirty="0" smtClean="0"/>
              <a:t>首次启动 </a:t>
            </a:r>
            <a:r>
              <a:rPr lang="en-US" altLang="zh-CN" dirty="0" smtClean="0"/>
              <a:t>SSH </a:t>
            </a:r>
            <a:r>
              <a:rPr lang="zh-CN" altLang="en-US" dirty="0" smtClean="0"/>
              <a:t>服务时会自动生成，一般无需变更</a:t>
            </a:r>
          </a:p>
          <a:p>
            <a:r>
              <a:rPr lang="en-US" altLang="zh-CN" dirty="0" smtClean="0"/>
              <a:t>SSH </a:t>
            </a:r>
            <a:r>
              <a:rPr lang="zh-CN" altLang="en-US" dirty="0" smtClean="0"/>
              <a:t>通过严格的主机密钥检查</a:t>
            </a:r>
          </a:p>
          <a:p>
            <a:pPr lvl="1"/>
            <a:r>
              <a:rPr lang="zh-CN" altLang="en-US" dirty="0" smtClean="0"/>
              <a:t>用户可以核对来自服务器的公钥同之前所定义的密钥是否一致，防止了某个用户访问一个他没有相应公钥的主机</a:t>
            </a:r>
          </a:p>
          <a:p>
            <a:pPr lvl="1"/>
            <a:r>
              <a:rPr lang="en-US" altLang="zh-CN" dirty="0" smtClean="0"/>
              <a:t>SSH </a:t>
            </a:r>
            <a:r>
              <a:rPr lang="zh-CN" altLang="en-US" dirty="0" smtClean="0"/>
              <a:t>利用主机的公钥（而不是</a:t>
            </a:r>
            <a:r>
              <a:rPr lang="en-US" altLang="zh-CN" dirty="0" smtClean="0"/>
              <a:t>IP</a:t>
            </a:r>
            <a:r>
              <a:rPr lang="zh-CN" altLang="en-US" dirty="0" smtClean="0"/>
              <a:t>地址）实现主机身份认证，不容易受到</a:t>
            </a:r>
            <a:r>
              <a:rPr lang="en-US" altLang="zh-CN" dirty="0" smtClean="0"/>
              <a:t>IP</a:t>
            </a:r>
            <a:r>
              <a:rPr lang="zh-CN" altLang="en-US" dirty="0" smtClean="0"/>
              <a:t>地址欺骗的攻击</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67</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sz="3600" dirty="0" smtClean="0"/>
              <a:t>SSH </a:t>
            </a:r>
            <a:r>
              <a:rPr lang="zh-CN" altLang="zh-CN" sz="3600" dirty="0" smtClean="0"/>
              <a:t>基于主机的安全验证</a:t>
            </a:r>
            <a:endParaRPr lang="zh-CN" altLang="en-US" sz="3600" dirty="0"/>
          </a:p>
        </p:txBody>
      </p:sp>
    </p:spTree>
    <p:extLst>
      <p:ext uri="{BB962C8B-B14F-4D97-AF65-F5344CB8AC3E}">
        <p14:creationId xmlns:p14="http://schemas.microsoft.com/office/powerpoint/2010/main" val="335983782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基于口令的安全验证</a:t>
            </a:r>
          </a:p>
          <a:p>
            <a:pPr lvl="1"/>
            <a:r>
              <a:rPr lang="zh-CN" altLang="en-US" dirty="0" smtClean="0"/>
              <a:t>只要用户知道自己用户账号和口令，就可以登录到远程主机</a:t>
            </a:r>
          </a:p>
          <a:p>
            <a:pPr lvl="1"/>
            <a:r>
              <a:rPr lang="zh-CN" altLang="en-US" dirty="0" smtClean="0"/>
              <a:t>口令验证由 </a:t>
            </a:r>
            <a:r>
              <a:rPr lang="en-US" altLang="zh-CN" dirty="0" smtClean="0"/>
              <a:t>PAM </a:t>
            </a:r>
            <a:r>
              <a:rPr lang="zh-CN" altLang="en-US" dirty="0" smtClean="0"/>
              <a:t>进行验证</a:t>
            </a:r>
          </a:p>
          <a:p>
            <a:pPr lvl="1"/>
            <a:r>
              <a:rPr lang="en-US" altLang="zh-CN" dirty="0" smtClean="0"/>
              <a:t>SSH </a:t>
            </a:r>
            <a:r>
              <a:rPr lang="zh-CN" altLang="en-US" dirty="0" smtClean="0"/>
              <a:t>对所有传输的数据进行加密传输（包括用户口令）</a:t>
            </a:r>
          </a:p>
          <a:p>
            <a:pPr lvl="1"/>
            <a:r>
              <a:rPr lang="zh-CN" altLang="en-US" dirty="0" smtClean="0"/>
              <a:t>不能避免受到“中间人”方式的攻击</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68</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sz="3600" dirty="0" smtClean="0"/>
              <a:t>SSH </a:t>
            </a:r>
            <a:r>
              <a:rPr lang="zh-CN" altLang="en-US" sz="3600" dirty="0" smtClean="0"/>
              <a:t>基于用户的安全验证</a:t>
            </a:r>
            <a:r>
              <a:rPr lang="en-US" altLang="zh-CN" sz="3600" dirty="0" smtClean="0"/>
              <a:t>1</a:t>
            </a:r>
            <a:endParaRPr lang="zh-CN" altLang="en-US" sz="3600" dirty="0"/>
          </a:p>
        </p:txBody>
      </p:sp>
    </p:spTree>
    <p:extLst>
      <p:ext uri="{BB962C8B-B14F-4D97-AF65-F5344CB8AC3E}">
        <p14:creationId xmlns:p14="http://schemas.microsoft.com/office/powerpoint/2010/main" val="107237943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基于密钥的安全验证</a:t>
            </a:r>
          </a:p>
          <a:p>
            <a:pPr lvl="1"/>
            <a:r>
              <a:rPr lang="zh-CN" altLang="en-US" dirty="0" smtClean="0"/>
              <a:t>每个用户都拥有自己的一对或多对密钥</a:t>
            </a:r>
            <a:endParaRPr lang="en-US" altLang="zh-CN" dirty="0" smtClean="0"/>
          </a:p>
          <a:p>
            <a:pPr lvl="2"/>
            <a:r>
              <a:rPr lang="zh-CN" altLang="en-US" dirty="0" smtClean="0"/>
              <a:t>包括：公钥和私钥</a:t>
            </a:r>
            <a:endParaRPr lang="en-US" altLang="zh-CN" dirty="0" smtClean="0"/>
          </a:p>
          <a:p>
            <a:pPr lvl="2"/>
            <a:r>
              <a:rPr lang="zh-CN" altLang="en-US" dirty="0" smtClean="0"/>
              <a:t>密钥协议： </a:t>
            </a:r>
            <a:r>
              <a:rPr lang="en-US" altLang="zh-CN" dirty="0" smtClean="0"/>
              <a:t>RSA </a:t>
            </a:r>
            <a:r>
              <a:rPr lang="zh-CN" altLang="en-US" dirty="0" smtClean="0"/>
              <a:t>或 </a:t>
            </a:r>
            <a:r>
              <a:rPr lang="en-US" altLang="zh-CN" dirty="0" smtClean="0"/>
              <a:t>DSS/DSA</a:t>
            </a:r>
            <a:endParaRPr lang="zh-CN" altLang="en-US" dirty="0" smtClean="0"/>
          </a:p>
          <a:p>
            <a:pPr lvl="1"/>
            <a:r>
              <a:rPr lang="zh-CN" altLang="en-US" dirty="0" smtClean="0"/>
              <a:t>每个用户自己的密钥对需用户自己生成</a:t>
            </a:r>
            <a:endParaRPr lang="en-US" altLang="zh-CN" dirty="0" smtClean="0"/>
          </a:p>
          <a:p>
            <a:pPr lvl="2"/>
            <a:r>
              <a:rPr lang="zh-CN" altLang="en-US" dirty="0" smtClean="0"/>
              <a:t>可以使用不同的密钥协议创建多对密钥</a:t>
            </a:r>
            <a:endParaRPr lang="en-US" altLang="zh-CN" dirty="0" smtClean="0"/>
          </a:p>
          <a:p>
            <a:pPr lvl="2"/>
            <a:r>
              <a:rPr lang="zh-CN" altLang="en-US" dirty="0" smtClean="0"/>
              <a:t>并将公密发布到需要访问的服务器上</a:t>
            </a:r>
          </a:p>
          <a:p>
            <a:pPr lvl="1"/>
            <a:r>
              <a:rPr lang="zh-CN" altLang="en-US" dirty="0" smtClean="0"/>
              <a:t>基于密钥的安全验证不需要在网络上传送用户口令</a:t>
            </a:r>
          </a:p>
          <a:p>
            <a:pPr lvl="1"/>
            <a:r>
              <a:rPr lang="zh-CN" altLang="en-US" dirty="0" smtClean="0"/>
              <a:t>可以避免“中间人”的攻击方式，因为“中间人”没有你的私钥</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69</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sz="3600" dirty="0" smtClean="0"/>
              <a:t>SSH </a:t>
            </a:r>
            <a:r>
              <a:rPr lang="zh-CN" altLang="en-US" sz="3600" dirty="0" smtClean="0"/>
              <a:t>基于用户的安全验证</a:t>
            </a:r>
            <a:r>
              <a:rPr lang="en-US" altLang="zh-CN" sz="3600" dirty="0" smtClean="0"/>
              <a:t>2</a:t>
            </a:r>
            <a:endParaRPr lang="zh-CN" altLang="en-US" sz="3600" dirty="0"/>
          </a:p>
        </p:txBody>
      </p:sp>
    </p:spTree>
    <p:extLst>
      <p:ext uri="{BB962C8B-B14F-4D97-AF65-F5344CB8AC3E}">
        <p14:creationId xmlns:p14="http://schemas.microsoft.com/office/powerpoint/2010/main" val="4002745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7049" y="1196752"/>
            <a:ext cx="8229600" cy="4530725"/>
          </a:xfrm>
        </p:spPr>
        <p:txBody>
          <a:bodyPr/>
          <a:lstStyle/>
          <a:p>
            <a:r>
              <a:rPr lang="zh-CN" altLang="en-US" dirty="0"/>
              <a:t>启动名为</a:t>
            </a:r>
            <a:r>
              <a:rPr lang="en-US" altLang="zh-CN" dirty="0" err="1"/>
              <a:t>ServiceName</a:t>
            </a:r>
            <a:r>
              <a:rPr lang="zh-CN" altLang="en-US" dirty="0"/>
              <a:t>的服务</a:t>
            </a:r>
          </a:p>
          <a:p>
            <a:pPr lvl="1"/>
            <a:r>
              <a:rPr lang="en-US" altLang="zh-CN" b="1" dirty="0" err="1"/>
              <a:t>systemctl</a:t>
            </a:r>
            <a:r>
              <a:rPr lang="en-US" altLang="zh-CN" b="1" dirty="0"/>
              <a:t> start </a:t>
            </a:r>
            <a:r>
              <a:rPr lang="en-US" altLang="zh-CN" dirty="0"/>
              <a:t>&lt;</a:t>
            </a:r>
            <a:r>
              <a:rPr lang="en-US" altLang="zh-CN" dirty="0" err="1"/>
              <a:t>ServiceName</a:t>
            </a:r>
            <a:r>
              <a:rPr lang="en-US" altLang="zh-CN" dirty="0"/>
              <a:t>&gt;</a:t>
            </a:r>
          </a:p>
          <a:p>
            <a:r>
              <a:rPr lang="zh-CN" altLang="en-US" dirty="0"/>
              <a:t>停止名为</a:t>
            </a:r>
            <a:r>
              <a:rPr lang="en-US" altLang="zh-CN" dirty="0" err="1"/>
              <a:t>ServiceName</a:t>
            </a:r>
            <a:r>
              <a:rPr lang="zh-CN" altLang="en-US" dirty="0"/>
              <a:t>的服务</a:t>
            </a:r>
          </a:p>
          <a:p>
            <a:pPr lvl="1"/>
            <a:r>
              <a:rPr lang="en-US" altLang="zh-CN" b="1" dirty="0" err="1"/>
              <a:t>systemctl</a:t>
            </a:r>
            <a:r>
              <a:rPr lang="en-US" altLang="zh-CN" b="1" dirty="0"/>
              <a:t> stop </a:t>
            </a:r>
            <a:r>
              <a:rPr lang="en-US" altLang="zh-CN" dirty="0"/>
              <a:t>&lt;</a:t>
            </a:r>
            <a:r>
              <a:rPr lang="en-US" altLang="zh-CN" dirty="0" err="1"/>
              <a:t>ServiceName</a:t>
            </a:r>
            <a:r>
              <a:rPr lang="en-US" altLang="zh-CN" dirty="0"/>
              <a:t>&gt;</a:t>
            </a:r>
          </a:p>
          <a:p>
            <a:r>
              <a:rPr lang="zh-CN" altLang="en-US" dirty="0"/>
              <a:t>重启名为</a:t>
            </a:r>
            <a:r>
              <a:rPr lang="en-US" altLang="zh-CN" dirty="0" err="1"/>
              <a:t>ServiceName</a:t>
            </a:r>
            <a:r>
              <a:rPr lang="zh-CN" altLang="en-US" dirty="0"/>
              <a:t>的服务</a:t>
            </a:r>
          </a:p>
          <a:p>
            <a:pPr lvl="1"/>
            <a:r>
              <a:rPr lang="en-US" altLang="zh-CN" b="1" dirty="0" err="1"/>
              <a:t>systemctl</a:t>
            </a:r>
            <a:r>
              <a:rPr lang="en-US" altLang="zh-CN" b="1" dirty="0"/>
              <a:t> restart </a:t>
            </a:r>
            <a:r>
              <a:rPr lang="en-US" altLang="zh-CN" dirty="0"/>
              <a:t>&lt;</a:t>
            </a:r>
            <a:r>
              <a:rPr lang="en-US" altLang="zh-CN" dirty="0" err="1"/>
              <a:t>ServiceName</a:t>
            </a:r>
            <a:r>
              <a:rPr lang="en-US" altLang="zh-CN" dirty="0"/>
              <a:t>&gt;</a:t>
            </a:r>
          </a:p>
          <a:p>
            <a:r>
              <a:rPr lang="zh-CN" altLang="en-US" dirty="0"/>
              <a:t>重新加载名为</a:t>
            </a:r>
            <a:r>
              <a:rPr lang="en-US" altLang="zh-CN" dirty="0" err="1"/>
              <a:t>ServiceName</a:t>
            </a:r>
            <a:r>
              <a:rPr lang="zh-CN" altLang="en-US" dirty="0"/>
              <a:t>服务的配置文件</a:t>
            </a:r>
          </a:p>
          <a:p>
            <a:pPr lvl="1"/>
            <a:r>
              <a:rPr lang="en-US" altLang="zh-CN" b="1" dirty="0" err="1"/>
              <a:t>systemctl</a:t>
            </a:r>
            <a:r>
              <a:rPr lang="en-US" altLang="zh-CN" b="1" dirty="0"/>
              <a:t> reload </a:t>
            </a:r>
            <a:r>
              <a:rPr lang="en-US" altLang="zh-CN" dirty="0"/>
              <a:t>&lt;</a:t>
            </a:r>
            <a:r>
              <a:rPr lang="en-US" altLang="zh-CN" dirty="0" err="1"/>
              <a:t>ServiceName</a:t>
            </a:r>
            <a:r>
              <a:rPr lang="en-US" altLang="zh-CN" dirty="0"/>
              <a:t>&gt;</a:t>
            </a:r>
          </a:p>
          <a:p>
            <a:r>
              <a:rPr lang="zh-CN" altLang="en-US" dirty="0"/>
              <a:t>查看名为</a:t>
            </a:r>
            <a:r>
              <a:rPr lang="en-US" altLang="zh-CN" dirty="0" err="1"/>
              <a:t>ServiceName</a:t>
            </a:r>
            <a:r>
              <a:rPr lang="zh-CN" altLang="en-US" dirty="0"/>
              <a:t>服务的状态信息</a:t>
            </a:r>
          </a:p>
          <a:p>
            <a:pPr lvl="1"/>
            <a:r>
              <a:rPr lang="en-US" altLang="zh-CN" b="1" dirty="0" err="1"/>
              <a:t>systemctl</a:t>
            </a:r>
            <a:r>
              <a:rPr lang="en-US" altLang="zh-CN" b="1" dirty="0"/>
              <a:t> status </a:t>
            </a:r>
            <a:r>
              <a:rPr lang="en-US" altLang="zh-CN" dirty="0"/>
              <a:t>&lt;</a:t>
            </a:r>
            <a:r>
              <a:rPr lang="en-US" altLang="zh-CN" dirty="0" err="1"/>
              <a:t>ServiceName</a:t>
            </a:r>
            <a:r>
              <a:rPr lang="en-US" altLang="zh-CN" dirty="0"/>
              <a:t>&gt;</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7</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sz="3600" dirty="0"/>
              <a:t>使用</a:t>
            </a:r>
            <a:r>
              <a:rPr lang="en-US" altLang="zh-CN" sz="3600" dirty="0" err="1"/>
              <a:t>systemctl</a:t>
            </a:r>
            <a:r>
              <a:rPr lang="zh-CN" altLang="zh-CN" sz="3600" dirty="0"/>
              <a:t>管理服务</a:t>
            </a:r>
            <a:r>
              <a:rPr lang="zh-CN" altLang="en-US" sz="3600" dirty="0" smtClean="0"/>
              <a:t>（</a:t>
            </a:r>
            <a:r>
              <a:rPr lang="en-US" altLang="zh-CN" sz="3600" dirty="0" smtClean="0"/>
              <a:t>2</a:t>
            </a:r>
            <a:r>
              <a:rPr lang="zh-CN" altLang="en-US" sz="3600" dirty="0" smtClean="0"/>
              <a:t>）</a:t>
            </a:r>
            <a:endParaRPr lang="zh-CN" altLang="en-US" sz="3600" dirty="0"/>
          </a:p>
        </p:txBody>
      </p:sp>
    </p:spTree>
    <p:extLst>
      <p:ext uri="{BB962C8B-B14F-4D97-AF65-F5344CB8AC3E}">
        <p14:creationId xmlns:p14="http://schemas.microsoft.com/office/powerpoint/2010/main" val="370404107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sz="3200" dirty="0" smtClean="0"/>
              <a:t>RSA </a:t>
            </a:r>
            <a:r>
              <a:rPr lang="zh-CN" altLang="en-US" sz="3200" dirty="0" smtClean="0"/>
              <a:t>和 </a:t>
            </a:r>
            <a:r>
              <a:rPr lang="en-US" altLang="zh-CN" sz="3200" dirty="0" smtClean="0"/>
              <a:t>DSS/DSA </a:t>
            </a:r>
            <a:r>
              <a:rPr lang="zh-CN" altLang="en-US" sz="3200" dirty="0" smtClean="0"/>
              <a:t>认证承诺不必提供密码就能够同远程系统建立连接</a:t>
            </a:r>
            <a:endParaRPr lang="en-US" altLang="zh-CN" sz="3200" dirty="0" smtClean="0"/>
          </a:p>
          <a:p>
            <a:pPr>
              <a:lnSpc>
                <a:spcPct val="80000"/>
              </a:lnSpc>
            </a:pPr>
            <a:r>
              <a:rPr lang="en-US" altLang="zh-CN" sz="2800" dirty="0" smtClean="0"/>
              <a:t>RSA/DSA </a:t>
            </a:r>
            <a:r>
              <a:rPr lang="zh-CN" altLang="en-US" sz="2800" dirty="0" smtClean="0"/>
              <a:t>密钥认证协议的基本工作原理： </a:t>
            </a:r>
          </a:p>
          <a:p>
            <a:pPr lvl="1">
              <a:lnSpc>
                <a:spcPct val="80000"/>
              </a:lnSpc>
            </a:pPr>
            <a:r>
              <a:rPr lang="zh-CN" altLang="en-US" dirty="0" smtClean="0"/>
              <a:t>密钥由一对组成：一把专用密钥（亦称私钥）和一把公用密钥（亦称公钥）。</a:t>
            </a:r>
          </a:p>
          <a:p>
            <a:pPr lvl="1">
              <a:lnSpc>
                <a:spcPct val="80000"/>
              </a:lnSpc>
            </a:pPr>
            <a:r>
              <a:rPr lang="zh-CN" altLang="en-US" dirty="0" smtClean="0"/>
              <a:t>密钥对由客户端生成，私钥由用户自己保管，并将公钥散播到需要认证之处（登录服务器端）。</a:t>
            </a:r>
          </a:p>
          <a:p>
            <a:pPr lvl="1">
              <a:lnSpc>
                <a:spcPct val="80000"/>
              </a:lnSpc>
            </a:pPr>
            <a:r>
              <a:rPr lang="zh-CN" altLang="en-US" dirty="0" smtClean="0"/>
              <a:t>公钥用于对消息进行加密，只有拥有私钥的人才能对该消息进行解密。</a:t>
            </a:r>
          </a:p>
          <a:p>
            <a:pPr lvl="1">
              <a:lnSpc>
                <a:spcPct val="80000"/>
              </a:lnSpc>
            </a:pPr>
            <a:r>
              <a:rPr lang="zh-CN" altLang="en-US" dirty="0" smtClean="0"/>
              <a:t>公钥只能用于加密，而私钥只能用于对由匹配的公钥编码的消息进行解密。</a:t>
            </a:r>
          </a:p>
          <a:p>
            <a:endParaRPr lang="en-US" altLang="zh-CN" sz="3200" dirty="0" smtClean="0"/>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70</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用户密钥认证协议</a:t>
            </a:r>
            <a:endParaRPr lang="zh-CN" altLang="en-US" dirty="0"/>
          </a:p>
        </p:txBody>
      </p:sp>
    </p:spTree>
    <p:extLst>
      <p:ext uri="{BB962C8B-B14F-4D97-AF65-F5344CB8AC3E}">
        <p14:creationId xmlns:p14="http://schemas.microsoft.com/office/powerpoint/2010/main" val="369664102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sz="2800" dirty="0" smtClean="0"/>
              <a:t>SSH </a:t>
            </a:r>
            <a:r>
              <a:rPr lang="zh-CN" altLang="en-US" sz="2800" dirty="0" smtClean="0"/>
              <a:t>客户向 </a:t>
            </a:r>
            <a:r>
              <a:rPr lang="en-US" altLang="zh-CN" sz="2800" dirty="0" smtClean="0"/>
              <a:t>SSH </a:t>
            </a:r>
            <a:r>
              <a:rPr lang="zh-CN" altLang="en-US" sz="2800" dirty="0" smtClean="0"/>
              <a:t>服务器提出用户密钥认证请求</a:t>
            </a:r>
          </a:p>
          <a:p>
            <a:r>
              <a:rPr lang="en-US" altLang="zh-CN" sz="2800" dirty="0" smtClean="0"/>
              <a:t>SSH </a:t>
            </a:r>
            <a:r>
              <a:rPr lang="zh-CN" altLang="en-US" sz="2800" dirty="0" smtClean="0"/>
              <a:t>服务器在用户的家目录下寻找其公钥，然后把它和用户发送过来的公钥进行比较</a:t>
            </a:r>
          </a:p>
          <a:p>
            <a:pPr lvl="1"/>
            <a:r>
              <a:rPr lang="zh-CN" altLang="en-US" sz="2400" dirty="0" smtClean="0"/>
              <a:t>如果两个密钥一致</a:t>
            </a:r>
            <a:endParaRPr lang="en-US" altLang="zh-CN" sz="2400" dirty="0" smtClean="0"/>
          </a:p>
          <a:p>
            <a:pPr lvl="2"/>
            <a:r>
              <a:rPr lang="zh-CN" altLang="en-US" dirty="0" smtClean="0"/>
              <a:t>服务器就用公钥生成加密“质询”（</a:t>
            </a:r>
            <a:r>
              <a:rPr lang="en-US" altLang="zh-CN" dirty="0" smtClean="0"/>
              <a:t>challenge</a:t>
            </a:r>
            <a:r>
              <a:rPr lang="zh-CN" altLang="en-US" dirty="0" smtClean="0"/>
              <a:t>）并把它发送给客户端软件</a:t>
            </a:r>
          </a:p>
          <a:p>
            <a:pPr lvl="2"/>
            <a:r>
              <a:rPr lang="zh-CN" altLang="en-US" dirty="0" smtClean="0"/>
              <a:t>客户端软件收到“质询”之后就使用用户自己的私钥解密再把它送还给服务器</a:t>
            </a:r>
          </a:p>
          <a:p>
            <a:pPr lvl="2"/>
            <a:r>
              <a:rPr lang="zh-CN" altLang="en-US" dirty="0" smtClean="0"/>
              <a:t>认证通过后，客户端向服务器发送会话请求开始双方的加密会话</a:t>
            </a:r>
            <a:endParaRPr lang="en-US" altLang="zh-CN" dirty="0" smtClean="0"/>
          </a:p>
          <a:p>
            <a:pPr lvl="1"/>
            <a:r>
              <a:rPr lang="zh-CN" altLang="en-US" sz="2400" dirty="0" smtClean="0"/>
              <a:t>否则认证失败</a:t>
            </a:r>
            <a:endParaRPr lang="zh-CN" altLang="en-US" sz="24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71</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用户密钥认证过程</a:t>
            </a:r>
            <a:br>
              <a:rPr lang="zh-CN" altLang="en-US" dirty="0" smtClean="0"/>
            </a:br>
            <a:endParaRPr lang="zh-CN" altLang="en-US" dirty="0"/>
          </a:p>
        </p:txBody>
      </p:sp>
    </p:spTree>
    <p:extLst>
      <p:ext uri="{BB962C8B-B14F-4D97-AF65-F5344CB8AC3E}">
        <p14:creationId xmlns:p14="http://schemas.microsoft.com/office/powerpoint/2010/main" val="7682042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1673" name="AutoShape 9"/>
          <p:cNvSpPr>
            <a:spLocks noChangeArrowheads="1"/>
          </p:cNvSpPr>
          <p:nvPr/>
        </p:nvSpPr>
        <p:spPr bwMode="auto">
          <a:xfrm>
            <a:off x="630238" y="3806825"/>
            <a:ext cx="7910512" cy="2214563"/>
          </a:xfrm>
          <a:prstGeom prst="cube">
            <a:avLst>
              <a:gd name="adj" fmla="val 49144"/>
            </a:avLst>
          </a:prstGeom>
          <a:solidFill>
            <a:srgbClr val="FFFF9D"/>
          </a:solidFill>
          <a:ln w="12700">
            <a:solidFill>
              <a:schemeClr val="tx1"/>
            </a:solidFill>
            <a:miter lim="800000"/>
            <a:headEnd/>
            <a:tailEnd/>
          </a:ln>
          <a:effectLst/>
        </p:spPr>
        <p:txBody>
          <a:bodyPr wrap="none" lIns="85725" tIns="42862" rIns="85725" bIns="42862" anchor="ctr"/>
          <a:lstStyle/>
          <a:p>
            <a:endParaRPr lang="de-CH"/>
          </a:p>
        </p:txBody>
      </p:sp>
      <p:sp>
        <p:nvSpPr>
          <p:cNvPr id="5" name="内容占位符 4"/>
          <p:cNvSpPr>
            <a:spLocks noGrp="1"/>
          </p:cNvSpPr>
          <p:nvPr>
            <p:ph idx="1"/>
          </p:nvPr>
        </p:nvSpPr>
        <p:spPr/>
        <p:txBody>
          <a:bodyPr/>
          <a:lstStyle/>
          <a:p>
            <a:endParaRPr lang="zh-CN" altLang="en-US"/>
          </a:p>
        </p:txBody>
      </p:sp>
      <p:sp>
        <p:nvSpPr>
          <p:cNvPr id="6" name="副标题 5"/>
          <p:cNvSpPr>
            <a:spLocks noGrp="1"/>
          </p:cNvSpPr>
          <p:nvPr>
            <p:ph type="subTitle" idx="13"/>
          </p:nvPr>
        </p:nvSpPr>
        <p:spPr/>
        <p:txBody>
          <a:bodyPr>
            <a:normAutofit fontScale="92500" lnSpcReduction="20000"/>
          </a:bodyPr>
          <a:lstStyle/>
          <a:p>
            <a:endParaRPr lang="zh-CN" altLang="en-US"/>
          </a:p>
        </p:txBody>
      </p:sp>
      <p:sp>
        <p:nvSpPr>
          <p:cNvPr id="881666" name="Rectangle 2"/>
          <p:cNvSpPr>
            <a:spLocks noGrp="1" noChangeArrowheads="1"/>
          </p:cNvSpPr>
          <p:nvPr>
            <p:ph type="title"/>
          </p:nvPr>
        </p:nvSpPr>
        <p:spPr/>
        <p:txBody>
          <a:bodyPr/>
          <a:lstStyle/>
          <a:p>
            <a:r>
              <a:rPr lang="de-CH" dirty="0"/>
              <a:t>SSH 2 </a:t>
            </a:r>
            <a:r>
              <a:rPr lang="zh-CN" altLang="en-US" dirty="0" smtClean="0"/>
              <a:t>体系结构</a:t>
            </a:r>
            <a:endParaRPr lang="de-DE" dirty="0"/>
          </a:p>
        </p:txBody>
      </p:sp>
      <p:sp>
        <p:nvSpPr>
          <p:cNvPr id="881667" name="Rectangle 3"/>
          <p:cNvSpPr>
            <a:spLocks noChangeArrowheads="1"/>
          </p:cNvSpPr>
          <p:nvPr/>
        </p:nvSpPr>
        <p:spPr bwMode="auto">
          <a:xfrm>
            <a:off x="5481638" y="6467475"/>
            <a:ext cx="76200" cy="76200"/>
          </a:xfrm>
          <a:prstGeom prst="rect">
            <a:avLst/>
          </a:prstGeom>
          <a:solidFill>
            <a:srgbClr val="003399"/>
          </a:solidFill>
          <a:ln w="12700">
            <a:noFill/>
            <a:miter lim="800000"/>
            <a:headEnd/>
            <a:tailEnd/>
          </a:ln>
          <a:effectLst/>
        </p:spPr>
        <p:txBody>
          <a:bodyPr wrap="none" lIns="85725" tIns="42862" rIns="85725" bIns="42862" anchor="ctr"/>
          <a:lstStyle/>
          <a:p>
            <a:endParaRPr lang="de-CH"/>
          </a:p>
        </p:txBody>
      </p:sp>
      <p:sp>
        <p:nvSpPr>
          <p:cNvPr id="881676" name="Text Box 12"/>
          <p:cNvSpPr txBox="1">
            <a:spLocks noChangeArrowheads="1"/>
          </p:cNvSpPr>
          <p:nvPr/>
        </p:nvSpPr>
        <p:spPr bwMode="auto">
          <a:xfrm>
            <a:off x="3757613" y="5211763"/>
            <a:ext cx="1627187" cy="390525"/>
          </a:xfrm>
          <a:prstGeom prst="rect">
            <a:avLst/>
          </a:prstGeom>
          <a:noFill/>
          <a:ln w="12700" algn="ctr">
            <a:noFill/>
            <a:miter lim="800000"/>
            <a:headEnd/>
            <a:tailEnd/>
          </a:ln>
          <a:effectLst/>
        </p:spPr>
        <p:txBody>
          <a:bodyPr wrap="none" lIns="85725" tIns="42862" rIns="85725" bIns="42862">
            <a:spAutoFit/>
          </a:bodyPr>
          <a:lstStyle/>
          <a:p>
            <a:pPr marL="317500" indent="-317500" defTabSz="708025">
              <a:buFont typeface="Wingdings" pitchFamily="2" charset="2"/>
              <a:buNone/>
            </a:pPr>
            <a:r>
              <a:rPr lang="en-US"/>
              <a:t>TCP/IP Stack</a:t>
            </a:r>
          </a:p>
        </p:txBody>
      </p:sp>
      <p:grpSp>
        <p:nvGrpSpPr>
          <p:cNvPr id="2" name="Group 16"/>
          <p:cNvGrpSpPr>
            <a:grpSpLocks/>
          </p:cNvGrpSpPr>
          <p:nvPr/>
        </p:nvGrpSpPr>
        <p:grpSpPr bwMode="auto">
          <a:xfrm>
            <a:off x="1655763" y="2673350"/>
            <a:ext cx="6048375" cy="2052638"/>
            <a:chOff x="1043" y="1684"/>
            <a:chExt cx="3810" cy="1293"/>
          </a:xfrm>
        </p:grpSpPr>
        <p:sp>
          <p:nvSpPr>
            <p:cNvPr id="881672" name="AutoShape 8"/>
            <p:cNvSpPr>
              <a:spLocks noChangeArrowheads="1"/>
            </p:cNvSpPr>
            <p:nvPr/>
          </p:nvSpPr>
          <p:spPr bwMode="auto">
            <a:xfrm>
              <a:off x="1043" y="1684"/>
              <a:ext cx="3810" cy="1293"/>
            </a:xfrm>
            <a:prstGeom prst="can">
              <a:avLst>
                <a:gd name="adj" fmla="val 50000"/>
              </a:avLst>
            </a:prstGeom>
            <a:solidFill>
              <a:schemeClr val="hlink"/>
            </a:solidFill>
            <a:ln w="12700">
              <a:solidFill>
                <a:schemeClr val="tx1"/>
              </a:solidFill>
              <a:round/>
              <a:headEnd/>
              <a:tailEnd/>
            </a:ln>
            <a:effectLst/>
          </p:spPr>
          <p:txBody>
            <a:bodyPr wrap="none" lIns="85725" tIns="42862" rIns="85725" bIns="42862" anchor="ctr"/>
            <a:lstStyle/>
            <a:p>
              <a:endParaRPr lang="de-CH"/>
            </a:p>
          </p:txBody>
        </p:sp>
        <p:sp>
          <p:nvSpPr>
            <p:cNvPr id="881677" name="Text Box 13"/>
            <p:cNvSpPr txBox="1">
              <a:spLocks noChangeArrowheads="1"/>
            </p:cNvSpPr>
            <p:nvPr/>
          </p:nvSpPr>
          <p:spPr bwMode="auto">
            <a:xfrm>
              <a:off x="2169" y="2479"/>
              <a:ext cx="1562" cy="246"/>
            </a:xfrm>
            <a:prstGeom prst="rect">
              <a:avLst/>
            </a:prstGeom>
            <a:noFill/>
            <a:ln w="12700" algn="ctr">
              <a:noFill/>
              <a:miter lim="800000"/>
              <a:headEnd/>
              <a:tailEnd/>
            </a:ln>
            <a:effectLst/>
          </p:spPr>
          <p:txBody>
            <a:bodyPr wrap="none" lIns="85725" tIns="42862" rIns="85725" bIns="42862">
              <a:spAutoFit/>
            </a:bodyPr>
            <a:lstStyle/>
            <a:p>
              <a:pPr marL="317500" indent="-317500" algn="ctr" defTabSz="708025">
                <a:buFont typeface="Wingdings" pitchFamily="2" charset="2"/>
                <a:buNone/>
              </a:pPr>
              <a:r>
                <a:rPr lang="en-US"/>
                <a:t>SSH Transport Layer</a:t>
              </a:r>
            </a:p>
          </p:txBody>
        </p:sp>
      </p:grpSp>
      <p:grpSp>
        <p:nvGrpSpPr>
          <p:cNvPr id="3" name="Group 17"/>
          <p:cNvGrpSpPr>
            <a:grpSpLocks/>
          </p:cNvGrpSpPr>
          <p:nvPr/>
        </p:nvGrpSpPr>
        <p:grpSpPr bwMode="auto">
          <a:xfrm>
            <a:off x="2303463" y="1917700"/>
            <a:ext cx="4752975" cy="1565275"/>
            <a:chOff x="1451" y="1208"/>
            <a:chExt cx="2994" cy="986"/>
          </a:xfrm>
        </p:grpSpPr>
        <p:sp>
          <p:nvSpPr>
            <p:cNvPr id="881671" name="AutoShape 7"/>
            <p:cNvSpPr>
              <a:spLocks noChangeArrowheads="1"/>
            </p:cNvSpPr>
            <p:nvPr/>
          </p:nvSpPr>
          <p:spPr bwMode="auto">
            <a:xfrm>
              <a:off x="1451" y="1208"/>
              <a:ext cx="2994" cy="986"/>
            </a:xfrm>
            <a:prstGeom prst="can">
              <a:avLst>
                <a:gd name="adj" fmla="val 48375"/>
              </a:avLst>
            </a:prstGeom>
            <a:solidFill>
              <a:schemeClr val="accent1"/>
            </a:solidFill>
            <a:ln w="12700">
              <a:solidFill>
                <a:schemeClr val="tx1"/>
              </a:solidFill>
              <a:round/>
              <a:headEnd/>
              <a:tailEnd/>
            </a:ln>
            <a:effectLst/>
          </p:spPr>
          <p:txBody>
            <a:bodyPr wrap="none" lIns="85725" tIns="42862" rIns="85725" bIns="42862" anchor="ctr"/>
            <a:lstStyle/>
            <a:p>
              <a:endParaRPr lang="de-CH"/>
            </a:p>
          </p:txBody>
        </p:sp>
        <p:sp>
          <p:nvSpPr>
            <p:cNvPr id="881678" name="Text Box 14"/>
            <p:cNvSpPr txBox="1">
              <a:spLocks noChangeArrowheads="1"/>
            </p:cNvSpPr>
            <p:nvPr/>
          </p:nvSpPr>
          <p:spPr bwMode="auto">
            <a:xfrm>
              <a:off x="2003" y="1786"/>
              <a:ext cx="1897" cy="246"/>
            </a:xfrm>
            <a:prstGeom prst="rect">
              <a:avLst/>
            </a:prstGeom>
            <a:noFill/>
            <a:ln w="12700" algn="ctr">
              <a:noFill/>
              <a:miter lim="800000"/>
              <a:headEnd/>
              <a:tailEnd/>
            </a:ln>
            <a:effectLst/>
          </p:spPr>
          <p:txBody>
            <a:bodyPr wrap="none" lIns="85725" tIns="42862" rIns="85725" bIns="42862">
              <a:spAutoFit/>
            </a:bodyPr>
            <a:lstStyle/>
            <a:p>
              <a:pPr marL="317500" indent="-317500" algn="ctr" defTabSz="708025">
                <a:buFont typeface="Wingdings" pitchFamily="2" charset="2"/>
                <a:buNone/>
              </a:pPr>
              <a:r>
                <a:rPr lang="en-US"/>
                <a:t>SSH Authentication Layer</a:t>
              </a:r>
            </a:p>
          </p:txBody>
        </p:sp>
      </p:grpSp>
      <p:grpSp>
        <p:nvGrpSpPr>
          <p:cNvPr id="4" name="Group 18"/>
          <p:cNvGrpSpPr>
            <a:grpSpLocks/>
          </p:cNvGrpSpPr>
          <p:nvPr/>
        </p:nvGrpSpPr>
        <p:grpSpPr bwMode="auto">
          <a:xfrm>
            <a:off x="3005138" y="1214438"/>
            <a:ext cx="3349625" cy="1298575"/>
            <a:chOff x="1893" y="765"/>
            <a:chExt cx="2110" cy="818"/>
          </a:xfrm>
        </p:grpSpPr>
        <p:sp>
          <p:nvSpPr>
            <p:cNvPr id="881670" name="AutoShape 6"/>
            <p:cNvSpPr>
              <a:spLocks noChangeArrowheads="1"/>
            </p:cNvSpPr>
            <p:nvPr/>
          </p:nvSpPr>
          <p:spPr bwMode="auto">
            <a:xfrm>
              <a:off x="1893" y="765"/>
              <a:ext cx="2110" cy="818"/>
            </a:xfrm>
            <a:prstGeom prst="can">
              <a:avLst>
                <a:gd name="adj" fmla="val 39579"/>
              </a:avLst>
            </a:prstGeom>
            <a:solidFill>
              <a:srgbClr val="95CDFF"/>
            </a:solidFill>
            <a:ln w="12700">
              <a:solidFill>
                <a:schemeClr val="tx1"/>
              </a:solidFill>
              <a:round/>
              <a:headEnd/>
              <a:tailEnd/>
            </a:ln>
            <a:effectLst/>
          </p:spPr>
          <p:txBody>
            <a:bodyPr wrap="none" lIns="85725" tIns="42862" rIns="85725" bIns="42862" anchor="ctr"/>
            <a:lstStyle/>
            <a:p>
              <a:endParaRPr lang="de-CH"/>
            </a:p>
          </p:txBody>
        </p:sp>
        <p:sp>
          <p:nvSpPr>
            <p:cNvPr id="881679" name="Text Box 15"/>
            <p:cNvSpPr txBox="1">
              <a:spLocks noChangeArrowheads="1"/>
            </p:cNvSpPr>
            <p:nvPr/>
          </p:nvSpPr>
          <p:spPr bwMode="auto">
            <a:xfrm>
              <a:off x="2117" y="1173"/>
              <a:ext cx="1666" cy="246"/>
            </a:xfrm>
            <a:prstGeom prst="rect">
              <a:avLst/>
            </a:prstGeom>
            <a:noFill/>
            <a:ln w="12700" algn="ctr">
              <a:noFill/>
              <a:miter lim="800000"/>
              <a:headEnd/>
              <a:tailEnd/>
            </a:ln>
            <a:effectLst/>
          </p:spPr>
          <p:txBody>
            <a:bodyPr wrap="none" lIns="85725" tIns="42862" rIns="85725" bIns="42862">
              <a:spAutoFit/>
            </a:bodyPr>
            <a:lstStyle/>
            <a:p>
              <a:pPr marL="317500" indent="-317500" algn="ctr" defTabSz="708025">
                <a:buFont typeface="Wingdings" pitchFamily="2" charset="2"/>
                <a:buNone/>
              </a:pPr>
              <a:r>
                <a:rPr lang="en-US"/>
                <a:t>SSH Connection Layer</a:t>
              </a:r>
            </a:p>
          </p:txBody>
        </p:sp>
      </p:grpSp>
    </p:spTree>
    <p:extLst>
      <p:ext uri="{BB962C8B-B14F-4D97-AF65-F5344CB8AC3E}">
        <p14:creationId xmlns:p14="http://schemas.microsoft.com/office/powerpoint/2010/main" val="4217531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0-#ppt_h/2"/>
                                          </p:val>
                                        </p:tav>
                                        <p:tav tm="100000">
                                          <p:val>
                                            <p:strVal val="#ppt_y"/>
                                          </p:val>
                                        </p:tav>
                                      </p:tavLst>
                                    </p:anim>
                                  </p:childTnLst>
                                </p:cTn>
                              </p:par>
                            </p:childTnLst>
                          </p:cTn>
                        </p:par>
                        <p:par>
                          <p:cTn id="21" fill="hold">
                            <p:stCondLst>
                              <p:cond delay="500"/>
                            </p:stCondLst>
                            <p:childTnLst>
                              <p:par>
                                <p:cTn id="22" presetID="1" presetClass="entr" presetSubtype="0" fill="hold" grpId="0" nodeType="afterEffect">
                                  <p:stCondLst>
                                    <p:cond delay="0"/>
                                  </p:stCondLst>
                                  <p:childTnLst>
                                    <p:set>
                                      <p:cBhvr>
                                        <p:cTn id="23" dur="1" fill="hold">
                                          <p:stCondLst>
                                            <p:cond delay="499"/>
                                          </p:stCondLst>
                                        </p:cTn>
                                        <p:tgtEl>
                                          <p:spTgt spid="8816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1667" grpId="0" animBg="1"/>
    </p:bld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3716" name="Rectangle 4"/>
          <p:cNvSpPr>
            <a:spLocks noGrp="1" noChangeArrowheads="1"/>
          </p:cNvSpPr>
          <p:nvPr>
            <p:ph idx="1"/>
          </p:nvPr>
        </p:nvSpPr>
        <p:spPr>
          <a:xfrm>
            <a:off x="577049" y="1159847"/>
            <a:ext cx="8229600" cy="4530725"/>
          </a:xfrm>
          <a:noFill/>
          <a:ln/>
        </p:spPr>
        <p:txBody>
          <a:bodyPr>
            <a:normAutofit/>
          </a:bodyPr>
          <a:lstStyle/>
          <a:p>
            <a:r>
              <a:rPr lang="zh-CN" altLang="en-US" dirty="0" smtClean="0">
                <a:solidFill>
                  <a:srgbClr val="FF0000"/>
                </a:solidFill>
              </a:rPr>
              <a:t>传输层</a:t>
            </a:r>
            <a:r>
              <a:rPr lang="zh-CN" altLang="en-US" dirty="0" smtClean="0"/>
              <a:t>提供算法协商，密钥交换和</a:t>
            </a:r>
            <a:r>
              <a:rPr lang="zh-CN" altLang="en-US" dirty="0" smtClean="0">
                <a:solidFill>
                  <a:srgbClr val="FF0000"/>
                </a:solidFill>
              </a:rPr>
              <a:t>服务器</a:t>
            </a:r>
            <a:r>
              <a:rPr lang="zh-CN" altLang="en-US" dirty="0" smtClean="0"/>
              <a:t>身份验证，并设置了加密的安全连接，提供完整性，保密性和可选的压缩。</a:t>
            </a:r>
            <a:endParaRPr lang="en-US" dirty="0"/>
          </a:p>
          <a:p>
            <a:r>
              <a:rPr lang="zh-CN" altLang="en-US" dirty="0" smtClean="0"/>
              <a:t>密钥交换使用了一个</a:t>
            </a:r>
            <a:r>
              <a:rPr lang="en-US" altLang="zh-CN" dirty="0" smtClean="0"/>
              <a:t>1024</a:t>
            </a:r>
            <a:r>
              <a:rPr lang="zh-CN" altLang="en-US" dirty="0" smtClean="0"/>
              <a:t>位系数的 </a:t>
            </a:r>
            <a:r>
              <a:rPr lang="en-US" altLang="zh-CN" dirty="0" err="1" smtClean="0"/>
              <a:t>Diffie</a:t>
            </a:r>
            <a:r>
              <a:rPr lang="en-US" altLang="zh-CN" dirty="0" smtClean="0"/>
              <a:t>-Hellman </a:t>
            </a:r>
            <a:r>
              <a:rPr lang="zh-CN" altLang="en-US" dirty="0" smtClean="0"/>
              <a:t>协议确保完美的保密。</a:t>
            </a:r>
            <a:endParaRPr lang="en-US" dirty="0"/>
          </a:p>
          <a:p>
            <a:r>
              <a:rPr lang="zh-CN" altLang="en-US" dirty="0" smtClean="0"/>
              <a:t>服务器身份验证基于</a:t>
            </a:r>
            <a:r>
              <a:rPr lang="en-US" altLang="zh-CN" dirty="0" smtClean="0"/>
              <a:t>RSA​​</a:t>
            </a:r>
            <a:r>
              <a:rPr lang="zh-CN" altLang="en-US" dirty="0" smtClean="0"/>
              <a:t>或</a:t>
            </a:r>
            <a:r>
              <a:rPr lang="en-US" altLang="zh-CN" dirty="0" smtClean="0"/>
              <a:t>DSS</a:t>
            </a:r>
            <a:r>
              <a:rPr lang="zh-CN" altLang="en-US" dirty="0" smtClean="0"/>
              <a:t>签名，可以使用原始的公共密钥或</a:t>
            </a:r>
            <a:r>
              <a:rPr lang="en-US" altLang="zh-CN" dirty="0" smtClean="0"/>
              <a:t>X.509</a:t>
            </a:r>
            <a:r>
              <a:rPr lang="zh-CN" altLang="en-US" dirty="0" smtClean="0"/>
              <a:t>，</a:t>
            </a:r>
            <a:r>
              <a:rPr lang="en-US" altLang="zh-CN" dirty="0" smtClean="0"/>
              <a:t>PGP</a:t>
            </a:r>
            <a:r>
              <a:rPr lang="zh-CN" altLang="en-US" dirty="0" smtClean="0"/>
              <a:t>或</a:t>
            </a:r>
            <a:r>
              <a:rPr lang="en-US" altLang="zh-CN" dirty="0" smtClean="0"/>
              <a:t>SPKI</a:t>
            </a:r>
            <a:r>
              <a:rPr lang="zh-CN" altLang="en-US" dirty="0" smtClean="0"/>
              <a:t>证书。</a:t>
            </a:r>
            <a:endParaRPr lang="de-DE" dirty="0"/>
          </a:p>
        </p:txBody>
      </p:sp>
      <p:sp>
        <p:nvSpPr>
          <p:cNvPr id="2" name="副标题 1"/>
          <p:cNvSpPr>
            <a:spLocks noGrp="1"/>
          </p:cNvSpPr>
          <p:nvPr>
            <p:ph type="subTitle" idx="13"/>
          </p:nvPr>
        </p:nvSpPr>
        <p:spPr/>
        <p:txBody>
          <a:bodyPr>
            <a:normAutofit fontScale="92500" lnSpcReduction="20000"/>
          </a:bodyPr>
          <a:lstStyle/>
          <a:p>
            <a:endParaRPr lang="zh-CN" altLang="en-US"/>
          </a:p>
        </p:txBody>
      </p:sp>
      <p:sp>
        <p:nvSpPr>
          <p:cNvPr id="883714" name="Rectangle 2"/>
          <p:cNvSpPr>
            <a:spLocks noGrp="1" noChangeArrowheads="1"/>
          </p:cNvSpPr>
          <p:nvPr>
            <p:ph type="title"/>
          </p:nvPr>
        </p:nvSpPr>
        <p:spPr/>
        <p:txBody>
          <a:bodyPr/>
          <a:lstStyle/>
          <a:p>
            <a:r>
              <a:rPr lang="de-CH" dirty="0"/>
              <a:t>SSH 2 </a:t>
            </a:r>
            <a:r>
              <a:rPr lang="de-CH" dirty="0" smtClean="0"/>
              <a:t>– </a:t>
            </a:r>
            <a:r>
              <a:rPr lang="zh-CN" altLang="en-US" dirty="0" smtClean="0"/>
              <a:t>传输层</a:t>
            </a:r>
            <a:endParaRPr lang="de-DE" dirty="0"/>
          </a:p>
        </p:txBody>
      </p:sp>
      <p:sp>
        <p:nvSpPr>
          <p:cNvPr id="883717" name="Rectangle 5"/>
          <p:cNvSpPr>
            <a:spLocks noChangeArrowheads="1"/>
          </p:cNvSpPr>
          <p:nvPr/>
        </p:nvSpPr>
        <p:spPr bwMode="auto">
          <a:xfrm>
            <a:off x="1097707" y="4665116"/>
            <a:ext cx="1079500" cy="809625"/>
          </a:xfrm>
          <a:prstGeom prst="rect">
            <a:avLst/>
          </a:prstGeom>
          <a:solidFill>
            <a:srgbClr val="FFFF9D"/>
          </a:solidFill>
          <a:ln w="12700" algn="ctr">
            <a:solidFill>
              <a:schemeClr val="tx1"/>
            </a:solidFill>
            <a:miter lim="800000"/>
            <a:headEnd/>
            <a:tailEnd/>
          </a:ln>
          <a:effectLst/>
        </p:spPr>
        <p:txBody>
          <a:bodyPr wrap="none" lIns="85725" tIns="42862" rIns="85725" bIns="42862" anchor="ctr"/>
          <a:lstStyle/>
          <a:p>
            <a:pPr marL="317500" indent="-317500" algn="ctr" defTabSz="708025">
              <a:spcBef>
                <a:spcPct val="0"/>
              </a:spcBef>
              <a:buFont typeface="Wingdings" pitchFamily="2" charset="2"/>
              <a:buNone/>
            </a:pPr>
            <a:r>
              <a:rPr lang="en-US"/>
              <a:t>Packet</a:t>
            </a:r>
          </a:p>
          <a:p>
            <a:pPr marL="317500" indent="-317500" algn="ctr" defTabSz="708025">
              <a:spcBef>
                <a:spcPct val="0"/>
              </a:spcBef>
              <a:buFont typeface="Wingdings" pitchFamily="2" charset="2"/>
              <a:buNone/>
            </a:pPr>
            <a:r>
              <a:rPr lang="en-US"/>
              <a:t>Length</a:t>
            </a:r>
          </a:p>
        </p:txBody>
      </p:sp>
      <p:sp>
        <p:nvSpPr>
          <p:cNvPr id="883720" name="Rectangle 8"/>
          <p:cNvSpPr>
            <a:spLocks noChangeArrowheads="1"/>
          </p:cNvSpPr>
          <p:nvPr/>
        </p:nvSpPr>
        <p:spPr bwMode="auto">
          <a:xfrm>
            <a:off x="2177207" y="4665116"/>
            <a:ext cx="1079500" cy="809625"/>
          </a:xfrm>
          <a:prstGeom prst="rect">
            <a:avLst/>
          </a:prstGeom>
          <a:solidFill>
            <a:srgbClr val="FFCC99"/>
          </a:solidFill>
          <a:ln w="12700" algn="ctr">
            <a:solidFill>
              <a:schemeClr val="tx1"/>
            </a:solidFill>
            <a:miter lim="800000"/>
            <a:headEnd/>
            <a:tailEnd/>
          </a:ln>
          <a:effectLst/>
        </p:spPr>
        <p:txBody>
          <a:bodyPr wrap="none" lIns="85725" tIns="42862" rIns="85725" bIns="42862" anchor="ctr"/>
          <a:lstStyle/>
          <a:p>
            <a:pPr marL="317500" indent="-317500" algn="ctr" defTabSz="708025">
              <a:spcBef>
                <a:spcPct val="0"/>
              </a:spcBef>
              <a:buFont typeface="Wingdings" pitchFamily="2" charset="2"/>
              <a:buNone/>
            </a:pPr>
            <a:r>
              <a:rPr lang="en-US"/>
              <a:t>Padding</a:t>
            </a:r>
          </a:p>
          <a:p>
            <a:pPr marL="317500" indent="-317500" algn="ctr" defTabSz="708025">
              <a:spcBef>
                <a:spcPct val="0"/>
              </a:spcBef>
              <a:buFont typeface="Wingdings" pitchFamily="2" charset="2"/>
              <a:buNone/>
            </a:pPr>
            <a:r>
              <a:rPr lang="en-US"/>
              <a:t>Length</a:t>
            </a:r>
          </a:p>
        </p:txBody>
      </p:sp>
      <p:sp>
        <p:nvSpPr>
          <p:cNvPr id="883721" name="Rectangle 9"/>
          <p:cNvSpPr>
            <a:spLocks noChangeArrowheads="1"/>
          </p:cNvSpPr>
          <p:nvPr/>
        </p:nvSpPr>
        <p:spPr bwMode="auto">
          <a:xfrm>
            <a:off x="3256707" y="4665116"/>
            <a:ext cx="3133725" cy="809625"/>
          </a:xfrm>
          <a:prstGeom prst="rect">
            <a:avLst/>
          </a:prstGeom>
          <a:solidFill>
            <a:srgbClr val="FFFF9D"/>
          </a:solidFill>
          <a:ln w="12700" algn="ctr">
            <a:solidFill>
              <a:schemeClr val="tx1"/>
            </a:solidFill>
            <a:miter lim="800000"/>
            <a:headEnd/>
            <a:tailEnd/>
          </a:ln>
          <a:effectLst/>
        </p:spPr>
        <p:txBody>
          <a:bodyPr wrap="none" lIns="85725" tIns="42862" rIns="85725" bIns="42862" anchor="ctr"/>
          <a:lstStyle/>
          <a:p>
            <a:pPr marL="317500" indent="-317500" algn="ctr" defTabSz="708025">
              <a:spcBef>
                <a:spcPct val="0"/>
              </a:spcBef>
              <a:buFont typeface="Wingdings" pitchFamily="2" charset="2"/>
              <a:buNone/>
            </a:pPr>
            <a:r>
              <a:rPr lang="en-US"/>
              <a:t>Packet Data</a:t>
            </a:r>
          </a:p>
        </p:txBody>
      </p:sp>
      <p:sp>
        <p:nvSpPr>
          <p:cNvPr id="883722" name="Rectangle 10"/>
          <p:cNvSpPr>
            <a:spLocks noChangeArrowheads="1"/>
          </p:cNvSpPr>
          <p:nvPr/>
        </p:nvSpPr>
        <p:spPr bwMode="auto">
          <a:xfrm>
            <a:off x="6390432" y="4665116"/>
            <a:ext cx="1079500" cy="809625"/>
          </a:xfrm>
          <a:prstGeom prst="rect">
            <a:avLst/>
          </a:prstGeom>
          <a:solidFill>
            <a:srgbClr val="FFCC99"/>
          </a:solidFill>
          <a:ln w="12700" algn="ctr">
            <a:solidFill>
              <a:schemeClr val="tx1"/>
            </a:solidFill>
            <a:miter lim="800000"/>
            <a:headEnd/>
            <a:tailEnd/>
          </a:ln>
          <a:effectLst/>
        </p:spPr>
        <p:txBody>
          <a:bodyPr wrap="none" lIns="85725" tIns="42862" rIns="85725" bIns="42862" anchor="ctr"/>
          <a:lstStyle/>
          <a:p>
            <a:pPr marL="317500" indent="-317500" algn="ctr" defTabSz="708025">
              <a:spcBef>
                <a:spcPct val="0"/>
              </a:spcBef>
              <a:buFont typeface="Wingdings" pitchFamily="2" charset="2"/>
              <a:buNone/>
            </a:pPr>
            <a:r>
              <a:rPr lang="en-US"/>
              <a:t>Random</a:t>
            </a:r>
          </a:p>
          <a:p>
            <a:pPr marL="317500" indent="-317500" algn="ctr" defTabSz="708025">
              <a:spcBef>
                <a:spcPct val="0"/>
              </a:spcBef>
              <a:buFont typeface="Wingdings" pitchFamily="2" charset="2"/>
              <a:buNone/>
            </a:pPr>
            <a:r>
              <a:rPr lang="en-US"/>
              <a:t>Padding</a:t>
            </a:r>
          </a:p>
        </p:txBody>
      </p:sp>
      <p:sp>
        <p:nvSpPr>
          <p:cNvPr id="883723" name="Rectangle 11"/>
          <p:cNvSpPr>
            <a:spLocks noChangeArrowheads="1"/>
          </p:cNvSpPr>
          <p:nvPr/>
        </p:nvSpPr>
        <p:spPr bwMode="auto">
          <a:xfrm>
            <a:off x="7469932" y="4665116"/>
            <a:ext cx="1079500" cy="809625"/>
          </a:xfrm>
          <a:prstGeom prst="rect">
            <a:avLst/>
          </a:prstGeom>
          <a:solidFill>
            <a:schemeClr val="accent1"/>
          </a:solidFill>
          <a:ln w="12700" algn="ctr">
            <a:solidFill>
              <a:schemeClr val="tx1"/>
            </a:solidFill>
            <a:miter lim="800000"/>
            <a:headEnd/>
            <a:tailEnd/>
          </a:ln>
          <a:effectLst/>
        </p:spPr>
        <p:txBody>
          <a:bodyPr wrap="none" lIns="85725" tIns="42862" rIns="85725" bIns="42862" anchor="ctr"/>
          <a:lstStyle/>
          <a:p>
            <a:pPr marL="317500" indent="-317500" algn="ctr" defTabSz="708025">
              <a:spcBef>
                <a:spcPct val="0"/>
              </a:spcBef>
              <a:buFont typeface="Wingdings" pitchFamily="2" charset="2"/>
              <a:buNone/>
            </a:pPr>
            <a:r>
              <a:rPr lang="en-US"/>
              <a:t>MAC</a:t>
            </a:r>
          </a:p>
        </p:txBody>
      </p:sp>
      <p:sp>
        <p:nvSpPr>
          <p:cNvPr id="883724" name="Line 12"/>
          <p:cNvSpPr>
            <a:spLocks noChangeShapeType="1"/>
          </p:cNvSpPr>
          <p:nvPr/>
        </p:nvSpPr>
        <p:spPr bwMode="auto">
          <a:xfrm>
            <a:off x="3258294" y="5638254"/>
            <a:ext cx="3132138" cy="0"/>
          </a:xfrm>
          <a:prstGeom prst="line">
            <a:avLst/>
          </a:prstGeom>
          <a:noFill/>
          <a:ln w="38100">
            <a:solidFill>
              <a:srgbClr val="003399"/>
            </a:solidFill>
            <a:round/>
            <a:headEnd type="triangle" w="med" len="med"/>
            <a:tailEnd type="triangle" w="med" len="med"/>
          </a:ln>
          <a:effectLst/>
        </p:spPr>
        <p:txBody>
          <a:bodyPr lIns="85725" tIns="42862" rIns="85725" bIns="42862"/>
          <a:lstStyle/>
          <a:p>
            <a:endParaRPr lang="de-CH"/>
          </a:p>
        </p:txBody>
      </p:sp>
      <p:sp>
        <p:nvSpPr>
          <p:cNvPr id="883725" name="Text Box 13"/>
          <p:cNvSpPr txBox="1">
            <a:spLocks noChangeArrowheads="1"/>
          </p:cNvSpPr>
          <p:nvPr/>
        </p:nvSpPr>
        <p:spPr bwMode="auto">
          <a:xfrm>
            <a:off x="3366244" y="5638254"/>
            <a:ext cx="2862263" cy="390525"/>
          </a:xfrm>
          <a:prstGeom prst="rect">
            <a:avLst/>
          </a:prstGeom>
          <a:noFill/>
          <a:ln w="12700" algn="ctr">
            <a:noFill/>
            <a:miter lim="800000"/>
            <a:headEnd/>
            <a:tailEnd/>
          </a:ln>
          <a:effectLst/>
        </p:spPr>
        <p:txBody>
          <a:bodyPr lIns="85725" tIns="42862" rIns="85725" bIns="42862">
            <a:spAutoFit/>
          </a:bodyPr>
          <a:lstStyle/>
          <a:p>
            <a:pPr marL="317500" indent="-317500" algn="ctr" defTabSz="708025">
              <a:buFont typeface="Wingdings" pitchFamily="2" charset="2"/>
              <a:buNone/>
            </a:pPr>
            <a:r>
              <a:rPr lang="en-US">
                <a:solidFill>
                  <a:srgbClr val="003399"/>
                </a:solidFill>
              </a:rPr>
              <a:t>optional compression</a:t>
            </a:r>
          </a:p>
        </p:txBody>
      </p:sp>
      <p:sp>
        <p:nvSpPr>
          <p:cNvPr id="883726" name="Line 14"/>
          <p:cNvSpPr>
            <a:spLocks noChangeShapeType="1"/>
          </p:cNvSpPr>
          <p:nvPr/>
        </p:nvSpPr>
        <p:spPr bwMode="auto">
          <a:xfrm flipV="1">
            <a:off x="1097707" y="6178004"/>
            <a:ext cx="6372225" cy="0"/>
          </a:xfrm>
          <a:prstGeom prst="line">
            <a:avLst/>
          </a:prstGeom>
          <a:noFill/>
          <a:ln w="38100">
            <a:solidFill>
              <a:srgbClr val="FF0000"/>
            </a:solidFill>
            <a:round/>
            <a:headEnd type="triangle" w="med" len="med"/>
            <a:tailEnd type="triangle" w="med" len="med"/>
          </a:ln>
          <a:effectLst/>
        </p:spPr>
        <p:txBody>
          <a:bodyPr lIns="85725" tIns="42862" rIns="85725" bIns="42862"/>
          <a:lstStyle/>
          <a:p>
            <a:endParaRPr lang="de-CH"/>
          </a:p>
        </p:txBody>
      </p:sp>
      <p:sp>
        <p:nvSpPr>
          <p:cNvPr id="883727" name="Text Box 15"/>
          <p:cNvSpPr txBox="1">
            <a:spLocks noChangeArrowheads="1"/>
          </p:cNvSpPr>
          <p:nvPr/>
        </p:nvSpPr>
        <p:spPr bwMode="auto">
          <a:xfrm>
            <a:off x="1259632" y="6165304"/>
            <a:ext cx="5994400" cy="390525"/>
          </a:xfrm>
          <a:prstGeom prst="rect">
            <a:avLst/>
          </a:prstGeom>
          <a:noFill/>
          <a:ln w="12700" algn="ctr">
            <a:noFill/>
            <a:miter lim="800000"/>
            <a:headEnd/>
            <a:tailEnd/>
          </a:ln>
          <a:effectLst/>
        </p:spPr>
        <p:txBody>
          <a:bodyPr lIns="85725" tIns="42862" rIns="85725" bIns="42862">
            <a:spAutoFit/>
          </a:bodyPr>
          <a:lstStyle/>
          <a:p>
            <a:pPr marL="317500" indent="-317500" algn="ctr" defTabSz="708025">
              <a:buFont typeface="Wingdings" pitchFamily="2" charset="2"/>
              <a:buNone/>
            </a:pPr>
            <a:r>
              <a:rPr lang="en-US">
                <a:solidFill>
                  <a:srgbClr val="FF0000"/>
                </a:solidFill>
              </a:rPr>
              <a:t>encryption</a:t>
            </a:r>
          </a:p>
        </p:txBody>
      </p:sp>
    </p:spTree>
    <p:extLst>
      <p:ext uri="{BB962C8B-B14F-4D97-AF65-F5344CB8AC3E}">
        <p14:creationId xmlns:p14="http://schemas.microsoft.com/office/powerpoint/2010/main" val="420966059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52996" name="Rectangle 4"/>
          <p:cNvSpPr>
            <a:spLocks noGrp="1" noChangeArrowheads="1"/>
          </p:cNvSpPr>
          <p:nvPr>
            <p:ph idx="1"/>
          </p:nvPr>
        </p:nvSpPr>
        <p:spPr>
          <a:xfrm>
            <a:off x="457200" y="1600200"/>
            <a:ext cx="8507288" cy="4530725"/>
          </a:xfrm>
          <a:noFill/>
          <a:ln/>
        </p:spPr>
        <p:txBody>
          <a:bodyPr>
            <a:normAutofit fontScale="92500" lnSpcReduction="10000"/>
          </a:bodyPr>
          <a:lstStyle/>
          <a:p>
            <a:r>
              <a:rPr lang="zh-CN" altLang="en-US" dirty="0" smtClean="0"/>
              <a:t>首先，一个客户连接到</a:t>
            </a:r>
            <a:r>
              <a:rPr lang="de-DE" dirty="0" smtClean="0"/>
              <a:t> ssh </a:t>
            </a:r>
            <a:r>
              <a:rPr lang="zh-CN" altLang="en-US" dirty="0" smtClean="0"/>
              <a:t>服务器并请求验证服务器的密钥</a:t>
            </a:r>
            <a:r>
              <a:rPr lang="de-DE" dirty="0"/>
              <a:t/>
            </a:r>
            <a:br>
              <a:rPr lang="de-DE" dirty="0"/>
            </a:br>
            <a:r>
              <a:rPr lang="de-DE" sz="1000" dirty="0"/>
              <a:t/>
            </a:r>
            <a:br>
              <a:rPr lang="de-DE" sz="1000" dirty="0"/>
            </a:br>
            <a:r>
              <a:rPr lang="de-DE" sz="1400" b="1" dirty="0">
                <a:latin typeface="Courier New" pitchFamily="49" charset="0"/>
              </a:rPr>
              <a:t>[djm@roku djm]$ ssh root@hachi.mindrot.org</a:t>
            </a:r>
            <a:br>
              <a:rPr lang="de-DE" sz="1400" b="1" dirty="0">
                <a:latin typeface="Courier New" pitchFamily="49" charset="0"/>
              </a:rPr>
            </a:br>
            <a:r>
              <a:rPr lang="de-DE" sz="1400" b="1" dirty="0">
                <a:latin typeface="Courier New" pitchFamily="49" charset="0"/>
              </a:rPr>
              <a:t>The authenticity of host ’hachi.mindrot.org (203.36.198.102)’</a:t>
            </a:r>
            <a:br>
              <a:rPr lang="de-DE" sz="1400" b="1" dirty="0">
                <a:latin typeface="Courier New" pitchFamily="49" charset="0"/>
              </a:rPr>
            </a:br>
            <a:r>
              <a:rPr lang="de-DE" sz="1400" b="1" dirty="0">
                <a:latin typeface="Courier New" pitchFamily="49" charset="0"/>
              </a:rPr>
              <a:t>    can’t be established.</a:t>
            </a:r>
            <a:br>
              <a:rPr lang="de-DE" sz="1400" b="1" dirty="0">
                <a:latin typeface="Courier New" pitchFamily="49" charset="0"/>
              </a:rPr>
            </a:br>
            <a:r>
              <a:rPr lang="de-DE" sz="1400" b="1" dirty="0">
                <a:latin typeface="Courier New" pitchFamily="49" charset="0"/>
              </a:rPr>
              <a:t>RSA key fingerprint is </a:t>
            </a:r>
            <a:r>
              <a:rPr lang="de-DE" sz="1400" b="1" dirty="0">
                <a:solidFill>
                  <a:srgbClr val="003399"/>
                </a:solidFill>
                <a:latin typeface="Courier New" pitchFamily="49" charset="0"/>
              </a:rPr>
              <a:t>cd:41:70:30:48:07:16:81:e5:30:34:66:f1:56:ef:db</a:t>
            </a:r>
            <a:r>
              <a:rPr lang="de-DE" sz="1400" b="1" dirty="0">
                <a:latin typeface="Courier New" pitchFamily="49" charset="0"/>
              </a:rPr>
              <a:t>.</a:t>
            </a:r>
            <a:br>
              <a:rPr lang="de-DE" sz="1400" b="1" dirty="0">
                <a:latin typeface="Courier New" pitchFamily="49" charset="0"/>
              </a:rPr>
            </a:br>
            <a:r>
              <a:rPr lang="de-DE" sz="1400" b="1" dirty="0">
                <a:latin typeface="Courier New" pitchFamily="49" charset="0"/>
              </a:rPr>
              <a:t>Are you sure you want to continue connecting (yes/no)? </a:t>
            </a:r>
            <a:r>
              <a:rPr lang="de-DE" sz="1400" b="1" dirty="0">
                <a:solidFill>
                  <a:srgbClr val="FF0000"/>
                </a:solidFill>
                <a:latin typeface="Courier New" pitchFamily="49" charset="0"/>
              </a:rPr>
              <a:t>yes</a:t>
            </a:r>
            <a:r>
              <a:rPr lang="de-DE" sz="1400" b="1" dirty="0">
                <a:latin typeface="Courier New" pitchFamily="49" charset="0"/>
              </a:rPr>
              <a:t/>
            </a:r>
            <a:br>
              <a:rPr lang="de-DE" sz="1400" b="1" dirty="0">
                <a:latin typeface="Courier New" pitchFamily="49" charset="0"/>
              </a:rPr>
            </a:br>
            <a:r>
              <a:rPr lang="de-DE" sz="1400" b="1" dirty="0">
                <a:latin typeface="Courier New" pitchFamily="49" charset="0"/>
              </a:rPr>
              <a:t>Warning: Permanently added ’localhost’ (RSA) to the list of known hosts.</a:t>
            </a:r>
            <a:br>
              <a:rPr lang="de-DE" sz="1400" b="1" dirty="0">
                <a:latin typeface="Courier New" pitchFamily="49" charset="0"/>
              </a:rPr>
            </a:br>
            <a:r>
              <a:rPr lang="de-DE" sz="1400" b="1" dirty="0">
                <a:latin typeface="Courier New" pitchFamily="49" charset="0"/>
              </a:rPr>
              <a:t>root@hachi.mindrot.org’s password: </a:t>
            </a:r>
            <a:r>
              <a:rPr lang="de-DE" sz="1400" b="1" dirty="0">
                <a:solidFill>
                  <a:srgbClr val="FF0000"/>
                </a:solidFill>
                <a:latin typeface="Courier New" pitchFamily="49" charset="0"/>
              </a:rPr>
              <a:t>xxxxxxxx</a:t>
            </a:r>
            <a:r>
              <a:rPr lang="de-DE" sz="1400" b="1" dirty="0">
                <a:latin typeface="Courier New" pitchFamily="49" charset="0"/>
              </a:rPr>
              <a:t/>
            </a:r>
            <a:br>
              <a:rPr lang="de-DE" sz="1400" b="1" dirty="0">
                <a:latin typeface="Courier New" pitchFamily="49" charset="0"/>
              </a:rPr>
            </a:br>
            <a:r>
              <a:rPr lang="de-DE" sz="1400" b="1" dirty="0">
                <a:latin typeface="Courier New" pitchFamily="49" charset="0"/>
              </a:rPr>
              <a:t>Last login: Tue Aug 27 10:56:25 2002</a:t>
            </a:r>
            <a:br>
              <a:rPr lang="de-DE" sz="1400" b="1" dirty="0">
                <a:latin typeface="Courier New" pitchFamily="49" charset="0"/>
              </a:rPr>
            </a:br>
            <a:r>
              <a:rPr lang="de-DE" sz="1400" b="1" dirty="0">
                <a:latin typeface="Courier New" pitchFamily="49" charset="0"/>
              </a:rPr>
              <a:t>[root@hachi root]#</a:t>
            </a:r>
          </a:p>
          <a:p>
            <a:r>
              <a:rPr lang="zh-CN" altLang="en-US" dirty="0" smtClean="0"/>
              <a:t>这样做是为了防止攻击者冒充服务器，这将让他们有机会捕捉到的密码或会话的内容。</a:t>
            </a:r>
            <a:endParaRPr lang="de-DE" dirty="0"/>
          </a:p>
          <a:p>
            <a:r>
              <a:rPr lang="zh-CN" altLang="en-US" dirty="0" smtClean="0"/>
              <a:t>一旦服务器的密钥已被验证，它被记录在</a:t>
            </a:r>
            <a:r>
              <a:rPr lang="de-DE" sz="1900" b="1" dirty="0" smtClean="0">
                <a:solidFill>
                  <a:srgbClr val="FF0000"/>
                </a:solidFill>
                <a:latin typeface="Courier New" pitchFamily="49" charset="0"/>
              </a:rPr>
              <a:t>~/.</a:t>
            </a:r>
            <a:r>
              <a:rPr lang="de-DE" sz="1900" b="1" dirty="0" smtClean="0">
                <a:solidFill>
                  <a:srgbClr val="FF0000"/>
                </a:solidFill>
                <a:latin typeface="Courier New" pitchFamily="49" charset="0"/>
              </a:rPr>
              <a:t>ssh /</a:t>
            </a:r>
            <a:r>
              <a:rPr lang="de-DE" sz="1900" b="1" dirty="0" smtClean="0">
                <a:solidFill>
                  <a:srgbClr val="FF0000"/>
                </a:solidFill>
                <a:latin typeface="Courier New" pitchFamily="49" charset="0"/>
              </a:rPr>
              <a:t>known_hosts </a:t>
            </a:r>
            <a:r>
              <a:rPr lang="zh-CN" altLang="en-US" dirty="0" smtClean="0"/>
              <a:t>里，因此它可以自动检查每个连接。</a:t>
            </a:r>
            <a:endParaRPr lang="de-DE" dirty="0"/>
          </a:p>
        </p:txBody>
      </p:sp>
      <p:sp>
        <p:nvSpPr>
          <p:cNvPr id="2" name="副标题 1"/>
          <p:cNvSpPr>
            <a:spLocks noGrp="1"/>
          </p:cNvSpPr>
          <p:nvPr>
            <p:ph type="subTitle" idx="13"/>
          </p:nvPr>
        </p:nvSpPr>
        <p:spPr/>
        <p:txBody>
          <a:bodyPr>
            <a:normAutofit fontScale="92500" lnSpcReduction="20000"/>
          </a:bodyPr>
          <a:lstStyle/>
          <a:p>
            <a:endParaRPr lang="zh-CN" altLang="en-US"/>
          </a:p>
        </p:txBody>
      </p:sp>
      <p:sp>
        <p:nvSpPr>
          <p:cNvPr id="852994" name="Rectangle 2"/>
          <p:cNvSpPr>
            <a:spLocks noGrp="1" noChangeArrowheads="1"/>
          </p:cNvSpPr>
          <p:nvPr>
            <p:ph type="title"/>
          </p:nvPr>
        </p:nvSpPr>
        <p:spPr/>
        <p:txBody>
          <a:bodyPr/>
          <a:lstStyle/>
          <a:p>
            <a:r>
              <a:rPr lang="zh-CN" altLang="en-US" dirty="0" smtClean="0"/>
              <a:t>初始服务器密钥发现</a:t>
            </a:r>
            <a:endParaRPr lang="de-DE" dirty="0"/>
          </a:p>
        </p:txBody>
      </p:sp>
      <p:sp>
        <p:nvSpPr>
          <p:cNvPr id="852995" name="Rectangle 3"/>
          <p:cNvSpPr>
            <a:spLocks noChangeArrowheads="1"/>
          </p:cNvSpPr>
          <p:nvPr/>
        </p:nvSpPr>
        <p:spPr bwMode="auto">
          <a:xfrm>
            <a:off x="5481638" y="6467475"/>
            <a:ext cx="76200" cy="76200"/>
          </a:xfrm>
          <a:prstGeom prst="rect">
            <a:avLst/>
          </a:prstGeom>
          <a:solidFill>
            <a:srgbClr val="003399"/>
          </a:solidFill>
          <a:ln w="12700">
            <a:noFill/>
            <a:miter lim="800000"/>
            <a:headEnd/>
            <a:tailEnd/>
          </a:ln>
          <a:effectLst/>
        </p:spPr>
        <p:txBody>
          <a:bodyPr wrap="none" lIns="85725" tIns="42862" rIns="85725" bIns="42862" anchor="ctr"/>
          <a:lstStyle/>
          <a:p>
            <a:endParaRPr lang="de-CH"/>
          </a:p>
        </p:txBody>
      </p:sp>
    </p:spTree>
    <p:extLst>
      <p:ext uri="{BB962C8B-B14F-4D97-AF65-F5344CB8AC3E}">
        <p14:creationId xmlns:p14="http://schemas.microsoft.com/office/powerpoint/2010/main" val="2259796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8529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2995" grpId="0" animBg="1"/>
    </p:bldLst>
  </p:timing>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5764" name="Rectangle 4"/>
          <p:cNvSpPr>
            <a:spLocks noGrp="1" noChangeArrowheads="1"/>
          </p:cNvSpPr>
          <p:nvPr>
            <p:ph idx="1"/>
          </p:nvPr>
        </p:nvSpPr>
        <p:spPr>
          <a:noFill/>
          <a:ln/>
        </p:spPr>
        <p:txBody>
          <a:bodyPr>
            <a:normAutofit lnSpcReduction="10000"/>
          </a:bodyPr>
          <a:lstStyle/>
          <a:p>
            <a:r>
              <a:rPr lang="zh-CN" altLang="en-US" dirty="0" smtClean="0">
                <a:solidFill>
                  <a:srgbClr val="FF0000"/>
                </a:solidFill>
              </a:rPr>
              <a:t>认证层</a:t>
            </a:r>
            <a:r>
              <a:rPr lang="zh-CN" altLang="en-US" dirty="0" smtClean="0"/>
              <a:t>为</a:t>
            </a:r>
            <a:r>
              <a:rPr lang="zh-CN" altLang="en-US" dirty="0" smtClean="0">
                <a:solidFill>
                  <a:srgbClr val="FF0000"/>
                </a:solidFill>
              </a:rPr>
              <a:t>用户</a:t>
            </a:r>
            <a:r>
              <a:rPr lang="zh-CN" altLang="en-US" dirty="0" smtClean="0"/>
              <a:t>身份验证提供了几种机制。这些措施包括传统的密码认证，以及公共密钥或基于主机的认证机制。</a:t>
            </a:r>
            <a:endParaRPr lang="en-US" dirty="0"/>
          </a:p>
          <a:p>
            <a:r>
              <a:rPr lang="zh-CN" altLang="en-US" dirty="0" smtClean="0">
                <a:solidFill>
                  <a:srgbClr val="FF0000"/>
                </a:solidFill>
              </a:rPr>
              <a:t>基于口令的认证</a:t>
            </a:r>
            <a:r>
              <a:rPr lang="en-US" dirty="0" smtClean="0"/>
              <a:t>: </a:t>
            </a:r>
            <a:r>
              <a:rPr lang="zh-CN" altLang="en-US" dirty="0" smtClean="0"/>
              <a:t>用户名和口令的安全传输是基于加密的</a:t>
            </a:r>
            <a:r>
              <a:rPr lang="en-US" altLang="zh-CN" dirty="0" err="1" smtClean="0"/>
              <a:t>ssh</a:t>
            </a:r>
            <a:r>
              <a:rPr lang="zh-CN" altLang="en-US" dirty="0" smtClean="0"/>
              <a:t>传输层。在服务器上正常的基于口令的登录将会发生。</a:t>
            </a:r>
            <a:endParaRPr lang="en-US" dirty="0"/>
          </a:p>
          <a:p>
            <a:r>
              <a:rPr lang="zh-CN" altLang="en-US" dirty="0" smtClean="0">
                <a:solidFill>
                  <a:srgbClr val="FF0000"/>
                </a:solidFill>
              </a:rPr>
              <a:t>基于密钥的认证</a:t>
            </a:r>
            <a:r>
              <a:rPr lang="en-US" dirty="0" smtClean="0"/>
              <a:t>:</a:t>
            </a:r>
            <a:r>
              <a:rPr lang="zh-CN" altLang="en-US" dirty="0" smtClean="0"/>
              <a:t>用户使用其私钥签署一个由服务器发送的 </a:t>
            </a:r>
            <a:r>
              <a:rPr lang="en-US" altLang="zh-CN" dirty="0" smtClean="0"/>
              <a:t>challenge</a:t>
            </a:r>
            <a:r>
              <a:rPr lang="zh-CN" altLang="en-US" dirty="0" smtClean="0"/>
              <a:t>。用户的公钥文件 </a:t>
            </a:r>
            <a:r>
              <a:rPr lang="en-US" sz="1900" b="1" dirty="0" smtClean="0">
                <a:solidFill>
                  <a:srgbClr val="FF0000"/>
                </a:solidFill>
                <a:latin typeface="Courier New" pitchFamily="49" charset="0"/>
              </a:rPr>
              <a:t>id_rsa.pub</a:t>
            </a:r>
            <a:r>
              <a:rPr lang="zh-CN" altLang="en-US" dirty="0" smtClean="0"/>
              <a:t>必须首先安装在服务器 </a:t>
            </a:r>
            <a:r>
              <a:rPr lang="en-US" sz="1900" b="1" dirty="0" smtClean="0">
                <a:solidFill>
                  <a:srgbClr val="FF0000"/>
                </a:solidFill>
                <a:latin typeface="Courier New" pitchFamily="49" charset="0"/>
              </a:rPr>
              <a:t>~/.</a:t>
            </a:r>
            <a:r>
              <a:rPr lang="en-US" sz="1900" b="1" dirty="0" err="1" smtClean="0">
                <a:solidFill>
                  <a:srgbClr val="FF0000"/>
                </a:solidFill>
                <a:latin typeface="Courier New" pitchFamily="49" charset="0"/>
              </a:rPr>
              <a:t>ssh</a:t>
            </a:r>
            <a:r>
              <a:rPr lang="en-US" sz="1900" b="1" dirty="0" smtClean="0">
                <a:solidFill>
                  <a:srgbClr val="FF0000"/>
                </a:solidFill>
                <a:latin typeface="Courier New" pitchFamily="49" charset="0"/>
              </a:rPr>
              <a:t>/</a:t>
            </a:r>
            <a:r>
              <a:rPr lang="en-US" sz="1900" b="1" dirty="0" err="1" smtClean="0">
                <a:solidFill>
                  <a:srgbClr val="FF0000"/>
                </a:solidFill>
                <a:latin typeface="Courier New" pitchFamily="49" charset="0"/>
              </a:rPr>
              <a:t>autho</a:t>
            </a:r>
            <a:r>
              <a:rPr lang="en-US" altLang="zh-CN" sz="1900" b="1" dirty="0" err="1" smtClean="0">
                <a:solidFill>
                  <a:srgbClr val="FF0000"/>
                </a:solidFill>
                <a:latin typeface="Courier New" pitchFamily="49" charset="0"/>
              </a:rPr>
              <a:t>-</a:t>
            </a:r>
            <a:r>
              <a:rPr lang="en-US" sz="1900" b="1" dirty="0" err="1" smtClean="0">
                <a:solidFill>
                  <a:srgbClr val="FF0000"/>
                </a:solidFill>
                <a:latin typeface="Courier New" pitchFamily="49" charset="0"/>
              </a:rPr>
              <a:t>rized_keys</a:t>
            </a:r>
            <a:r>
              <a:rPr lang="en-US" sz="1900" b="1" dirty="0" smtClean="0">
                <a:solidFill>
                  <a:srgbClr val="FF0000"/>
                </a:solidFill>
                <a:latin typeface="Courier New" pitchFamily="49" charset="0"/>
              </a:rPr>
              <a:t> </a:t>
            </a:r>
            <a:r>
              <a:rPr lang="zh-CN" altLang="en-US" dirty="0" smtClean="0"/>
              <a:t>文件中</a:t>
            </a:r>
            <a:endParaRPr lang="de-DE" dirty="0"/>
          </a:p>
        </p:txBody>
      </p:sp>
      <p:sp>
        <p:nvSpPr>
          <p:cNvPr id="2" name="副标题 1"/>
          <p:cNvSpPr>
            <a:spLocks noGrp="1"/>
          </p:cNvSpPr>
          <p:nvPr>
            <p:ph type="subTitle" idx="13"/>
          </p:nvPr>
        </p:nvSpPr>
        <p:spPr/>
        <p:txBody>
          <a:bodyPr>
            <a:normAutofit fontScale="92500" lnSpcReduction="20000"/>
          </a:bodyPr>
          <a:lstStyle/>
          <a:p>
            <a:endParaRPr lang="zh-CN" altLang="en-US"/>
          </a:p>
        </p:txBody>
      </p:sp>
      <p:sp>
        <p:nvSpPr>
          <p:cNvPr id="885762" name="Rectangle 2"/>
          <p:cNvSpPr>
            <a:spLocks noGrp="1" noChangeArrowheads="1"/>
          </p:cNvSpPr>
          <p:nvPr>
            <p:ph type="title"/>
          </p:nvPr>
        </p:nvSpPr>
        <p:spPr/>
        <p:txBody>
          <a:bodyPr/>
          <a:lstStyle/>
          <a:p>
            <a:r>
              <a:rPr lang="de-CH" dirty="0"/>
              <a:t>SSH 2 </a:t>
            </a:r>
            <a:r>
              <a:rPr lang="de-CH" dirty="0" smtClean="0"/>
              <a:t>– </a:t>
            </a:r>
            <a:r>
              <a:rPr lang="zh-CN" altLang="en-US" dirty="0" smtClean="0"/>
              <a:t>认证层</a:t>
            </a:r>
            <a:endParaRPr lang="de-DE" dirty="0"/>
          </a:p>
        </p:txBody>
      </p:sp>
      <p:sp>
        <p:nvSpPr>
          <p:cNvPr id="885763" name="Rectangle 3"/>
          <p:cNvSpPr>
            <a:spLocks noChangeArrowheads="1"/>
          </p:cNvSpPr>
          <p:nvPr/>
        </p:nvSpPr>
        <p:spPr bwMode="auto">
          <a:xfrm>
            <a:off x="5481638" y="6467475"/>
            <a:ext cx="76200" cy="76200"/>
          </a:xfrm>
          <a:prstGeom prst="rect">
            <a:avLst/>
          </a:prstGeom>
          <a:solidFill>
            <a:srgbClr val="003399"/>
          </a:solidFill>
          <a:ln w="12700">
            <a:noFill/>
            <a:miter lim="800000"/>
            <a:headEnd/>
            <a:tailEnd/>
          </a:ln>
          <a:effectLst/>
        </p:spPr>
        <p:txBody>
          <a:bodyPr wrap="none" lIns="85725" tIns="42862" rIns="85725" bIns="42862" anchor="ctr"/>
          <a:lstStyle/>
          <a:p>
            <a:endParaRPr lang="de-CH"/>
          </a:p>
        </p:txBody>
      </p:sp>
    </p:spTree>
    <p:extLst>
      <p:ext uri="{BB962C8B-B14F-4D97-AF65-F5344CB8AC3E}">
        <p14:creationId xmlns:p14="http://schemas.microsoft.com/office/powerpoint/2010/main" val="2513745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8857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5763" grpId="0" animBg="1"/>
    </p:bldLst>
  </p:timing>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7812" name="Rectangle 4"/>
          <p:cNvSpPr>
            <a:spLocks noGrp="1" noChangeArrowheads="1"/>
          </p:cNvSpPr>
          <p:nvPr>
            <p:ph idx="1"/>
          </p:nvPr>
        </p:nvSpPr>
        <p:spPr>
          <a:xfrm>
            <a:off x="577049" y="1396062"/>
            <a:ext cx="7955391" cy="4530725"/>
          </a:xfrm>
          <a:noFill/>
          <a:ln/>
        </p:spPr>
        <p:txBody>
          <a:bodyPr>
            <a:normAutofit lnSpcReduction="10000"/>
          </a:bodyPr>
          <a:lstStyle/>
          <a:p>
            <a:r>
              <a:rPr lang="zh-CN" altLang="en-US" dirty="0" smtClean="0">
                <a:solidFill>
                  <a:srgbClr val="FF0000"/>
                </a:solidFill>
              </a:rPr>
              <a:t>连接层</a:t>
            </a:r>
            <a:r>
              <a:rPr lang="en-US" dirty="0" smtClean="0"/>
              <a:t> </a:t>
            </a:r>
            <a:r>
              <a:rPr lang="zh-CN" altLang="en-US" dirty="0" smtClean="0"/>
              <a:t>提供</a:t>
            </a:r>
            <a:endParaRPr lang="en-US" dirty="0"/>
          </a:p>
          <a:p>
            <a:pPr lvl="1"/>
            <a:r>
              <a:rPr lang="zh-CN" altLang="en-US" dirty="0" smtClean="0"/>
              <a:t>交互式登录会话</a:t>
            </a:r>
            <a:r>
              <a:rPr lang="en-US" dirty="0" smtClean="0"/>
              <a:t>:  </a:t>
            </a:r>
          </a:p>
          <a:p>
            <a:pPr lvl="1">
              <a:buNone/>
            </a:pPr>
            <a:r>
              <a:rPr lang="en-US" b="1" dirty="0" smtClean="0">
                <a:solidFill>
                  <a:srgbClr val="003399"/>
                </a:solidFill>
                <a:latin typeface="Courier New" pitchFamily="49" charset="0"/>
              </a:rPr>
              <a:t>$ </a:t>
            </a:r>
            <a:r>
              <a:rPr lang="en-US" b="1" dirty="0" err="1" smtClean="0">
                <a:solidFill>
                  <a:srgbClr val="003399"/>
                </a:solidFill>
                <a:latin typeface="Courier New" pitchFamily="49" charset="0"/>
              </a:rPr>
              <a:t>ssh</a:t>
            </a:r>
            <a:r>
              <a:rPr lang="en-US" b="1" dirty="0" smtClean="0">
                <a:solidFill>
                  <a:srgbClr val="003399"/>
                </a:solidFill>
                <a:latin typeface="Courier New" pitchFamily="49" charset="0"/>
              </a:rPr>
              <a:t> </a:t>
            </a:r>
            <a:r>
              <a:rPr lang="en-US" b="1" dirty="0">
                <a:solidFill>
                  <a:srgbClr val="003399"/>
                </a:solidFill>
                <a:latin typeface="Courier New" pitchFamily="49" charset="0"/>
              </a:rPr>
              <a:t>–l </a:t>
            </a:r>
            <a:r>
              <a:rPr lang="en-US" b="1" dirty="0" err="1">
                <a:solidFill>
                  <a:srgbClr val="003399"/>
                </a:solidFill>
                <a:latin typeface="Courier New" pitchFamily="49" charset="0"/>
              </a:rPr>
              <a:t>antje</a:t>
            </a:r>
            <a:r>
              <a:rPr lang="en-US" b="1" dirty="0">
                <a:solidFill>
                  <a:srgbClr val="003399"/>
                </a:solidFill>
                <a:latin typeface="Courier New" pitchFamily="49" charset="0"/>
              </a:rPr>
              <a:t> srv.kool.net</a:t>
            </a:r>
          </a:p>
          <a:p>
            <a:pPr lvl="1"/>
            <a:r>
              <a:rPr lang="zh-CN" altLang="en-US" dirty="0" smtClean="0"/>
              <a:t>远程执行命令</a:t>
            </a:r>
            <a:r>
              <a:rPr lang="en-US" dirty="0" smtClean="0"/>
              <a:t>:  </a:t>
            </a:r>
          </a:p>
          <a:p>
            <a:pPr lvl="1">
              <a:buNone/>
            </a:pPr>
            <a:r>
              <a:rPr lang="en-US" b="1" dirty="0" smtClean="0">
                <a:solidFill>
                  <a:srgbClr val="003399"/>
                </a:solidFill>
                <a:latin typeface="Courier New" pitchFamily="49" charset="0"/>
              </a:rPr>
              <a:t>$ </a:t>
            </a:r>
            <a:r>
              <a:rPr lang="en-US" b="1" dirty="0" err="1" smtClean="0">
                <a:solidFill>
                  <a:srgbClr val="003399"/>
                </a:solidFill>
                <a:latin typeface="Courier New" pitchFamily="49" charset="0"/>
              </a:rPr>
              <a:t>ssh</a:t>
            </a:r>
            <a:r>
              <a:rPr lang="en-US" b="1" dirty="0" smtClean="0">
                <a:solidFill>
                  <a:srgbClr val="003399"/>
                </a:solidFill>
                <a:latin typeface="Courier New" pitchFamily="49" charset="0"/>
              </a:rPr>
              <a:t> </a:t>
            </a:r>
            <a:r>
              <a:rPr lang="en-US" b="1" dirty="0">
                <a:solidFill>
                  <a:srgbClr val="003399"/>
                </a:solidFill>
                <a:latin typeface="Courier New" pitchFamily="49" charset="0"/>
              </a:rPr>
              <a:t>antje@srv.kool.net “</a:t>
            </a:r>
            <a:r>
              <a:rPr lang="en-US" b="1" dirty="0" err="1">
                <a:solidFill>
                  <a:srgbClr val="003399"/>
                </a:solidFill>
                <a:latin typeface="Courier New" pitchFamily="49" charset="0"/>
              </a:rPr>
              <a:t>rm</a:t>
            </a:r>
            <a:r>
              <a:rPr lang="en-US" b="1" dirty="0">
                <a:solidFill>
                  <a:srgbClr val="003399"/>
                </a:solidFill>
                <a:latin typeface="Courier New" pitchFamily="49" charset="0"/>
              </a:rPr>
              <a:t> *”</a:t>
            </a:r>
          </a:p>
          <a:p>
            <a:pPr lvl="1"/>
            <a:r>
              <a:rPr lang="zh-CN" altLang="en-US" dirty="0" smtClean="0"/>
              <a:t>通过</a:t>
            </a:r>
            <a:r>
              <a:rPr lang="en-US" dirty="0" smtClean="0"/>
              <a:t> </a:t>
            </a:r>
            <a:r>
              <a:rPr lang="en-US" dirty="0" err="1">
                <a:solidFill>
                  <a:srgbClr val="FF0000"/>
                </a:solidFill>
              </a:rPr>
              <a:t>scp</a:t>
            </a:r>
            <a:r>
              <a:rPr lang="en-US" dirty="0"/>
              <a:t> </a:t>
            </a:r>
            <a:r>
              <a:rPr lang="zh-CN" altLang="en-US" dirty="0" smtClean="0"/>
              <a:t>或</a:t>
            </a:r>
            <a:r>
              <a:rPr lang="en-US" dirty="0" smtClean="0"/>
              <a:t> </a:t>
            </a:r>
            <a:r>
              <a:rPr lang="en-US" dirty="0" err="1">
                <a:solidFill>
                  <a:srgbClr val="FF0000"/>
                </a:solidFill>
              </a:rPr>
              <a:t>sftp</a:t>
            </a:r>
            <a:r>
              <a:rPr lang="en-US" dirty="0"/>
              <a:t> </a:t>
            </a:r>
            <a:r>
              <a:rPr lang="zh-CN" altLang="en-US" dirty="0" smtClean="0"/>
              <a:t>命令安全地实现远程文件或目录的复制</a:t>
            </a:r>
            <a:endParaRPr lang="en-US" dirty="0"/>
          </a:p>
          <a:p>
            <a:pPr lvl="1"/>
            <a:r>
              <a:rPr lang="zh-CN" altLang="en-US" dirty="0" smtClean="0"/>
              <a:t>转发 </a:t>
            </a:r>
            <a:r>
              <a:rPr lang="en-US" altLang="zh-CN" dirty="0" smtClean="0"/>
              <a:t>TCP / IP </a:t>
            </a:r>
            <a:r>
              <a:rPr lang="zh-CN" altLang="en-US" dirty="0" smtClean="0"/>
              <a:t>连接</a:t>
            </a:r>
          </a:p>
          <a:p>
            <a:pPr lvl="1"/>
            <a:r>
              <a:rPr lang="zh-CN" altLang="en-US" dirty="0" smtClean="0"/>
              <a:t>和转发 </a:t>
            </a:r>
            <a:r>
              <a:rPr lang="en-US" altLang="zh-CN" dirty="0" smtClean="0"/>
              <a:t>X11 </a:t>
            </a:r>
            <a:r>
              <a:rPr lang="zh-CN" altLang="en-US" dirty="0" smtClean="0"/>
              <a:t>连接</a:t>
            </a:r>
            <a:endParaRPr lang="en-US" dirty="0"/>
          </a:p>
          <a:p>
            <a:r>
              <a:rPr lang="zh-CN" altLang="en-US" dirty="0" smtClean="0"/>
              <a:t>所有这些通道被复用成一个单一的加密隧道。</a:t>
            </a:r>
            <a:endParaRPr lang="de-DE" dirty="0"/>
          </a:p>
        </p:txBody>
      </p:sp>
      <p:sp>
        <p:nvSpPr>
          <p:cNvPr id="2" name="副标题 1"/>
          <p:cNvSpPr>
            <a:spLocks noGrp="1"/>
          </p:cNvSpPr>
          <p:nvPr>
            <p:ph type="subTitle" idx="13"/>
          </p:nvPr>
        </p:nvSpPr>
        <p:spPr/>
        <p:txBody>
          <a:bodyPr>
            <a:normAutofit fontScale="92500" lnSpcReduction="20000"/>
          </a:bodyPr>
          <a:lstStyle/>
          <a:p>
            <a:endParaRPr lang="zh-CN" altLang="en-US"/>
          </a:p>
        </p:txBody>
      </p:sp>
      <p:sp>
        <p:nvSpPr>
          <p:cNvPr id="887810" name="Rectangle 2"/>
          <p:cNvSpPr>
            <a:spLocks noGrp="1" noChangeArrowheads="1"/>
          </p:cNvSpPr>
          <p:nvPr>
            <p:ph type="title"/>
          </p:nvPr>
        </p:nvSpPr>
        <p:spPr/>
        <p:txBody>
          <a:bodyPr/>
          <a:lstStyle/>
          <a:p>
            <a:r>
              <a:rPr lang="de-CH" dirty="0"/>
              <a:t>SSH 2 </a:t>
            </a:r>
            <a:r>
              <a:rPr lang="de-CH" dirty="0" smtClean="0"/>
              <a:t>– </a:t>
            </a:r>
            <a:r>
              <a:rPr lang="zh-CN" altLang="en-US" dirty="0" smtClean="0"/>
              <a:t>连接层</a:t>
            </a:r>
            <a:endParaRPr lang="de-DE" dirty="0"/>
          </a:p>
        </p:txBody>
      </p:sp>
      <p:sp>
        <p:nvSpPr>
          <p:cNvPr id="887811" name="Rectangle 3"/>
          <p:cNvSpPr>
            <a:spLocks noChangeArrowheads="1"/>
          </p:cNvSpPr>
          <p:nvPr/>
        </p:nvSpPr>
        <p:spPr bwMode="auto">
          <a:xfrm>
            <a:off x="5481638" y="6467475"/>
            <a:ext cx="76200" cy="76200"/>
          </a:xfrm>
          <a:prstGeom prst="rect">
            <a:avLst/>
          </a:prstGeom>
          <a:solidFill>
            <a:srgbClr val="003399"/>
          </a:solidFill>
          <a:ln w="12700">
            <a:noFill/>
            <a:miter lim="800000"/>
            <a:headEnd/>
            <a:tailEnd/>
          </a:ln>
          <a:effectLst/>
        </p:spPr>
        <p:txBody>
          <a:bodyPr wrap="none" lIns="85725" tIns="42862" rIns="85725" bIns="42862" anchor="ctr"/>
          <a:lstStyle/>
          <a:p>
            <a:endParaRPr lang="de-CH"/>
          </a:p>
        </p:txBody>
      </p:sp>
    </p:spTree>
    <p:extLst>
      <p:ext uri="{BB962C8B-B14F-4D97-AF65-F5344CB8AC3E}">
        <p14:creationId xmlns:p14="http://schemas.microsoft.com/office/powerpoint/2010/main" val="3675227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8878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7811" grpId="0" animBg="1"/>
    </p:bld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副标题 2"/>
          <p:cNvSpPr>
            <a:spLocks noGrp="1"/>
          </p:cNvSpPr>
          <p:nvPr>
            <p:ph type="subTitle" idx="13"/>
          </p:nvPr>
        </p:nvSpPr>
        <p:spPr/>
        <p:txBody>
          <a:bodyPr>
            <a:normAutofit fontScale="92500" lnSpcReduction="20000"/>
          </a:bodyPr>
          <a:lstStyle/>
          <a:p>
            <a:endParaRPr lang="zh-CN" altLang="en-US"/>
          </a:p>
        </p:txBody>
      </p:sp>
      <p:sp>
        <p:nvSpPr>
          <p:cNvPr id="889858" name="Rectangle 2"/>
          <p:cNvSpPr>
            <a:spLocks noGrp="1" noChangeArrowheads="1"/>
          </p:cNvSpPr>
          <p:nvPr>
            <p:ph type="title"/>
          </p:nvPr>
        </p:nvSpPr>
        <p:spPr/>
        <p:txBody>
          <a:bodyPr/>
          <a:lstStyle/>
          <a:p>
            <a:r>
              <a:rPr lang="de-CH" dirty="0"/>
              <a:t>SSH 2 – TCP/IP </a:t>
            </a:r>
            <a:r>
              <a:rPr lang="zh-CN" altLang="en-US" dirty="0" smtClean="0"/>
              <a:t>端口转发</a:t>
            </a:r>
            <a:endParaRPr lang="de-DE" dirty="0"/>
          </a:p>
        </p:txBody>
      </p:sp>
      <p:sp>
        <p:nvSpPr>
          <p:cNvPr id="889859" name="Rectangle 3"/>
          <p:cNvSpPr>
            <a:spLocks noChangeArrowheads="1"/>
          </p:cNvSpPr>
          <p:nvPr/>
        </p:nvSpPr>
        <p:spPr bwMode="auto">
          <a:xfrm>
            <a:off x="5481638" y="6467475"/>
            <a:ext cx="76200" cy="76200"/>
          </a:xfrm>
          <a:prstGeom prst="rect">
            <a:avLst/>
          </a:prstGeom>
          <a:solidFill>
            <a:srgbClr val="003399"/>
          </a:solidFill>
          <a:ln w="12700">
            <a:noFill/>
            <a:miter lim="800000"/>
            <a:headEnd/>
            <a:tailEnd/>
          </a:ln>
          <a:effectLst/>
        </p:spPr>
        <p:txBody>
          <a:bodyPr wrap="none" lIns="85725" tIns="42862" rIns="85725" bIns="42862" anchor="ctr"/>
          <a:lstStyle/>
          <a:p>
            <a:endParaRPr lang="de-CH"/>
          </a:p>
        </p:txBody>
      </p:sp>
      <p:sp>
        <p:nvSpPr>
          <p:cNvPr id="889863" name="AutoShape 7"/>
          <p:cNvSpPr>
            <a:spLocks noChangeArrowheads="1"/>
          </p:cNvSpPr>
          <p:nvPr/>
        </p:nvSpPr>
        <p:spPr bwMode="auto">
          <a:xfrm>
            <a:off x="3384550" y="998538"/>
            <a:ext cx="2700338" cy="1582737"/>
          </a:xfrm>
          <a:prstGeom prst="cloudCallout">
            <a:avLst>
              <a:gd name="adj1" fmla="val -6495"/>
              <a:gd name="adj2" fmla="val 190120"/>
            </a:avLst>
          </a:prstGeom>
          <a:solidFill>
            <a:srgbClr val="FFCC99"/>
          </a:solidFill>
          <a:ln w="12700">
            <a:solidFill>
              <a:schemeClr val="tx1"/>
            </a:solidFill>
            <a:round/>
            <a:headEnd/>
            <a:tailEnd/>
          </a:ln>
          <a:effectLst/>
        </p:spPr>
        <p:txBody>
          <a:bodyPr lIns="85725" tIns="42862" rIns="85725" bIns="42862"/>
          <a:lstStyle/>
          <a:p>
            <a:pPr marL="317500" indent="-317500" algn="ctr" defTabSz="708025">
              <a:buFont typeface="Wingdings" pitchFamily="2" charset="2"/>
              <a:buNone/>
            </a:pPr>
            <a:endParaRPr lang="en-US"/>
          </a:p>
        </p:txBody>
      </p:sp>
      <p:sp>
        <p:nvSpPr>
          <p:cNvPr id="889864" name="Rectangle 8"/>
          <p:cNvSpPr>
            <a:spLocks noChangeArrowheads="1"/>
          </p:cNvSpPr>
          <p:nvPr/>
        </p:nvSpPr>
        <p:spPr bwMode="auto">
          <a:xfrm>
            <a:off x="630238" y="2997200"/>
            <a:ext cx="2916237" cy="2214563"/>
          </a:xfrm>
          <a:prstGeom prst="rect">
            <a:avLst/>
          </a:prstGeom>
          <a:solidFill>
            <a:srgbClr val="FFFF9D"/>
          </a:solidFill>
          <a:ln w="12700" algn="ctr">
            <a:solidFill>
              <a:schemeClr val="tx1"/>
            </a:solidFill>
            <a:prstDash val="dash"/>
            <a:miter lim="800000"/>
            <a:headEnd/>
            <a:tailEnd/>
          </a:ln>
          <a:effectLst/>
        </p:spPr>
        <p:txBody>
          <a:bodyPr wrap="none" lIns="85725" tIns="42862" rIns="85725" bIns="42862" anchor="ctr"/>
          <a:lstStyle/>
          <a:p>
            <a:endParaRPr lang="de-CH"/>
          </a:p>
        </p:txBody>
      </p:sp>
      <p:sp>
        <p:nvSpPr>
          <p:cNvPr id="889865" name="Text Box 9"/>
          <p:cNvSpPr txBox="1">
            <a:spLocks noChangeArrowheads="1"/>
          </p:cNvSpPr>
          <p:nvPr/>
        </p:nvSpPr>
        <p:spPr bwMode="auto">
          <a:xfrm>
            <a:off x="1871663" y="2606675"/>
            <a:ext cx="1504950" cy="390525"/>
          </a:xfrm>
          <a:prstGeom prst="rect">
            <a:avLst/>
          </a:prstGeom>
          <a:noFill/>
          <a:ln w="12700" algn="ctr">
            <a:noFill/>
            <a:miter lim="800000"/>
            <a:headEnd/>
            <a:tailEnd/>
          </a:ln>
          <a:effectLst/>
        </p:spPr>
        <p:txBody>
          <a:bodyPr wrap="none" lIns="85725" tIns="42862" rIns="85725" bIns="42862">
            <a:spAutoFit/>
          </a:bodyPr>
          <a:lstStyle/>
          <a:p>
            <a:pPr marL="317500" indent="-317500" defTabSz="708025">
              <a:buFont typeface="Wingdings" pitchFamily="2" charset="2"/>
              <a:buNone/>
            </a:pPr>
            <a:r>
              <a:rPr lang="en-US"/>
              <a:t>11.22.33.44</a:t>
            </a:r>
          </a:p>
        </p:txBody>
      </p:sp>
      <p:sp>
        <p:nvSpPr>
          <p:cNvPr id="889866" name="Rectangle 10"/>
          <p:cNvSpPr>
            <a:spLocks noChangeArrowheads="1"/>
          </p:cNvSpPr>
          <p:nvPr/>
        </p:nvSpPr>
        <p:spPr bwMode="auto">
          <a:xfrm>
            <a:off x="5489575" y="2997200"/>
            <a:ext cx="3025775" cy="971550"/>
          </a:xfrm>
          <a:prstGeom prst="rect">
            <a:avLst/>
          </a:prstGeom>
          <a:solidFill>
            <a:srgbClr val="FFFF9D"/>
          </a:solidFill>
          <a:ln w="12700" algn="ctr">
            <a:solidFill>
              <a:schemeClr val="tx1"/>
            </a:solidFill>
            <a:prstDash val="dash"/>
            <a:miter lim="800000"/>
            <a:headEnd/>
            <a:tailEnd/>
          </a:ln>
          <a:effectLst/>
        </p:spPr>
        <p:txBody>
          <a:bodyPr wrap="none" lIns="85725" tIns="42862" rIns="85725" bIns="42862" anchor="ctr"/>
          <a:lstStyle/>
          <a:p>
            <a:endParaRPr lang="de-CH"/>
          </a:p>
        </p:txBody>
      </p:sp>
      <p:sp>
        <p:nvSpPr>
          <p:cNvPr id="889867" name="Text Box 11"/>
          <p:cNvSpPr txBox="1">
            <a:spLocks noChangeArrowheads="1"/>
          </p:cNvSpPr>
          <p:nvPr/>
        </p:nvSpPr>
        <p:spPr bwMode="auto">
          <a:xfrm>
            <a:off x="5597525" y="2606675"/>
            <a:ext cx="1504950" cy="390525"/>
          </a:xfrm>
          <a:prstGeom prst="rect">
            <a:avLst/>
          </a:prstGeom>
          <a:noFill/>
          <a:ln w="12700" algn="ctr">
            <a:noFill/>
            <a:miter lim="800000"/>
            <a:headEnd/>
            <a:tailEnd/>
          </a:ln>
          <a:effectLst/>
        </p:spPr>
        <p:txBody>
          <a:bodyPr wrap="none" lIns="85725" tIns="42862" rIns="85725" bIns="42862">
            <a:spAutoFit/>
          </a:bodyPr>
          <a:lstStyle/>
          <a:p>
            <a:pPr marL="317500" indent="-317500" defTabSz="708025">
              <a:buFont typeface="Wingdings" pitchFamily="2" charset="2"/>
              <a:buNone/>
            </a:pPr>
            <a:r>
              <a:rPr lang="en-US"/>
              <a:t>55.66.77.88</a:t>
            </a:r>
          </a:p>
        </p:txBody>
      </p:sp>
      <p:sp>
        <p:nvSpPr>
          <p:cNvPr id="889868" name="Rectangle 12"/>
          <p:cNvSpPr>
            <a:spLocks noChangeArrowheads="1"/>
          </p:cNvSpPr>
          <p:nvPr/>
        </p:nvSpPr>
        <p:spPr bwMode="auto">
          <a:xfrm>
            <a:off x="738188" y="3105150"/>
            <a:ext cx="1457325" cy="701675"/>
          </a:xfrm>
          <a:prstGeom prst="rect">
            <a:avLst/>
          </a:prstGeom>
          <a:solidFill>
            <a:schemeClr val="accent1"/>
          </a:solidFill>
          <a:ln w="12700" algn="ctr">
            <a:solidFill>
              <a:schemeClr val="tx1"/>
            </a:solidFill>
            <a:miter lim="800000"/>
            <a:headEnd/>
            <a:tailEnd/>
          </a:ln>
          <a:effectLst/>
        </p:spPr>
        <p:txBody>
          <a:bodyPr wrap="none" lIns="85725" tIns="42862" rIns="85725" bIns="42862" anchor="ctr"/>
          <a:lstStyle/>
          <a:p>
            <a:pPr marL="317500" indent="-317500" algn="ctr" defTabSz="708025">
              <a:buFont typeface="Wingdings" pitchFamily="2" charset="2"/>
              <a:buNone/>
            </a:pPr>
            <a:r>
              <a:rPr lang="en-US"/>
              <a:t>SSH client</a:t>
            </a:r>
          </a:p>
        </p:txBody>
      </p:sp>
      <p:sp>
        <p:nvSpPr>
          <p:cNvPr id="889869" name="Rectangle 13"/>
          <p:cNvSpPr>
            <a:spLocks noChangeArrowheads="1"/>
          </p:cNvSpPr>
          <p:nvPr/>
        </p:nvSpPr>
        <p:spPr bwMode="auto">
          <a:xfrm>
            <a:off x="6948488" y="3105150"/>
            <a:ext cx="1457325" cy="701675"/>
          </a:xfrm>
          <a:prstGeom prst="rect">
            <a:avLst/>
          </a:prstGeom>
          <a:solidFill>
            <a:schemeClr val="accent1"/>
          </a:solidFill>
          <a:ln w="12700" algn="ctr">
            <a:solidFill>
              <a:schemeClr val="tx1"/>
            </a:solidFill>
            <a:miter lim="800000"/>
            <a:headEnd/>
            <a:tailEnd/>
          </a:ln>
          <a:effectLst/>
        </p:spPr>
        <p:txBody>
          <a:bodyPr wrap="none" lIns="85725" tIns="42862" rIns="85725" bIns="42862" anchor="ctr"/>
          <a:lstStyle/>
          <a:p>
            <a:pPr marL="317500" indent="-317500" algn="ctr" defTabSz="708025">
              <a:buFont typeface="Wingdings" pitchFamily="2" charset="2"/>
              <a:buNone/>
            </a:pPr>
            <a:r>
              <a:rPr lang="en-US"/>
              <a:t>SSH server</a:t>
            </a:r>
          </a:p>
        </p:txBody>
      </p:sp>
      <p:sp>
        <p:nvSpPr>
          <p:cNvPr id="889870" name="Arc 14"/>
          <p:cNvSpPr>
            <a:spLocks/>
          </p:cNvSpPr>
          <p:nvPr/>
        </p:nvSpPr>
        <p:spPr bwMode="auto">
          <a:xfrm>
            <a:off x="1547813" y="1592263"/>
            <a:ext cx="6156325" cy="1570037"/>
          </a:xfrm>
          <a:custGeom>
            <a:avLst/>
            <a:gdLst>
              <a:gd name="G0" fmla="+- 21594 0 0"/>
              <a:gd name="G1" fmla="+- 21600 0 0"/>
              <a:gd name="G2" fmla="+- 21600 0 0"/>
              <a:gd name="T0" fmla="*/ 0 w 43190"/>
              <a:gd name="T1" fmla="*/ 21084 h 21600"/>
              <a:gd name="T2" fmla="*/ 43190 w 43190"/>
              <a:gd name="T3" fmla="*/ 21165 h 21600"/>
              <a:gd name="T4" fmla="*/ 21594 w 43190"/>
              <a:gd name="T5" fmla="*/ 21600 h 21600"/>
            </a:gdLst>
            <a:ahLst/>
            <a:cxnLst>
              <a:cxn ang="0">
                <a:pos x="T0" y="T1"/>
              </a:cxn>
              <a:cxn ang="0">
                <a:pos x="T2" y="T3"/>
              </a:cxn>
              <a:cxn ang="0">
                <a:pos x="T4" y="T5"/>
              </a:cxn>
            </a:cxnLst>
            <a:rect l="0" t="0" r="r" b="b"/>
            <a:pathLst>
              <a:path w="43190" h="21600" fill="none" extrusionOk="0">
                <a:moveTo>
                  <a:pt x="0" y="21084"/>
                </a:moveTo>
                <a:cubicBezTo>
                  <a:pt x="280" y="9359"/>
                  <a:pt x="9865" y="-1"/>
                  <a:pt x="21594" y="0"/>
                </a:cubicBezTo>
                <a:cubicBezTo>
                  <a:pt x="33353" y="0"/>
                  <a:pt x="42952" y="9407"/>
                  <a:pt x="43189" y="21165"/>
                </a:cubicBezTo>
              </a:path>
              <a:path w="43190" h="21600" stroke="0" extrusionOk="0">
                <a:moveTo>
                  <a:pt x="0" y="21084"/>
                </a:moveTo>
                <a:cubicBezTo>
                  <a:pt x="280" y="9359"/>
                  <a:pt x="9865" y="-1"/>
                  <a:pt x="21594" y="0"/>
                </a:cubicBezTo>
                <a:cubicBezTo>
                  <a:pt x="33353" y="0"/>
                  <a:pt x="42952" y="9407"/>
                  <a:pt x="43189" y="21165"/>
                </a:cubicBezTo>
                <a:lnTo>
                  <a:pt x="21594" y="21600"/>
                </a:lnTo>
                <a:close/>
              </a:path>
            </a:pathLst>
          </a:custGeom>
          <a:noFill/>
          <a:ln w="38100">
            <a:solidFill>
              <a:srgbClr val="FF0000"/>
            </a:solidFill>
            <a:round/>
            <a:headEnd/>
            <a:tailEnd/>
          </a:ln>
          <a:effectLst/>
        </p:spPr>
        <p:txBody>
          <a:bodyPr wrap="none" lIns="85725" tIns="42862" rIns="85725" bIns="42862" anchor="ctr"/>
          <a:lstStyle/>
          <a:p>
            <a:endParaRPr lang="de-CH"/>
          </a:p>
        </p:txBody>
      </p:sp>
      <p:sp>
        <p:nvSpPr>
          <p:cNvPr id="889871" name="Rectangle 15"/>
          <p:cNvSpPr>
            <a:spLocks noChangeArrowheads="1"/>
          </p:cNvSpPr>
          <p:nvPr/>
        </p:nvSpPr>
        <p:spPr bwMode="auto">
          <a:xfrm>
            <a:off x="4032250" y="2727325"/>
            <a:ext cx="1295400" cy="2214563"/>
          </a:xfrm>
          <a:prstGeom prst="rect">
            <a:avLst/>
          </a:prstGeom>
          <a:solidFill>
            <a:schemeClr val="bg1"/>
          </a:solidFill>
          <a:ln w="12700" algn="ctr">
            <a:noFill/>
            <a:miter lim="800000"/>
            <a:headEnd/>
            <a:tailEnd/>
          </a:ln>
          <a:effectLst/>
        </p:spPr>
        <p:txBody>
          <a:bodyPr wrap="none" lIns="85725" tIns="42862" rIns="85725" bIns="42862" anchor="ctr"/>
          <a:lstStyle/>
          <a:p>
            <a:endParaRPr lang="de-CH"/>
          </a:p>
        </p:txBody>
      </p:sp>
      <p:sp>
        <p:nvSpPr>
          <p:cNvPr id="889872" name="Text Box 16"/>
          <p:cNvSpPr txBox="1">
            <a:spLocks noChangeArrowheads="1"/>
          </p:cNvSpPr>
          <p:nvPr/>
        </p:nvSpPr>
        <p:spPr bwMode="auto">
          <a:xfrm>
            <a:off x="2249488" y="3051175"/>
            <a:ext cx="1154112" cy="909638"/>
          </a:xfrm>
          <a:prstGeom prst="rect">
            <a:avLst/>
          </a:prstGeom>
          <a:noFill/>
          <a:ln w="12700" algn="ctr">
            <a:noFill/>
            <a:miter lim="800000"/>
            <a:headEnd/>
            <a:tailEnd/>
          </a:ln>
          <a:effectLst/>
        </p:spPr>
        <p:txBody>
          <a:bodyPr wrap="none" lIns="85725" tIns="42862" rIns="85725" bIns="42862">
            <a:spAutoFit/>
          </a:bodyPr>
          <a:lstStyle/>
          <a:p>
            <a:pPr marL="317500" indent="-317500" defTabSz="708025">
              <a:spcBef>
                <a:spcPct val="0"/>
              </a:spcBef>
              <a:buFont typeface="Wingdings" pitchFamily="2" charset="2"/>
              <a:buNone/>
            </a:pPr>
            <a:r>
              <a:rPr lang="en-US" sz="1800"/>
              <a:t>listens on</a:t>
            </a:r>
          </a:p>
          <a:p>
            <a:pPr marL="317500" indent="-317500" defTabSz="708025">
              <a:spcBef>
                <a:spcPct val="0"/>
              </a:spcBef>
              <a:buFont typeface="Wingdings" pitchFamily="2" charset="2"/>
              <a:buNone/>
            </a:pPr>
            <a:r>
              <a:rPr lang="en-US" sz="1800"/>
              <a:t>127.0.0.1</a:t>
            </a:r>
          </a:p>
          <a:p>
            <a:pPr marL="317500" indent="-317500" defTabSz="708025">
              <a:spcBef>
                <a:spcPct val="0"/>
              </a:spcBef>
              <a:buFont typeface="Wingdings" pitchFamily="2" charset="2"/>
              <a:buNone/>
            </a:pPr>
            <a:r>
              <a:rPr lang="en-US" sz="1800"/>
              <a:t>port 8080</a:t>
            </a:r>
          </a:p>
        </p:txBody>
      </p:sp>
      <p:sp>
        <p:nvSpPr>
          <p:cNvPr id="889877" name="Rectangle 21"/>
          <p:cNvSpPr>
            <a:spLocks noChangeArrowheads="1"/>
          </p:cNvSpPr>
          <p:nvPr/>
        </p:nvSpPr>
        <p:spPr bwMode="auto">
          <a:xfrm>
            <a:off x="738188" y="4456113"/>
            <a:ext cx="1457325" cy="647700"/>
          </a:xfrm>
          <a:prstGeom prst="rect">
            <a:avLst/>
          </a:prstGeom>
          <a:solidFill>
            <a:srgbClr val="95CDFF"/>
          </a:solidFill>
          <a:ln w="12700" algn="ctr">
            <a:solidFill>
              <a:schemeClr val="tx1"/>
            </a:solidFill>
            <a:miter lim="800000"/>
            <a:headEnd/>
            <a:tailEnd/>
          </a:ln>
          <a:effectLst/>
        </p:spPr>
        <p:txBody>
          <a:bodyPr wrap="none" lIns="85725" tIns="42862" rIns="85725" bIns="42862" anchor="ctr"/>
          <a:lstStyle/>
          <a:p>
            <a:pPr marL="317500" indent="-317500" algn="ctr" defTabSz="708025">
              <a:spcBef>
                <a:spcPct val="0"/>
              </a:spcBef>
              <a:buFont typeface="Wingdings" pitchFamily="2" charset="2"/>
              <a:buNone/>
            </a:pPr>
            <a:r>
              <a:rPr lang="en-US"/>
              <a:t>HTTP</a:t>
            </a:r>
          </a:p>
          <a:p>
            <a:pPr marL="317500" indent="-317500" algn="ctr" defTabSz="708025">
              <a:spcBef>
                <a:spcPct val="0"/>
              </a:spcBef>
              <a:buFont typeface="Wingdings" pitchFamily="2" charset="2"/>
              <a:buNone/>
            </a:pPr>
            <a:r>
              <a:rPr lang="en-US"/>
              <a:t> browser</a:t>
            </a:r>
          </a:p>
        </p:txBody>
      </p:sp>
      <p:sp>
        <p:nvSpPr>
          <p:cNvPr id="889878" name="Line 22"/>
          <p:cNvSpPr>
            <a:spLocks noChangeShapeType="1"/>
          </p:cNvSpPr>
          <p:nvPr/>
        </p:nvSpPr>
        <p:spPr bwMode="auto">
          <a:xfrm>
            <a:off x="1493838" y="3860800"/>
            <a:ext cx="0" cy="539750"/>
          </a:xfrm>
          <a:prstGeom prst="line">
            <a:avLst/>
          </a:prstGeom>
          <a:noFill/>
          <a:ln w="38100">
            <a:solidFill>
              <a:schemeClr val="tx1"/>
            </a:solidFill>
            <a:round/>
            <a:headEnd/>
            <a:tailEnd/>
          </a:ln>
          <a:effectLst/>
        </p:spPr>
        <p:txBody>
          <a:bodyPr lIns="85725" tIns="42862" rIns="85725" bIns="42862"/>
          <a:lstStyle/>
          <a:p>
            <a:endParaRPr lang="de-CH"/>
          </a:p>
        </p:txBody>
      </p:sp>
      <p:sp>
        <p:nvSpPr>
          <p:cNvPr id="889879" name="Text Box 23"/>
          <p:cNvSpPr txBox="1">
            <a:spLocks noChangeArrowheads="1"/>
          </p:cNvSpPr>
          <p:nvPr/>
        </p:nvSpPr>
        <p:spPr bwMode="auto">
          <a:xfrm>
            <a:off x="2195513" y="4292600"/>
            <a:ext cx="1328737" cy="909638"/>
          </a:xfrm>
          <a:prstGeom prst="rect">
            <a:avLst/>
          </a:prstGeom>
          <a:noFill/>
          <a:ln w="12700" algn="ctr">
            <a:noFill/>
            <a:miter lim="800000"/>
            <a:headEnd/>
            <a:tailEnd/>
          </a:ln>
          <a:effectLst/>
        </p:spPr>
        <p:txBody>
          <a:bodyPr wrap="none" lIns="85725" tIns="42862" rIns="85725" bIns="42862">
            <a:spAutoFit/>
          </a:bodyPr>
          <a:lstStyle/>
          <a:p>
            <a:pPr marL="317500" indent="-317500" defTabSz="708025">
              <a:spcBef>
                <a:spcPct val="0"/>
              </a:spcBef>
              <a:buFont typeface="Wingdings" pitchFamily="2" charset="2"/>
              <a:buNone/>
            </a:pPr>
            <a:r>
              <a:rPr lang="en-US" sz="1800"/>
              <a:t>connects to</a:t>
            </a:r>
          </a:p>
          <a:p>
            <a:pPr marL="317500" indent="-317500" defTabSz="708025">
              <a:spcBef>
                <a:spcPct val="0"/>
              </a:spcBef>
              <a:buFont typeface="Wingdings" pitchFamily="2" charset="2"/>
              <a:buNone/>
            </a:pPr>
            <a:r>
              <a:rPr lang="en-US" sz="1800"/>
              <a:t>127.0.0.1</a:t>
            </a:r>
          </a:p>
          <a:p>
            <a:pPr marL="317500" indent="-317500" defTabSz="708025">
              <a:spcBef>
                <a:spcPct val="0"/>
              </a:spcBef>
              <a:buFont typeface="Wingdings" pitchFamily="2" charset="2"/>
              <a:buNone/>
            </a:pPr>
            <a:r>
              <a:rPr lang="en-US" sz="1800"/>
              <a:t>port 8080</a:t>
            </a:r>
          </a:p>
        </p:txBody>
      </p:sp>
      <p:sp>
        <p:nvSpPr>
          <p:cNvPr id="889880" name="Text Box 24"/>
          <p:cNvSpPr txBox="1">
            <a:spLocks noChangeArrowheads="1"/>
          </p:cNvSpPr>
          <p:nvPr/>
        </p:nvSpPr>
        <p:spPr bwMode="auto">
          <a:xfrm>
            <a:off x="5597525" y="2997200"/>
            <a:ext cx="1323975" cy="909638"/>
          </a:xfrm>
          <a:prstGeom prst="rect">
            <a:avLst/>
          </a:prstGeom>
          <a:noFill/>
          <a:ln w="12700" algn="ctr">
            <a:noFill/>
            <a:miter lim="800000"/>
            <a:headEnd/>
            <a:tailEnd/>
          </a:ln>
          <a:effectLst/>
        </p:spPr>
        <p:txBody>
          <a:bodyPr wrap="none" lIns="85725" tIns="42862" rIns="85725" bIns="42862">
            <a:spAutoFit/>
          </a:bodyPr>
          <a:lstStyle/>
          <a:p>
            <a:pPr marL="317500" indent="-317500" defTabSz="708025">
              <a:spcBef>
                <a:spcPct val="0"/>
              </a:spcBef>
              <a:buFont typeface="Wingdings" pitchFamily="2" charset="2"/>
              <a:buNone/>
            </a:pPr>
            <a:r>
              <a:rPr lang="en-US" sz="1800" dirty="0"/>
              <a:t>forwards to</a:t>
            </a:r>
          </a:p>
          <a:p>
            <a:pPr marL="317500" indent="-317500" defTabSz="708025">
              <a:spcBef>
                <a:spcPct val="0"/>
              </a:spcBef>
              <a:buFont typeface="Wingdings" pitchFamily="2" charset="2"/>
              <a:buNone/>
            </a:pPr>
            <a:r>
              <a:rPr lang="en-US" sz="1800" dirty="0"/>
              <a:t>10.1.0.10</a:t>
            </a:r>
          </a:p>
          <a:p>
            <a:pPr marL="317500" indent="-317500" defTabSz="708025">
              <a:spcBef>
                <a:spcPct val="0"/>
              </a:spcBef>
              <a:buFont typeface="Wingdings" pitchFamily="2" charset="2"/>
              <a:buNone/>
            </a:pPr>
            <a:r>
              <a:rPr lang="en-US" sz="1800" dirty="0"/>
              <a:t>port 80</a:t>
            </a:r>
          </a:p>
        </p:txBody>
      </p:sp>
      <p:sp>
        <p:nvSpPr>
          <p:cNvPr id="889881" name="Rectangle 25"/>
          <p:cNvSpPr>
            <a:spLocks noChangeArrowheads="1"/>
          </p:cNvSpPr>
          <p:nvPr/>
        </p:nvSpPr>
        <p:spPr bwMode="auto">
          <a:xfrm>
            <a:off x="5489575" y="4510088"/>
            <a:ext cx="3025775" cy="971550"/>
          </a:xfrm>
          <a:prstGeom prst="rect">
            <a:avLst/>
          </a:prstGeom>
          <a:solidFill>
            <a:srgbClr val="FFFF9D"/>
          </a:solidFill>
          <a:ln w="12700" algn="ctr">
            <a:solidFill>
              <a:schemeClr val="tx1"/>
            </a:solidFill>
            <a:prstDash val="dash"/>
            <a:miter lim="800000"/>
            <a:headEnd/>
            <a:tailEnd/>
          </a:ln>
          <a:effectLst/>
        </p:spPr>
        <p:txBody>
          <a:bodyPr wrap="none" lIns="85725" tIns="42862" rIns="85725" bIns="42862" anchor="ctr"/>
          <a:lstStyle/>
          <a:p>
            <a:endParaRPr lang="de-CH"/>
          </a:p>
        </p:txBody>
      </p:sp>
      <p:sp>
        <p:nvSpPr>
          <p:cNvPr id="889882" name="Text Box 26"/>
          <p:cNvSpPr txBox="1">
            <a:spLocks noChangeArrowheads="1"/>
          </p:cNvSpPr>
          <p:nvPr/>
        </p:nvSpPr>
        <p:spPr bwMode="auto">
          <a:xfrm>
            <a:off x="5597525" y="4130675"/>
            <a:ext cx="1228725" cy="390525"/>
          </a:xfrm>
          <a:prstGeom prst="rect">
            <a:avLst/>
          </a:prstGeom>
          <a:noFill/>
          <a:ln w="12700" algn="ctr">
            <a:noFill/>
            <a:miter lim="800000"/>
            <a:headEnd/>
            <a:tailEnd/>
          </a:ln>
          <a:effectLst/>
        </p:spPr>
        <p:txBody>
          <a:bodyPr wrap="none" lIns="85725" tIns="42862" rIns="85725" bIns="42862">
            <a:spAutoFit/>
          </a:bodyPr>
          <a:lstStyle/>
          <a:p>
            <a:pPr marL="317500" indent="-317500" defTabSz="708025">
              <a:buFont typeface="Wingdings" pitchFamily="2" charset="2"/>
              <a:buNone/>
            </a:pPr>
            <a:r>
              <a:rPr lang="en-US"/>
              <a:t>10.1.0.10</a:t>
            </a:r>
          </a:p>
        </p:txBody>
      </p:sp>
      <p:sp>
        <p:nvSpPr>
          <p:cNvPr id="889883" name="Rectangle 27"/>
          <p:cNvSpPr>
            <a:spLocks noChangeArrowheads="1"/>
          </p:cNvSpPr>
          <p:nvPr/>
        </p:nvSpPr>
        <p:spPr bwMode="auto">
          <a:xfrm>
            <a:off x="6948488" y="4618038"/>
            <a:ext cx="1457325" cy="701675"/>
          </a:xfrm>
          <a:prstGeom prst="rect">
            <a:avLst/>
          </a:prstGeom>
          <a:solidFill>
            <a:srgbClr val="95CDFF"/>
          </a:solidFill>
          <a:ln w="12700" algn="ctr">
            <a:solidFill>
              <a:schemeClr val="tx1"/>
            </a:solidFill>
            <a:miter lim="800000"/>
            <a:headEnd/>
            <a:tailEnd/>
          </a:ln>
          <a:effectLst/>
        </p:spPr>
        <p:txBody>
          <a:bodyPr wrap="none" lIns="85725" tIns="42862" rIns="85725" bIns="42862" anchor="ctr"/>
          <a:lstStyle/>
          <a:p>
            <a:pPr marL="317500" indent="-317500" algn="ctr" defTabSz="708025">
              <a:spcBef>
                <a:spcPct val="0"/>
              </a:spcBef>
              <a:buFont typeface="Wingdings" pitchFamily="2" charset="2"/>
              <a:buNone/>
            </a:pPr>
            <a:r>
              <a:rPr lang="en-US"/>
              <a:t>HTTP</a:t>
            </a:r>
          </a:p>
          <a:p>
            <a:pPr marL="317500" indent="-317500" algn="ctr" defTabSz="708025">
              <a:spcBef>
                <a:spcPct val="0"/>
              </a:spcBef>
              <a:buFont typeface="Wingdings" pitchFamily="2" charset="2"/>
              <a:buNone/>
            </a:pPr>
            <a:r>
              <a:rPr lang="en-US"/>
              <a:t>server</a:t>
            </a:r>
          </a:p>
        </p:txBody>
      </p:sp>
      <p:sp>
        <p:nvSpPr>
          <p:cNvPr id="889884" name="Text Box 28"/>
          <p:cNvSpPr txBox="1">
            <a:spLocks noChangeArrowheads="1"/>
          </p:cNvSpPr>
          <p:nvPr/>
        </p:nvSpPr>
        <p:spPr bwMode="auto">
          <a:xfrm>
            <a:off x="5597525" y="4510088"/>
            <a:ext cx="1133475" cy="909637"/>
          </a:xfrm>
          <a:prstGeom prst="rect">
            <a:avLst/>
          </a:prstGeom>
          <a:noFill/>
          <a:ln w="12700" algn="ctr">
            <a:noFill/>
            <a:miter lim="800000"/>
            <a:headEnd/>
            <a:tailEnd/>
          </a:ln>
          <a:effectLst/>
        </p:spPr>
        <p:txBody>
          <a:bodyPr wrap="none" lIns="85725" tIns="42862" rIns="85725" bIns="42862">
            <a:spAutoFit/>
          </a:bodyPr>
          <a:lstStyle/>
          <a:p>
            <a:pPr marL="317500" indent="-317500" defTabSz="708025">
              <a:spcBef>
                <a:spcPct val="0"/>
              </a:spcBef>
              <a:buFont typeface="Wingdings" pitchFamily="2" charset="2"/>
              <a:buNone/>
            </a:pPr>
            <a:r>
              <a:rPr lang="en-US" sz="1800"/>
              <a:t>listens on</a:t>
            </a:r>
          </a:p>
          <a:p>
            <a:pPr marL="317500" indent="-317500" defTabSz="708025">
              <a:spcBef>
                <a:spcPct val="0"/>
              </a:spcBef>
              <a:buFont typeface="Wingdings" pitchFamily="2" charset="2"/>
              <a:buNone/>
            </a:pPr>
            <a:r>
              <a:rPr lang="en-US" sz="1800"/>
              <a:t>10.1.0.10</a:t>
            </a:r>
          </a:p>
          <a:p>
            <a:pPr marL="317500" indent="-317500" defTabSz="708025">
              <a:spcBef>
                <a:spcPct val="0"/>
              </a:spcBef>
              <a:buFont typeface="Wingdings" pitchFamily="2" charset="2"/>
              <a:buNone/>
            </a:pPr>
            <a:r>
              <a:rPr lang="en-US" sz="1800"/>
              <a:t>port 80</a:t>
            </a:r>
          </a:p>
        </p:txBody>
      </p:sp>
      <p:sp>
        <p:nvSpPr>
          <p:cNvPr id="889885" name="Line 29"/>
          <p:cNvSpPr>
            <a:spLocks noChangeShapeType="1"/>
          </p:cNvSpPr>
          <p:nvPr/>
        </p:nvSpPr>
        <p:spPr bwMode="auto">
          <a:xfrm>
            <a:off x="7704138" y="3806825"/>
            <a:ext cx="0" cy="757238"/>
          </a:xfrm>
          <a:prstGeom prst="line">
            <a:avLst/>
          </a:prstGeom>
          <a:noFill/>
          <a:ln w="38100">
            <a:solidFill>
              <a:schemeClr val="tx1"/>
            </a:solidFill>
            <a:round/>
            <a:headEnd/>
            <a:tailEnd/>
          </a:ln>
          <a:effectLst/>
        </p:spPr>
        <p:txBody>
          <a:bodyPr lIns="85725" tIns="42862" rIns="85725" bIns="42862"/>
          <a:lstStyle/>
          <a:p>
            <a:endParaRPr lang="de-CH"/>
          </a:p>
        </p:txBody>
      </p:sp>
      <p:sp>
        <p:nvSpPr>
          <p:cNvPr id="889886" name="Text Box 30"/>
          <p:cNvSpPr txBox="1">
            <a:spLocks noChangeArrowheads="1"/>
          </p:cNvSpPr>
          <p:nvPr/>
        </p:nvSpPr>
        <p:spPr bwMode="auto">
          <a:xfrm>
            <a:off x="630238" y="5751513"/>
            <a:ext cx="5384800" cy="387350"/>
          </a:xfrm>
          <a:prstGeom prst="rect">
            <a:avLst/>
          </a:prstGeom>
          <a:solidFill>
            <a:srgbClr val="66FFCC"/>
          </a:solidFill>
          <a:ln w="12700" algn="ctr">
            <a:noFill/>
            <a:miter lim="800000"/>
            <a:headEnd/>
            <a:tailEnd/>
          </a:ln>
          <a:effectLst/>
        </p:spPr>
        <p:txBody>
          <a:bodyPr lIns="85725" tIns="42862" rIns="85725" bIns="42862"/>
          <a:lstStyle/>
          <a:p>
            <a:pPr marL="317500" indent="-317500" defTabSz="708025">
              <a:buFont typeface="Wingdings" pitchFamily="2" charset="2"/>
              <a:buNone/>
            </a:pPr>
            <a:r>
              <a:rPr lang="en-US" sz="1900" b="1">
                <a:latin typeface="Courier New" pitchFamily="49" charset="0"/>
              </a:rPr>
              <a:t>ssh –L8080:10.1.0.10:80  55.66.77.88</a:t>
            </a:r>
          </a:p>
        </p:txBody>
      </p:sp>
    </p:spTree>
    <p:extLst>
      <p:ext uri="{BB962C8B-B14F-4D97-AF65-F5344CB8AC3E}">
        <p14:creationId xmlns:p14="http://schemas.microsoft.com/office/powerpoint/2010/main" val="474319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8898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9859" grpId="0" animBg="1"/>
    </p:bldLst>
  </p:timing>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1908" name="Rectangle 4"/>
          <p:cNvSpPr>
            <a:spLocks noGrp="1" noChangeArrowheads="1"/>
          </p:cNvSpPr>
          <p:nvPr>
            <p:ph idx="1"/>
          </p:nvPr>
        </p:nvSpPr>
        <p:spPr>
          <a:xfrm>
            <a:off x="474209" y="1556792"/>
            <a:ext cx="8435280" cy="4530725"/>
          </a:xfrm>
          <a:noFill/>
          <a:ln/>
        </p:spPr>
        <p:txBody>
          <a:bodyPr/>
          <a:lstStyle/>
          <a:p>
            <a:r>
              <a:rPr lang="en-US" dirty="0" err="1">
                <a:solidFill>
                  <a:srgbClr val="FF0000"/>
                </a:solidFill>
              </a:rPr>
              <a:t>OpenSSH</a:t>
            </a:r>
            <a:r>
              <a:rPr lang="en-US" dirty="0"/>
              <a:t> for </a:t>
            </a:r>
            <a:r>
              <a:rPr lang="en-US" dirty="0" err="1"/>
              <a:t>OpenBSD</a:t>
            </a:r>
            <a:endParaRPr lang="en-US" dirty="0"/>
          </a:p>
          <a:p>
            <a:pPr lvl="1"/>
            <a:r>
              <a:rPr lang="en-US" dirty="0"/>
              <a:t>http://www.openssh.org</a:t>
            </a:r>
          </a:p>
          <a:p>
            <a:r>
              <a:rPr lang="en-US" dirty="0">
                <a:solidFill>
                  <a:srgbClr val="FF0000"/>
                </a:solidFill>
              </a:rPr>
              <a:t>Portable </a:t>
            </a:r>
            <a:r>
              <a:rPr lang="en-US" dirty="0" err="1">
                <a:solidFill>
                  <a:srgbClr val="FF0000"/>
                </a:solidFill>
              </a:rPr>
              <a:t>OpenSSH</a:t>
            </a:r>
            <a:r>
              <a:rPr lang="en-US" dirty="0"/>
              <a:t> for Linux, Unix, Mac OS X</a:t>
            </a:r>
          </a:p>
          <a:p>
            <a:pPr lvl="1"/>
            <a:r>
              <a:rPr lang="en-US" dirty="0"/>
              <a:t>http://www.openssh.org</a:t>
            </a:r>
          </a:p>
          <a:p>
            <a:r>
              <a:rPr lang="en-US" dirty="0" err="1">
                <a:solidFill>
                  <a:srgbClr val="FF0000"/>
                </a:solidFill>
              </a:rPr>
              <a:t>PuTTY</a:t>
            </a:r>
            <a:r>
              <a:rPr lang="en-US" dirty="0"/>
              <a:t> for Windows</a:t>
            </a:r>
          </a:p>
          <a:p>
            <a:pPr lvl="1"/>
            <a:r>
              <a:rPr lang="de-DE" dirty="0"/>
              <a:t>http://www.chiark.greenend.org.uk/~sgtatham/putty/</a:t>
            </a:r>
          </a:p>
          <a:p>
            <a:r>
              <a:rPr lang="de-DE" dirty="0" err="1">
                <a:solidFill>
                  <a:srgbClr val="FF0000"/>
                </a:solidFill>
              </a:rPr>
              <a:t>WinSCP</a:t>
            </a:r>
            <a:r>
              <a:rPr lang="de-DE" dirty="0"/>
              <a:t> </a:t>
            </a:r>
            <a:r>
              <a:rPr lang="de-DE" dirty="0" err="1"/>
              <a:t>graphical</a:t>
            </a:r>
            <a:r>
              <a:rPr lang="de-DE" dirty="0"/>
              <a:t> Windows </a:t>
            </a:r>
            <a:r>
              <a:rPr lang="de-DE" dirty="0" err="1"/>
              <a:t>scp</a:t>
            </a:r>
            <a:r>
              <a:rPr lang="de-DE" dirty="0"/>
              <a:t> </a:t>
            </a:r>
            <a:r>
              <a:rPr lang="de-DE" dirty="0" err="1"/>
              <a:t>and</a:t>
            </a:r>
            <a:r>
              <a:rPr lang="de-DE" dirty="0"/>
              <a:t> </a:t>
            </a:r>
            <a:r>
              <a:rPr lang="de-DE" dirty="0" err="1"/>
              <a:t>sftp</a:t>
            </a:r>
            <a:r>
              <a:rPr lang="de-DE" dirty="0"/>
              <a:t> </a:t>
            </a:r>
            <a:r>
              <a:rPr lang="de-DE" dirty="0" err="1"/>
              <a:t>client</a:t>
            </a:r>
            <a:endParaRPr lang="de-DE" dirty="0"/>
          </a:p>
          <a:p>
            <a:pPr lvl="1"/>
            <a:r>
              <a:rPr lang="de-DE" dirty="0"/>
              <a:t>http://winscp.net/</a:t>
            </a:r>
            <a:r>
              <a:rPr lang="de-DE" dirty="0">
                <a:solidFill>
                  <a:srgbClr val="003399"/>
                </a:solidFill>
              </a:rPr>
              <a:t>	</a:t>
            </a:r>
          </a:p>
        </p:txBody>
      </p:sp>
      <p:sp>
        <p:nvSpPr>
          <p:cNvPr id="2" name="副标题 1"/>
          <p:cNvSpPr>
            <a:spLocks noGrp="1"/>
          </p:cNvSpPr>
          <p:nvPr>
            <p:ph type="subTitle" idx="13"/>
          </p:nvPr>
        </p:nvSpPr>
        <p:spPr/>
        <p:txBody>
          <a:bodyPr>
            <a:normAutofit fontScale="92500" lnSpcReduction="20000"/>
          </a:bodyPr>
          <a:lstStyle/>
          <a:p>
            <a:endParaRPr lang="zh-CN" altLang="en-US"/>
          </a:p>
        </p:txBody>
      </p:sp>
      <p:sp>
        <p:nvSpPr>
          <p:cNvPr id="891906" name="Rectangle 2"/>
          <p:cNvSpPr>
            <a:spLocks noGrp="1" noChangeArrowheads="1"/>
          </p:cNvSpPr>
          <p:nvPr>
            <p:ph type="title"/>
          </p:nvPr>
        </p:nvSpPr>
        <p:spPr/>
        <p:txBody>
          <a:bodyPr/>
          <a:lstStyle/>
          <a:p>
            <a:r>
              <a:rPr lang="de-CH" dirty="0"/>
              <a:t>SSH 2 – </a:t>
            </a:r>
            <a:r>
              <a:rPr lang="zh-CN" altLang="en-US" dirty="0" smtClean="0"/>
              <a:t>实现</a:t>
            </a:r>
            <a:endParaRPr lang="de-DE" dirty="0"/>
          </a:p>
        </p:txBody>
      </p:sp>
      <p:sp>
        <p:nvSpPr>
          <p:cNvPr id="891907" name="Rectangle 3"/>
          <p:cNvSpPr>
            <a:spLocks noChangeArrowheads="1"/>
          </p:cNvSpPr>
          <p:nvPr/>
        </p:nvSpPr>
        <p:spPr bwMode="auto">
          <a:xfrm>
            <a:off x="5481638" y="6467475"/>
            <a:ext cx="76200" cy="76200"/>
          </a:xfrm>
          <a:prstGeom prst="rect">
            <a:avLst/>
          </a:prstGeom>
          <a:solidFill>
            <a:srgbClr val="003399"/>
          </a:solidFill>
          <a:ln w="12700">
            <a:noFill/>
            <a:miter lim="800000"/>
            <a:headEnd/>
            <a:tailEnd/>
          </a:ln>
          <a:effectLst/>
        </p:spPr>
        <p:txBody>
          <a:bodyPr wrap="none" lIns="85725" tIns="42862" rIns="85725" bIns="42862" anchor="ctr"/>
          <a:lstStyle/>
          <a:p>
            <a:endParaRPr lang="de-CH"/>
          </a:p>
        </p:txBody>
      </p:sp>
    </p:spTree>
    <p:extLst>
      <p:ext uri="{BB962C8B-B14F-4D97-AF65-F5344CB8AC3E}">
        <p14:creationId xmlns:p14="http://schemas.microsoft.com/office/powerpoint/2010/main" val="3523533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8919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1907" grpId="0"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smtClean="0"/>
              <a:t>/etc/</a:t>
            </a:r>
            <a:r>
              <a:rPr lang="en-US" altLang="zh-CN" dirty="0" err="1" smtClean="0"/>
              <a:t>ssh</a:t>
            </a:r>
            <a:r>
              <a:rPr lang="en-US" altLang="zh-CN" dirty="0" smtClean="0"/>
              <a:t>/</a:t>
            </a:r>
            <a:r>
              <a:rPr lang="en-US" altLang="zh-CN" dirty="0" err="1" smtClean="0"/>
              <a:t>ssh_known_hosts</a:t>
            </a:r>
            <a:endParaRPr lang="en-US" altLang="zh-CN" dirty="0" smtClean="0"/>
          </a:p>
          <a:p>
            <a:pPr lvl="1"/>
            <a:r>
              <a:rPr lang="zh-CN" altLang="en-US" dirty="0" smtClean="0"/>
              <a:t>用户可能有 </a:t>
            </a:r>
            <a:r>
              <a:rPr lang="en-US" altLang="zh-CN" dirty="0" smtClean="0"/>
              <a:t>~/.</a:t>
            </a:r>
            <a:r>
              <a:rPr lang="en-US" altLang="zh-CN" dirty="0" err="1" smtClean="0"/>
              <a:t>ssh</a:t>
            </a:r>
            <a:r>
              <a:rPr lang="en-US" altLang="zh-CN" dirty="0" smtClean="0"/>
              <a:t>/</a:t>
            </a:r>
            <a:r>
              <a:rPr lang="en-US" altLang="zh-CN" dirty="0" err="1" smtClean="0"/>
              <a:t>known_hosts</a:t>
            </a:r>
            <a:endParaRPr lang="en-US" altLang="zh-CN" dirty="0" smtClean="0"/>
          </a:p>
          <a:p>
            <a:pPr lvl="1"/>
            <a:r>
              <a:rPr lang="en-US" altLang="zh-CN" dirty="0" err="1" smtClean="0">
                <a:solidFill>
                  <a:srgbClr val="002060"/>
                </a:solidFill>
              </a:rPr>
              <a:t>UserKnownHostsFile</a:t>
            </a:r>
            <a:endParaRPr lang="en-US" altLang="zh-CN" dirty="0" smtClean="0">
              <a:solidFill>
                <a:srgbClr val="002060"/>
              </a:solidFill>
            </a:endParaRPr>
          </a:p>
          <a:p>
            <a:r>
              <a:rPr lang="en-US" altLang="zh-CN" dirty="0" err="1" smtClean="0"/>
              <a:t>StrictHostKeyChecking</a:t>
            </a:r>
            <a:endParaRPr lang="en-US" altLang="zh-CN" dirty="0" smtClean="0"/>
          </a:p>
          <a:p>
            <a:pPr lvl="1"/>
            <a:r>
              <a:rPr lang="zh-CN" altLang="en-US" dirty="0" smtClean="0"/>
              <a:t>默认为</a:t>
            </a:r>
            <a:r>
              <a:rPr lang="en-US" altLang="zh-CN" dirty="0" smtClean="0"/>
              <a:t> </a:t>
            </a:r>
            <a:r>
              <a:rPr lang="en-US" altLang="zh-CN" b="1" i="1" dirty="0" smtClean="0"/>
              <a:t>ask</a:t>
            </a:r>
            <a:r>
              <a:rPr lang="en-US" altLang="zh-CN" dirty="0" smtClean="0"/>
              <a:t> </a:t>
            </a:r>
            <a:r>
              <a:rPr lang="zh-CN" altLang="en-US" dirty="0" smtClean="0"/>
              <a:t>，让用户决定是否接受未知的服务器密钥</a:t>
            </a:r>
            <a:endParaRPr lang="en-US" altLang="zh-CN" dirty="0" smtClean="0"/>
          </a:p>
          <a:p>
            <a:r>
              <a:rPr lang="en-US" altLang="zh-CN" dirty="0" err="1" smtClean="0"/>
              <a:t>ssh-keyscan</a:t>
            </a:r>
            <a:endParaRPr lang="en-US" altLang="zh-CN" dirty="0" smtClean="0"/>
          </a:p>
          <a:p>
            <a:pPr lvl="1"/>
            <a:r>
              <a:rPr lang="zh-CN" altLang="en-US" dirty="0" smtClean="0"/>
              <a:t>收集指定主机的公钥</a:t>
            </a:r>
            <a:endParaRPr lang="zh-CN" altLang="en-US" dirty="0"/>
          </a:p>
        </p:txBody>
      </p:sp>
      <p:sp>
        <p:nvSpPr>
          <p:cNvPr id="4" name="副标题 3"/>
          <p:cNvSpPr>
            <a:spLocks noGrp="1"/>
          </p:cNvSpPr>
          <p:nvPr>
            <p:ph type="subTitle" idx="13"/>
          </p:nvPr>
        </p:nvSpPr>
        <p:spPr/>
        <p:txBody>
          <a:bodyPr>
            <a:normAutofit fontScale="92500" lnSpcReduction="20000"/>
          </a:bodyPr>
          <a:lstStyle/>
          <a:p>
            <a:endParaRPr lang="zh-CN" altLang="en-US"/>
          </a:p>
        </p:txBody>
      </p:sp>
      <p:sp>
        <p:nvSpPr>
          <p:cNvPr id="3" name="标题 2"/>
          <p:cNvSpPr>
            <a:spLocks noGrp="1"/>
          </p:cNvSpPr>
          <p:nvPr>
            <p:ph type="title"/>
          </p:nvPr>
        </p:nvSpPr>
        <p:spPr/>
        <p:txBody>
          <a:bodyPr/>
          <a:lstStyle/>
          <a:p>
            <a:r>
              <a:rPr lang="zh-CN" altLang="en-US" dirty="0" smtClean="0"/>
              <a:t>客户端的主机认证</a:t>
            </a:r>
            <a:endParaRPr lang="zh-CN" altLang="en-US" dirty="0"/>
          </a:p>
        </p:txBody>
      </p:sp>
    </p:spTree>
    <p:extLst>
      <p:ext uri="{BB962C8B-B14F-4D97-AF65-F5344CB8AC3E}">
        <p14:creationId xmlns:p14="http://schemas.microsoft.com/office/powerpoint/2010/main" val="7087525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8802" y="1388057"/>
            <a:ext cx="8229600" cy="4530725"/>
          </a:xfrm>
        </p:spPr>
        <p:txBody>
          <a:bodyPr/>
          <a:lstStyle/>
          <a:p>
            <a:r>
              <a:rPr lang="zh-CN" altLang="en-US" dirty="0"/>
              <a:t>在启动系统时启用名为</a:t>
            </a:r>
            <a:r>
              <a:rPr lang="en-US" altLang="zh-CN" dirty="0" err="1"/>
              <a:t>ServiceName</a:t>
            </a:r>
            <a:r>
              <a:rPr lang="zh-CN" altLang="en-US" dirty="0"/>
              <a:t>的服务</a:t>
            </a:r>
          </a:p>
          <a:p>
            <a:pPr lvl="1"/>
            <a:r>
              <a:rPr lang="en-US" altLang="zh-CN" b="1" dirty="0" err="1"/>
              <a:t>systemctl</a:t>
            </a:r>
            <a:r>
              <a:rPr lang="en-US" altLang="zh-CN" b="1" dirty="0"/>
              <a:t> enable </a:t>
            </a:r>
            <a:r>
              <a:rPr lang="en-US" altLang="zh-CN" dirty="0"/>
              <a:t>&lt;</a:t>
            </a:r>
            <a:r>
              <a:rPr lang="en-US" altLang="zh-CN" dirty="0" err="1"/>
              <a:t>ServiceName</a:t>
            </a:r>
            <a:r>
              <a:rPr lang="en-US" altLang="zh-CN" dirty="0"/>
              <a:t>&gt;</a:t>
            </a:r>
          </a:p>
          <a:p>
            <a:r>
              <a:rPr lang="zh-CN" altLang="en-US" dirty="0"/>
              <a:t>在启动系统时停用名为</a:t>
            </a:r>
            <a:r>
              <a:rPr lang="en-US" altLang="zh-CN" dirty="0" err="1"/>
              <a:t>ServiceName</a:t>
            </a:r>
            <a:r>
              <a:rPr lang="zh-CN" altLang="en-US" dirty="0"/>
              <a:t>的服务</a:t>
            </a:r>
          </a:p>
          <a:p>
            <a:pPr lvl="1"/>
            <a:r>
              <a:rPr lang="en-US" altLang="zh-CN" b="1" dirty="0" err="1"/>
              <a:t>systemctl</a:t>
            </a:r>
            <a:r>
              <a:rPr lang="en-US" altLang="zh-CN" b="1" dirty="0"/>
              <a:t> disable </a:t>
            </a:r>
            <a:r>
              <a:rPr lang="en-US" altLang="zh-CN" dirty="0"/>
              <a:t>&lt;</a:t>
            </a:r>
            <a:r>
              <a:rPr lang="en-US" altLang="zh-CN" dirty="0" err="1"/>
              <a:t>ServiceName</a:t>
            </a:r>
            <a:r>
              <a:rPr lang="en-US" altLang="zh-CN" dirty="0"/>
              <a:t>&gt;</a:t>
            </a:r>
          </a:p>
          <a:p>
            <a:r>
              <a:rPr lang="zh-CN" altLang="en-US" dirty="0"/>
              <a:t>查看名为</a:t>
            </a:r>
            <a:r>
              <a:rPr lang="en-US" altLang="zh-CN" dirty="0" err="1"/>
              <a:t>ServiceName</a:t>
            </a:r>
            <a:r>
              <a:rPr lang="zh-CN" altLang="en-US" dirty="0"/>
              <a:t>的服务是否在启动系统时启用</a:t>
            </a:r>
          </a:p>
          <a:p>
            <a:pPr lvl="1"/>
            <a:r>
              <a:rPr lang="en-US" altLang="zh-CN" b="1" dirty="0" err="1"/>
              <a:t>systemctl</a:t>
            </a:r>
            <a:r>
              <a:rPr lang="en-US" altLang="zh-CN" b="1" dirty="0"/>
              <a:t> is-enabled </a:t>
            </a:r>
            <a:r>
              <a:rPr lang="en-US" altLang="zh-CN" dirty="0"/>
              <a:t>&lt;</a:t>
            </a:r>
            <a:r>
              <a:rPr lang="en-US" altLang="zh-CN" dirty="0" err="1"/>
              <a:t>ServiceName</a:t>
            </a:r>
            <a:r>
              <a:rPr lang="en-US" altLang="zh-CN" dirty="0"/>
              <a:t>&gt;</a:t>
            </a:r>
          </a:p>
          <a:p>
            <a:r>
              <a:rPr lang="zh-CN" altLang="en-US" dirty="0"/>
              <a:t>查看所有服务是否在启动系统时启用</a:t>
            </a:r>
          </a:p>
          <a:p>
            <a:pPr lvl="1"/>
            <a:r>
              <a:rPr lang="en-US" altLang="zh-CN" b="1" dirty="0" err="1"/>
              <a:t>systemctl</a:t>
            </a:r>
            <a:r>
              <a:rPr lang="en-US" altLang="zh-CN" b="1" dirty="0"/>
              <a:t> list-unit-files -t service</a:t>
            </a:r>
            <a:endParaRPr lang="zh-CN" altLang="en-US" b="1"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8</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sz="3600" dirty="0"/>
              <a:t>使用</a:t>
            </a:r>
            <a:r>
              <a:rPr lang="en-US" altLang="zh-CN" sz="3600" dirty="0" err="1"/>
              <a:t>systemctl</a:t>
            </a:r>
            <a:r>
              <a:rPr lang="zh-CN" altLang="zh-CN" sz="3600" dirty="0"/>
              <a:t>管理服务</a:t>
            </a:r>
            <a:r>
              <a:rPr lang="zh-CN" altLang="en-US" sz="3600" dirty="0" smtClean="0"/>
              <a:t>（</a:t>
            </a:r>
            <a:r>
              <a:rPr lang="en-US" altLang="zh-CN" sz="3600" dirty="0" smtClean="0"/>
              <a:t>3</a:t>
            </a:r>
            <a:r>
              <a:rPr lang="zh-CN" altLang="en-US" sz="3600" dirty="0" smtClean="0"/>
              <a:t>）</a:t>
            </a:r>
            <a:endParaRPr lang="zh-CN" altLang="en-US" sz="3600" dirty="0"/>
          </a:p>
        </p:txBody>
      </p:sp>
    </p:spTree>
    <p:extLst>
      <p:ext uri="{BB962C8B-B14F-4D97-AF65-F5344CB8AC3E}">
        <p14:creationId xmlns:p14="http://schemas.microsoft.com/office/powerpoint/2010/main" val="342591420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smtClean="0"/>
              <a:t>用户身份验证方法请求</a:t>
            </a:r>
            <a:endParaRPr lang="en-US" altLang="zh-CN" dirty="0" smtClean="0"/>
          </a:p>
          <a:p>
            <a:pPr lvl="1"/>
            <a:r>
              <a:rPr lang="en-US" altLang="zh-CN" dirty="0" err="1" smtClean="0"/>
              <a:t>PasswordAuthentication</a:t>
            </a:r>
            <a:endParaRPr lang="en-US" altLang="zh-CN" dirty="0" smtClean="0"/>
          </a:p>
          <a:p>
            <a:pPr lvl="1"/>
            <a:r>
              <a:rPr lang="en-US" altLang="zh-CN" dirty="0" err="1" smtClean="0"/>
              <a:t>PubkeyAuthentication</a:t>
            </a:r>
            <a:endParaRPr lang="en-US" altLang="zh-CN" dirty="0" smtClean="0"/>
          </a:p>
          <a:p>
            <a:pPr lvl="2"/>
            <a:r>
              <a:rPr lang="en-US" altLang="zh-CN" dirty="0" smtClean="0"/>
              <a:t>Key files and ~/.</a:t>
            </a:r>
            <a:r>
              <a:rPr lang="en-US" altLang="zh-CN" dirty="0" err="1" smtClean="0"/>
              <a:t>ssh</a:t>
            </a:r>
            <a:r>
              <a:rPr lang="en-US" altLang="zh-CN" dirty="0" smtClean="0"/>
              <a:t>/</a:t>
            </a:r>
            <a:r>
              <a:rPr lang="en-US" altLang="zh-CN" dirty="0" err="1" smtClean="0"/>
              <a:t>authorized_keys</a:t>
            </a:r>
            <a:endParaRPr lang="en-US" altLang="zh-CN" dirty="0" smtClean="0"/>
          </a:p>
          <a:p>
            <a:pPr lvl="1"/>
            <a:r>
              <a:rPr lang="en-US" altLang="zh-CN" dirty="0" err="1" smtClean="0"/>
              <a:t>HostbasedAuthentication</a:t>
            </a:r>
            <a:endParaRPr lang="en-US" altLang="zh-CN" dirty="0" smtClean="0"/>
          </a:p>
          <a:p>
            <a:pPr lvl="2"/>
            <a:r>
              <a:rPr lang="en-US" altLang="zh-CN" dirty="0" smtClean="0"/>
              <a:t>Insecure, do not use</a:t>
            </a:r>
          </a:p>
          <a:p>
            <a:r>
              <a:rPr lang="zh-CN" altLang="en-US" dirty="0" smtClean="0"/>
              <a:t>实际使用的方法基于远程服务器的控制</a:t>
            </a:r>
            <a:endParaRPr lang="zh-CN" altLang="en-US" dirty="0"/>
          </a:p>
        </p:txBody>
      </p:sp>
      <p:sp>
        <p:nvSpPr>
          <p:cNvPr id="4" name="副标题 3"/>
          <p:cNvSpPr>
            <a:spLocks noGrp="1"/>
          </p:cNvSpPr>
          <p:nvPr>
            <p:ph type="subTitle" idx="13"/>
          </p:nvPr>
        </p:nvSpPr>
        <p:spPr/>
        <p:txBody>
          <a:bodyPr>
            <a:normAutofit fontScale="92500" lnSpcReduction="20000"/>
          </a:bodyPr>
          <a:lstStyle/>
          <a:p>
            <a:endParaRPr lang="zh-CN" altLang="en-US"/>
          </a:p>
        </p:txBody>
      </p:sp>
      <p:sp>
        <p:nvSpPr>
          <p:cNvPr id="3" name="标题 2"/>
          <p:cNvSpPr>
            <a:spLocks noGrp="1"/>
          </p:cNvSpPr>
          <p:nvPr>
            <p:ph type="title"/>
          </p:nvPr>
        </p:nvSpPr>
        <p:spPr/>
        <p:txBody>
          <a:bodyPr/>
          <a:lstStyle/>
          <a:p>
            <a:r>
              <a:rPr lang="zh-CN" altLang="en-US" dirty="0" smtClean="0"/>
              <a:t>客户端的用户认证</a:t>
            </a:r>
            <a:endParaRPr lang="zh-CN" altLang="en-US" dirty="0"/>
          </a:p>
        </p:txBody>
      </p:sp>
    </p:spTree>
    <p:extLst>
      <p:ext uri="{BB962C8B-B14F-4D97-AF65-F5344CB8AC3E}">
        <p14:creationId xmlns:p14="http://schemas.microsoft.com/office/powerpoint/2010/main" val="275495759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err="1" smtClean="0"/>
              <a:t>OpenSSH</a:t>
            </a:r>
            <a:r>
              <a:rPr lang="zh-CN" altLang="en-US" dirty="0" smtClean="0"/>
              <a:t>的服务启动脚本 </a:t>
            </a:r>
            <a:r>
              <a:rPr lang="en-US" altLang="zh-CN" b="1" dirty="0" smtClean="0">
                <a:solidFill>
                  <a:srgbClr val="002060"/>
                </a:solidFill>
              </a:rPr>
              <a:t>/etc/</a:t>
            </a:r>
            <a:r>
              <a:rPr lang="en-US" altLang="zh-CN" b="1" dirty="0" err="1" smtClean="0">
                <a:solidFill>
                  <a:srgbClr val="002060"/>
                </a:solidFill>
              </a:rPr>
              <a:t>init.d</a:t>
            </a:r>
            <a:r>
              <a:rPr lang="en-US" altLang="zh-CN" b="1" dirty="0" smtClean="0">
                <a:solidFill>
                  <a:srgbClr val="002060"/>
                </a:solidFill>
              </a:rPr>
              <a:t>/</a:t>
            </a:r>
            <a:r>
              <a:rPr lang="en-US" altLang="zh-CN" b="1" dirty="0" err="1" smtClean="0">
                <a:solidFill>
                  <a:srgbClr val="002060"/>
                </a:solidFill>
              </a:rPr>
              <a:t>sshd</a:t>
            </a:r>
            <a:endParaRPr lang="en-US" altLang="zh-CN" b="1" dirty="0" smtClean="0">
              <a:solidFill>
                <a:srgbClr val="002060"/>
              </a:solidFill>
            </a:endParaRPr>
          </a:p>
          <a:p>
            <a:pPr lvl="1"/>
            <a:r>
              <a:rPr lang="zh-CN" altLang="en-US" sz="2400" dirty="0" smtClean="0"/>
              <a:t>包含了主机密钥的生成命令</a:t>
            </a:r>
            <a:endParaRPr lang="en-US" altLang="zh-CN" sz="2400" dirty="0" smtClean="0"/>
          </a:p>
          <a:p>
            <a:pPr lvl="1"/>
            <a:r>
              <a:rPr lang="en-US" altLang="zh-CN" sz="2400" dirty="0" err="1" smtClean="0"/>
              <a:t>sshd</a:t>
            </a:r>
            <a:r>
              <a:rPr lang="zh-CN" altLang="en-US" sz="2400" dirty="0" smtClean="0"/>
              <a:t>首次启动时默认会生成三对主机密钥（</a:t>
            </a:r>
            <a:r>
              <a:rPr lang="en-US" altLang="zh-CN" sz="2400" dirty="0" smtClean="0"/>
              <a:t>SSH-1 RSA</a:t>
            </a:r>
            <a:r>
              <a:rPr lang="zh-CN" altLang="en-US" sz="2400" dirty="0" smtClean="0"/>
              <a:t>、</a:t>
            </a:r>
            <a:r>
              <a:rPr lang="en-US" altLang="zh-CN" sz="2400" dirty="0" smtClean="0"/>
              <a:t>SSH-2 RSA</a:t>
            </a:r>
            <a:r>
              <a:rPr lang="zh-CN" altLang="en-US" sz="2400" dirty="0" smtClean="0"/>
              <a:t>、</a:t>
            </a:r>
            <a:r>
              <a:rPr lang="en-US" altLang="zh-CN" sz="2400" dirty="0" smtClean="0"/>
              <a:t>SSH-2 DSA</a:t>
            </a:r>
            <a:r>
              <a:rPr lang="zh-CN" altLang="en-US" sz="2400" dirty="0" smtClean="0"/>
              <a:t>）</a:t>
            </a:r>
          </a:p>
          <a:p>
            <a:r>
              <a:rPr lang="zh-CN" altLang="en-US" sz="2800" dirty="0" smtClean="0"/>
              <a:t>何时需要重新生成主机密钥</a:t>
            </a:r>
            <a:endParaRPr lang="en-US" altLang="zh-CN" sz="2800" dirty="0" smtClean="0"/>
          </a:p>
          <a:p>
            <a:pPr lvl="1"/>
            <a:r>
              <a:rPr lang="zh-CN" altLang="zh-CN" dirty="0" smtClean="0"/>
              <a:t>若系统是从一个旧系统克隆而来</a:t>
            </a:r>
            <a:endParaRPr lang="en-US" altLang="zh-CN" dirty="0" smtClean="0"/>
          </a:p>
          <a:p>
            <a:pPr lvl="2"/>
            <a:r>
              <a:rPr lang="zh-CN" altLang="zh-CN" dirty="0" smtClean="0"/>
              <a:t>如：硬盘对拷、复制的虚拟机文件等</a:t>
            </a:r>
            <a:endParaRPr lang="en-US" altLang="zh-CN" dirty="0" smtClean="0"/>
          </a:p>
          <a:p>
            <a:r>
              <a:rPr lang="zh-CN" altLang="en-US" sz="2800" dirty="0" smtClean="0"/>
              <a:t>在 </a:t>
            </a:r>
            <a:r>
              <a:rPr lang="en-US" altLang="zh-CN" sz="2800" dirty="0" smtClean="0"/>
              <a:t>RHEL/</a:t>
            </a:r>
            <a:r>
              <a:rPr lang="en-US" altLang="zh-CN" sz="2800" dirty="0" err="1" smtClean="0"/>
              <a:t>CentOS</a:t>
            </a:r>
            <a:r>
              <a:rPr lang="en-US" altLang="zh-CN" sz="2800" dirty="0" smtClean="0"/>
              <a:t> </a:t>
            </a:r>
            <a:r>
              <a:rPr lang="zh-CN" altLang="en-US" sz="2800" dirty="0" smtClean="0"/>
              <a:t>上重新生成主机密钥</a:t>
            </a:r>
          </a:p>
          <a:p>
            <a:pPr lvl="1">
              <a:buNone/>
            </a:pPr>
            <a:r>
              <a:rPr lang="en-US" altLang="zh-CN" b="1" dirty="0" smtClean="0">
                <a:solidFill>
                  <a:schemeClr val="accent6">
                    <a:lumMod val="75000"/>
                  </a:schemeClr>
                </a:solidFill>
              </a:rPr>
              <a:t># </a:t>
            </a:r>
            <a:r>
              <a:rPr lang="en-US" altLang="zh-CN" b="1" dirty="0" err="1" smtClean="0">
                <a:solidFill>
                  <a:schemeClr val="accent6">
                    <a:lumMod val="75000"/>
                  </a:schemeClr>
                </a:solidFill>
              </a:rPr>
              <a:t>rm</a:t>
            </a:r>
            <a:r>
              <a:rPr lang="en-US" altLang="zh-CN" b="1" dirty="0" smtClean="0">
                <a:solidFill>
                  <a:schemeClr val="accent6">
                    <a:lumMod val="75000"/>
                  </a:schemeClr>
                </a:solidFill>
              </a:rPr>
              <a:t> -f /etc/</a:t>
            </a:r>
            <a:r>
              <a:rPr lang="en-US" altLang="zh-CN" b="1" dirty="0" err="1" smtClean="0">
                <a:solidFill>
                  <a:schemeClr val="accent6">
                    <a:lumMod val="75000"/>
                  </a:schemeClr>
                </a:solidFill>
              </a:rPr>
              <a:t>ssh</a:t>
            </a:r>
            <a:r>
              <a:rPr lang="en-US" altLang="zh-CN" b="1" dirty="0" smtClean="0">
                <a:solidFill>
                  <a:schemeClr val="accent6">
                    <a:lumMod val="75000"/>
                  </a:schemeClr>
                </a:solidFill>
              </a:rPr>
              <a:t>/</a:t>
            </a:r>
            <a:r>
              <a:rPr lang="en-US" altLang="zh-CN" b="1" dirty="0" err="1" smtClean="0">
                <a:solidFill>
                  <a:schemeClr val="accent6">
                    <a:lumMod val="75000"/>
                  </a:schemeClr>
                </a:solidFill>
              </a:rPr>
              <a:t>ssh_host</a:t>
            </a:r>
            <a:r>
              <a:rPr lang="en-US" altLang="zh-CN" b="1" dirty="0" smtClean="0">
                <a:solidFill>
                  <a:schemeClr val="accent6">
                    <a:lumMod val="75000"/>
                  </a:schemeClr>
                </a:solidFill>
              </a:rPr>
              <a:t>_*</a:t>
            </a:r>
          </a:p>
          <a:p>
            <a:pPr lvl="1">
              <a:buNone/>
            </a:pPr>
            <a:r>
              <a:rPr lang="en-US" altLang="zh-CN" b="1" dirty="0" smtClean="0">
                <a:solidFill>
                  <a:schemeClr val="accent6">
                    <a:lumMod val="75000"/>
                  </a:schemeClr>
                </a:solidFill>
              </a:rPr>
              <a:t># service </a:t>
            </a:r>
            <a:r>
              <a:rPr lang="en-US" altLang="zh-CN" b="1" dirty="0" err="1" smtClean="0">
                <a:solidFill>
                  <a:schemeClr val="accent6">
                    <a:lumMod val="75000"/>
                  </a:schemeClr>
                </a:solidFill>
              </a:rPr>
              <a:t>sshd</a:t>
            </a:r>
            <a:r>
              <a:rPr lang="en-US" altLang="zh-CN" b="1" dirty="0" smtClean="0">
                <a:solidFill>
                  <a:schemeClr val="accent6">
                    <a:lumMod val="75000"/>
                  </a:schemeClr>
                </a:solidFill>
              </a:rPr>
              <a:t> restart</a:t>
            </a: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81</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OpenSSH</a:t>
            </a:r>
            <a:r>
              <a:rPr lang="zh-CN" altLang="zh-CN" dirty="0" smtClean="0"/>
              <a:t>的主机密钥管理</a:t>
            </a:r>
            <a:r>
              <a:rPr lang="en-US" altLang="zh-CN" dirty="0" smtClean="0"/>
              <a:t/>
            </a:r>
            <a:br>
              <a:rPr lang="en-US" altLang="zh-CN" dirty="0" smtClean="0"/>
            </a:br>
            <a:r>
              <a:rPr lang="en-US" altLang="zh-CN" dirty="0" smtClean="0"/>
              <a:t>——</a:t>
            </a:r>
            <a:r>
              <a:rPr lang="zh-CN" altLang="en-US" dirty="0" smtClean="0"/>
              <a:t>主机密钥生成</a:t>
            </a:r>
            <a:endParaRPr lang="zh-CN" altLang="en-US" dirty="0"/>
          </a:p>
        </p:txBody>
      </p:sp>
    </p:spTree>
    <p:extLst>
      <p:ext uri="{BB962C8B-B14F-4D97-AF65-F5344CB8AC3E}">
        <p14:creationId xmlns:p14="http://schemas.microsoft.com/office/powerpoint/2010/main" val="413656893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b="1" dirty="0" err="1" smtClean="0"/>
              <a:t>ssh-keyscan</a:t>
            </a:r>
            <a:r>
              <a:rPr lang="en-US" altLang="zh-CN" dirty="0" smtClean="0"/>
              <a:t> </a:t>
            </a:r>
            <a:r>
              <a:rPr lang="zh-CN" altLang="en-US" dirty="0" smtClean="0"/>
              <a:t>命令格式</a:t>
            </a:r>
          </a:p>
          <a:p>
            <a:pPr lvl="1">
              <a:buNone/>
            </a:pPr>
            <a:r>
              <a:rPr lang="en-US" altLang="zh-CN" sz="2400" dirty="0" err="1" smtClean="0">
                <a:solidFill>
                  <a:schemeClr val="accent6">
                    <a:lumMod val="75000"/>
                  </a:schemeClr>
                </a:solidFill>
              </a:rPr>
              <a:t>ssh-keyscan</a:t>
            </a:r>
            <a:r>
              <a:rPr lang="en-US" altLang="zh-CN" sz="2400" dirty="0" smtClean="0">
                <a:solidFill>
                  <a:schemeClr val="accent6">
                    <a:lumMod val="75000"/>
                  </a:schemeClr>
                </a:solidFill>
              </a:rPr>
              <a:t> -t &lt;rsa|ecdsa|ed25519&gt; &lt;</a:t>
            </a:r>
            <a:r>
              <a:rPr lang="en-US" altLang="zh-CN" sz="2400" dirty="0" err="1" smtClean="0">
                <a:solidFill>
                  <a:schemeClr val="accent6">
                    <a:lumMod val="75000"/>
                  </a:schemeClr>
                </a:solidFill>
              </a:rPr>
              <a:t>Hostname|IPaddress</a:t>
            </a:r>
            <a:r>
              <a:rPr lang="en-US" altLang="zh-CN" sz="2400" dirty="0" smtClean="0">
                <a:solidFill>
                  <a:schemeClr val="accent6">
                    <a:lumMod val="75000"/>
                  </a:schemeClr>
                </a:solidFill>
              </a:rPr>
              <a:t>&gt; [&lt;</a:t>
            </a:r>
            <a:r>
              <a:rPr lang="en-US" altLang="zh-CN" sz="2400" dirty="0" err="1" smtClean="0">
                <a:solidFill>
                  <a:schemeClr val="accent6">
                    <a:lumMod val="75000"/>
                  </a:schemeClr>
                </a:solidFill>
              </a:rPr>
              <a:t>Hostname|IPaddress</a:t>
            </a:r>
            <a:r>
              <a:rPr lang="en-US" altLang="zh-CN" sz="2400" dirty="0" smtClean="0">
                <a:solidFill>
                  <a:schemeClr val="accent6">
                    <a:lumMod val="75000"/>
                  </a:schemeClr>
                </a:solidFill>
              </a:rPr>
              <a:t>&gt; …]</a:t>
            </a:r>
          </a:p>
          <a:p>
            <a:pPr lvl="2"/>
            <a:r>
              <a:rPr lang="en-US" altLang="zh-CN" sz="2400" dirty="0" smtClean="0"/>
              <a:t>-t &lt;</a:t>
            </a:r>
            <a:r>
              <a:rPr lang="en-US" sz="2400" dirty="0" smtClean="0"/>
              <a:t>rsa</a:t>
            </a:r>
            <a:r>
              <a:rPr lang="en-US" altLang="zh-CN" sz="2400" dirty="0" smtClean="0"/>
              <a:t>|</a:t>
            </a:r>
            <a:r>
              <a:rPr lang="en-US" sz="2400" dirty="0" smtClean="0"/>
              <a:t>ecdsa</a:t>
            </a:r>
            <a:r>
              <a:rPr lang="en-US" altLang="zh-CN" sz="2400" dirty="0" smtClean="0"/>
              <a:t>|</a:t>
            </a:r>
            <a:r>
              <a:rPr lang="en-US" sz="2400" dirty="0" smtClean="0"/>
              <a:t>ed25519</a:t>
            </a:r>
            <a:r>
              <a:rPr lang="en-US" altLang="zh-CN" sz="2400" dirty="0" smtClean="0"/>
              <a:t>&gt;</a:t>
            </a:r>
            <a:r>
              <a:rPr lang="zh-CN" altLang="en-US" sz="2400" dirty="0" smtClean="0"/>
              <a:t>：用于指定密钥算法。可以同时指定多种算法（用逗号间隔）</a:t>
            </a:r>
          </a:p>
          <a:p>
            <a:pPr lvl="2"/>
            <a:r>
              <a:rPr lang="en-US" altLang="zh-CN" sz="2400" dirty="0" err="1" smtClean="0"/>
              <a:t>Hostname|IPaddress</a:t>
            </a:r>
            <a:r>
              <a:rPr lang="zh-CN" altLang="en-US" sz="2400" dirty="0" smtClean="0"/>
              <a:t>：指定被信任主机的主机名或 </a:t>
            </a:r>
            <a:r>
              <a:rPr lang="en-US" altLang="zh-CN" sz="2400" dirty="0" smtClean="0"/>
              <a:t>IP </a:t>
            </a:r>
            <a:r>
              <a:rPr lang="zh-CN" altLang="en-US" sz="2400" dirty="0" smtClean="0"/>
              <a:t>地址</a:t>
            </a:r>
          </a:p>
          <a:p>
            <a:r>
              <a:rPr lang="zh-CN" altLang="en-US" dirty="0" smtClean="0"/>
              <a:t>例如：</a:t>
            </a:r>
          </a:p>
          <a:p>
            <a:pPr lvl="1"/>
            <a:r>
              <a:rPr lang="en-US" altLang="zh-CN" sz="2400" dirty="0" smtClean="0">
                <a:solidFill>
                  <a:schemeClr val="accent6">
                    <a:lumMod val="75000"/>
                  </a:schemeClr>
                </a:solidFill>
              </a:rPr>
              <a:t>$ </a:t>
            </a:r>
            <a:r>
              <a:rPr lang="en-US" altLang="zh-CN" sz="2400" dirty="0" err="1" smtClean="0">
                <a:solidFill>
                  <a:schemeClr val="accent6">
                    <a:lumMod val="75000"/>
                  </a:schemeClr>
                </a:solidFill>
              </a:rPr>
              <a:t>ssh-keyscan</a:t>
            </a:r>
            <a:r>
              <a:rPr lang="en-US" altLang="zh-CN" sz="2400" dirty="0" smtClean="0">
                <a:solidFill>
                  <a:schemeClr val="accent6">
                    <a:lumMod val="75000"/>
                  </a:schemeClr>
                </a:solidFill>
              </a:rPr>
              <a:t>  -t  </a:t>
            </a:r>
            <a:r>
              <a:rPr lang="en-US" altLang="zh-CN" sz="2400" dirty="0" err="1" smtClean="0">
                <a:solidFill>
                  <a:schemeClr val="accent6">
                    <a:lumMod val="75000"/>
                  </a:schemeClr>
                </a:solidFill>
              </a:rPr>
              <a:t>rsa,ecdsa</a:t>
            </a:r>
            <a:r>
              <a:rPr lang="en-US" altLang="zh-CN" sz="2400" dirty="0" smtClean="0">
                <a:solidFill>
                  <a:schemeClr val="accent6">
                    <a:lumMod val="75000"/>
                  </a:schemeClr>
                </a:solidFill>
              </a:rPr>
              <a:t>  </a:t>
            </a:r>
            <a:r>
              <a:rPr lang="en-US" altLang="zh-CN" sz="2400" dirty="0" err="1" smtClean="0">
                <a:solidFill>
                  <a:schemeClr val="accent6">
                    <a:lumMod val="75000"/>
                  </a:schemeClr>
                </a:solidFill>
              </a:rPr>
              <a:t>soho</a:t>
            </a:r>
            <a:r>
              <a:rPr lang="en-US" altLang="zh-CN" sz="2400" dirty="0" smtClean="0">
                <a:solidFill>
                  <a:schemeClr val="accent6">
                    <a:lumMod val="75000"/>
                  </a:schemeClr>
                </a:solidFill>
              </a:rPr>
              <a:t>  soho.ls-</a:t>
            </a:r>
            <a:r>
              <a:rPr lang="en-US" altLang="zh-CN" sz="2400" dirty="0" err="1" smtClean="0">
                <a:solidFill>
                  <a:schemeClr val="accent6">
                    <a:lumMod val="75000"/>
                  </a:schemeClr>
                </a:solidFill>
              </a:rPr>
              <a:t>al.loc</a:t>
            </a:r>
            <a:r>
              <a:rPr lang="en-US" altLang="zh-CN" sz="2400" dirty="0" smtClean="0">
                <a:solidFill>
                  <a:schemeClr val="accent6">
                    <a:lumMod val="75000"/>
                  </a:schemeClr>
                </a:solidFill>
              </a:rPr>
              <a:t>  192.168.0.200 &gt; ~/.</a:t>
            </a:r>
            <a:r>
              <a:rPr lang="en-US" altLang="zh-CN" sz="2400" dirty="0" err="1" smtClean="0">
                <a:solidFill>
                  <a:schemeClr val="accent6">
                    <a:lumMod val="75000"/>
                  </a:schemeClr>
                </a:solidFill>
              </a:rPr>
              <a:t>ssh</a:t>
            </a:r>
            <a:r>
              <a:rPr lang="en-US" altLang="zh-CN" sz="2400" dirty="0" smtClean="0">
                <a:solidFill>
                  <a:schemeClr val="accent6">
                    <a:lumMod val="75000"/>
                  </a:schemeClr>
                </a:solidFill>
              </a:rPr>
              <a:t>/</a:t>
            </a:r>
            <a:r>
              <a:rPr lang="en-US" altLang="zh-CN" sz="2400" dirty="0" err="1" smtClean="0">
                <a:solidFill>
                  <a:schemeClr val="accent6">
                    <a:lumMod val="75000"/>
                  </a:schemeClr>
                </a:solidFill>
              </a:rPr>
              <a:t>known_hosts</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82</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OpenSSH</a:t>
            </a:r>
            <a:r>
              <a:rPr lang="zh-CN" altLang="zh-CN" dirty="0" smtClean="0"/>
              <a:t>的主机密钥管理</a:t>
            </a:r>
            <a:r>
              <a:rPr lang="en-US" altLang="zh-CN" dirty="0" smtClean="0"/>
              <a:t/>
            </a:r>
            <a:br>
              <a:rPr lang="en-US" altLang="zh-CN" dirty="0" smtClean="0"/>
            </a:br>
            <a:r>
              <a:rPr lang="en-US" altLang="zh-CN" dirty="0" smtClean="0"/>
              <a:t>——</a:t>
            </a:r>
            <a:r>
              <a:rPr lang="zh-CN" altLang="en-US" dirty="0" smtClean="0"/>
              <a:t>搜集可信任主机的公钥</a:t>
            </a:r>
            <a:endParaRPr lang="zh-CN" altLang="en-US" dirty="0"/>
          </a:p>
        </p:txBody>
      </p:sp>
    </p:spTree>
    <p:extLst>
      <p:ext uri="{BB962C8B-B14F-4D97-AF65-F5344CB8AC3E}">
        <p14:creationId xmlns:p14="http://schemas.microsoft.com/office/powerpoint/2010/main" val="165046911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密钥生成</a:t>
            </a:r>
            <a:endParaRPr lang="en-US" altLang="zh-CN" dirty="0" smtClean="0"/>
          </a:p>
          <a:p>
            <a:pPr lvl="1"/>
            <a:r>
              <a:rPr lang="en-US" altLang="zh-CN" dirty="0" err="1" smtClean="0"/>
              <a:t>ssh-keygen</a:t>
            </a:r>
            <a:r>
              <a:rPr lang="en-US" altLang="zh-CN" dirty="0" smtClean="0"/>
              <a:t>  [</a:t>
            </a:r>
            <a:r>
              <a:rPr lang="en-US" altLang="zh-CN" b="1" dirty="0" smtClean="0">
                <a:solidFill>
                  <a:srgbClr val="002060"/>
                </a:solidFill>
              </a:rPr>
              <a:t>-t </a:t>
            </a:r>
            <a:r>
              <a:rPr lang="en-US" altLang="zh-CN" b="1" dirty="0" err="1" smtClean="0">
                <a:solidFill>
                  <a:srgbClr val="002060"/>
                </a:solidFill>
              </a:rPr>
              <a:t>rsa|dsa|ecdsa</a:t>
            </a:r>
            <a:r>
              <a:rPr lang="en-US" altLang="zh-CN" dirty="0" smtClean="0">
                <a:solidFill>
                  <a:srgbClr val="002060"/>
                </a:solidFill>
              </a:rPr>
              <a:t>]</a:t>
            </a:r>
          </a:p>
          <a:p>
            <a:pPr lvl="2"/>
            <a:r>
              <a:rPr lang="zh-CN" altLang="en-US" dirty="0" smtClean="0"/>
              <a:t>默认使用</a:t>
            </a:r>
            <a:r>
              <a:rPr lang="en-US" altLang="zh-CN" dirty="0" err="1" smtClean="0"/>
              <a:t>rsa</a:t>
            </a:r>
            <a:r>
              <a:rPr lang="zh-CN" altLang="en-US" dirty="0" smtClean="0"/>
              <a:t>密钥认证类型</a:t>
            </a:r>
            <a:endParaRPr lang="en-US" altLang="zh-CN" dirty="0" smtClean="0"/>
          </a:p>
          <a:p>
            <a:r>
              <a:rPr lang="zh-CN" altLang="en-US" dirty="0" smtClean="0"/>
              <a:t>密钥分发</a:t>
            </a:r>
            <a:endParaRPr lang="en-US" altLang="zh-CN" dirty="0" smtClean="0"/>
          </a:p>
          <a:p>
            <a:pPr lvl="1"/>
            <a:r>
              <a:rPr lang="zh-CN" altLang="en-US" dirty="0" smtClean="0"/>
              <a:t>私钥（</a:t>
            </a:r>
            <a:r>
              <a:rPr lang="en-US" altLang="zh-CN" dirty="0" smtClean="0"/>
              <a:t>private key</a:t>
            </a:r>
            <a:r>
              <a:rPr lang="zh-CN" altLang="en-US" dirty="0" smtClean="0"/>
              <a:t>）被保留在自己的系统上</a:t>
            </a:r>
            <a:endParaRPr lang="en-US" altLang="zh-CN" dirty="0" smtClean="0"/>
          </a:p>
          <a:p>
            <a:pPr lvl="2"/>
            <a:r>
              <a:rPr lang="zh-CN" altLang="en-US" dirty="0" smtClean="0"/>
              <a:t>通常使用私钥短语保护私钥（推荐）</a:t>
            </a:r>
            <a:endParaRPr lang="en-US" altLang="zh-CN" dirty="0" smtClean="0"/>
          </a:p>
          <a:p>
            <a:pPr lvl="2"/>
            <a:r>
              <a:rPr lang="zh-CN" altLang="en-US" dirty="0" smtClean="0"/>
              <a:t>重新</a:t>
            </a:r>
            <a:r>
              <a:rPr lang="zh-CN" altLang="zh-CN" dirty="0" smtClean="0"/>
              <a:t>设置私钥保护短语</a:t>
            </a:r>
            <a:endParaRPr lang="en-US" altLang="zh-CN" dirty="0" smtClean="0"/>
          </a:p>
          <a:p>
            <a:pPr lvl="3">
              <a:buNone/>
            </a:pPr>
            <a:r>
              <a:rPr lang="en-US" altLang="zh-CN" dirty="0" smtClean="0">
                <a:solidFill>
                  <a:schemeClr val="accent6">
                    <a:lumMod val="75000"/>
                  </a:schemeClr>
                </a:solidFill>
              </a:rPr>
              <a:t>$ </a:t>
            </a:r>
            <a:r>
              <a:rPr lang="en-US" altLang="zh-CN" dirty="0" err="1" smtClean="0">
                <a:solidFill>
                  <a:schemeClr val="accent6">
                    <a:lumMod val="75000"/>
                  </a:schemeClr>
                </a:solidFill>
              </a:rPr>
              <a:t>ssh-keygen</a:t>
            </a:r>
            <a:r>
              <a:rPr lang="en-US" altLang="zh-CN" dirty="0" smtClean="0">
                <a:solidFill>
                  <a:schemeClr val="accent6">
                    <a:lumMod val="75000"/>
                  </a:schemeClr>
                </a:solidFill>
              </a:rPr>
              <a:t>  -f  ~/.</a:t>
            </a:r>
            <a:r>
              <a:rPr lang="en-US" altLang="zh-CN" dirty="0" err="1" smtClean="0">
                <a:solidFill>
                  <a:schemeClr val="accent6">
                    <a:lumMod val="75000"/>
                  </a:schemeClr>
                </a:solidFill>
              </a:rPr>
              <a:t>ssh</a:t>
            </a:r>
            <a:r>
              <a:rPr lang="en-US" altLang="zh-CN" dirty="0" smtClean="0">
                <a:solidFill>
                  <a:schemeClr val="accent6">
                    <a:lumMod val="75000"/>
                  </a:schemeClr>
                </a:solidFill>
              </a:rPr>
              <a:t>/</a:t>
            </a:r>
            <a:r>
              <a:rPr lang="en-US" altLang="zh-CN" dirty="0" err="1" smtClean="0">
                <a:solidFill>
                  <a:schemeClr val="accent6">
                    <a:lumMod val="75000"/>
                  </a:schemeClr>
                </a:solidFill>
              </a:rPr>
              <a:t>id_rsa</a:t>
            </a:r>
            <a:r>
              <a:rPr lang="en-US" altLang="zh-CN" dirty="0" smtClean="0">
                <a:solidFill>
                  <a:schemeClr val="accent6">
                    <a:lumMod val="75000"/>
                  </a:schemeClr>
                </a:solidFill>
              </a:rPr>
              <a:t>  -p</a:t>
            </a:r>
          </a:p>
          <a:p>
            <a:pPr lvl="1"/>
            <a:r>
              <a:rPr lang="zh-CN" altLang="en-US" dirty="0" smtClean="0"/>
              <a:t>公钥（</a:t>
            </a:r>
            <a:r>
              <a:rPr lang="en-US" altLang="zh-CN" dirty="0" smtClean="0"/>
              <a:t>public key</a:t>
            </a:r>
            <a:r>
              <a:rPr lang="zh-CN" altLang="en-US" dirty="0" smtClean="0"/>
              <a:t>）被分发（复制）到目标系统</a:t>
            </a:r>
            <a:endParaRPr lang="en-US" altLang="zh-CN" dirty="0" smtClean="0"/>
          </a:p>
          <a:p>
            <a:pPr lvl="2">
              <a:buNone/>
            </a:pPr>
            <a:r>
              <a:rPr lang="en-US" altLang="zh-CN" dirty="0" smtClean="0">
                <a:solidFill>
                  <a:schemeClr val="accent6">
                    <a:lumMod val="75000"/>
                  </a:schemeClr>
                </a:solidFill>
              </a:rPr>
              <a:t>$ </a:t>
            </a:r>
            <a:r>
              <a:rPr lang="en-US" altLang="zh-CN" dirty="0" err="1" smtClean="0">
                <a:solidFill>
                  <a:schemeClr val="accent6">
                    <a:lumMod val="75000"/>
                  </a:schemeClr>
                </a:solidFill>
              </a:rPr>
              <a:t>ssh</a:t>
            </a:r>
            <a:r>
              <a:rPr lang="en-US" altLang="zh-CN" dirty="0" smtClean="0">
                <a:solidFill>
                  <a:schemeClr val="accent6">
                    <a:lumMod val="75000"/>
                  </a:schemeClr>
                </a:solidFill>
              </a:rPr>
              <a:t>-copy-id -</a:t>
            </a:r>
            <a:r>
              <a:rPr lang="en-US" altLang="zh-CN" dirty="0" err="1" smtClean="0">
                <a:solidFill>
                  <a:schemeClr val="accent6">
                    <a:lumMod val="75000"/>
                  </a:schemeClr>
                </a:solidFill>
              </a:rPr>
              <a:t>i</a:t>
            </a:r>
            <a:r>
              <a:rPr lang="en-US" altLang="zh-CN" dirty="0" smtClean="0">
                <a:solidFill>
                  <a:schemeClr val="accent6">
                    <a:lumMod val="75000"/>
                  </a:schemeClr>
                </a:solidFill>
              </a:rPr>
              <a:t> ~/.</a:t>
            </a:r>
            <a:r>
              <a:rPr lang="en-US" altLang="zh-CN" dirty="0" err="1" smtClean="0">
                <a:solidFill>
                  <a:schemeClr val="accent6">
                    <a:lumMod val="75000"/>
                  </a:schemeClr>
                </a:solidFill>
              </a:rPr>
              <a:t>ssh</a:t>
            </a:r>
            <a:r>
              <a:rPr lang="en-US" altLang="zh-CN" dirty="0" smtClean="0">
                <a:solidFill>
                  <a:schemeClr val="accent6">
                    <a:lumMod val="75000"/>
                  </a:schemeClr>
                </a:solidFill>
              </a:rPr>
              <a:t>/id_rsa.pub [user@]host</a:t>
            </a: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83</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OpenSSH</a:t>
            </a:r>
            <a:r>
              <a:rPr lang="zh-CN" altLang="zh-CN" dirty="0" smtClean="0"/>
              <a:t>的</a:t>
            </a:r>
            <a:r>
              <a:rPr lang="zh-CN" altLang="en-US" dirty="0" smtClean="0"/>
              <a:t>用户</a:t>
            </a:r>
            <a:r>
              <a:rPr lang="zh-CN" altLang="zh-CN" dirty="0" smtClean="0"/>
              <a:t>密钥管理</a:t>
            </a:r>
            <a:r>
              <a:rPr lang="en-US" altLang="zh-CN" dirty="0" smtClean="0"/>
              <a:t/>
            </a:r>
            <a:br>
              <a:rPr lang="en-US" altLang="zh-CN" dirty="0" smtClean="0"/>
            </a:br>
            <a:r>
              <a:rPr lang="en-US" altLang="zh-CN" dirty="0" smtClean="0"/>
              <a:t>——</a:t>
            </a:r>
            <a:r>
              <a:rPr lang="zh-CN" altLang="en-US" dirty="0" smtClean="0"/>
              <a:t>密钥生成和分发</a:t>
            </a:r>
            <a:endParaRPr lang="zh-CN" altLang="en-US" dirty="0"/>
          </a:p>
        </p:txBody>
      </p:sp>
    </p:spTree>
    <p:extLst>
      <p:ext uri="{BB962C8B-B14F-4D97-AF65-F5344CB8AC3E}">
        <p14:creationId xmlns:p14="http://schemas.microsoft.com/office/powerpoint/2010/main" val="275868541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smtClean="0"/>
              <a:t>使用私钥保护短语保护私钥</a:t>
            </a:r>
            <a:endParaRPr lang="en-US" altLang="zh-CN" dirty="0" smtClean="0"/>
          </a:p>
          <a:p>
            <a:pPr lvl="1"/>
            <a:r>
              <a:rPr lang="zh-CN" altLang="en-US" dirty="0" smtClean="0"/>
              <a:t>是私钥丢失后的一道防线</a:t>
            </a:r>
            <a:endParaRPr lang="en-US" altLang="zh-CN" dirty="0" smtClean="0"/>
          </a:p>
          <a:p>
            <a:r>
              <a:rPr lang="en-US" altLang="zh-CN" b="1" dirty="0" err="1" smtClean="0"/>
              <a:t>ssh</a:t>
            </a:r>
            <a:r>
              <a:rPr lang="en-US" altLang="zh-CN" b="1" dirty="0" smtClean="0"/>
              <a:t>-agent</a:t>
            </a:r>
            <a:r>
              <a:rPr lang="en-US" altLang="zh-CN" dirty="0" smtClean="0"/>
              <a:t> </a:t>
            </a:r>
            <a:r>
              <a:rPr lang="zh-CN" altLang="en-US" dirty="0" smtClean="0"/>
              <a:t>存储私钥保护短语 </a:t>
            </a:r>
            <a:endParaRPr lang="en-US" altLang="zh-CN" dirty="0" smtClean="0"/>
          </a:p>
          <a:p>
            <a:pPr lvl="1"/>
            <a:r>
              <a:rPr lang="zh-CN" altLang="en-US" dirty="0" smtClean="0"/>
              <a:t>会话开始时输入私钥的保护短语</a:t>
            </a:r>
            <a:endParaRPr lang="en-US" altLang="zh-CN" dirty="0" smtClean="0"/>
          </a:p>
          <a:p>
            <a:pPr lvl="1"/>
            <a:r>
              <a:rPr lang="zh-CN" altLang="en-US" dirty="0" smtClean="0"/>
              <a:t>使用</a:t>
            </a:r>
            <a:r>
              <a:rPr lang="en-US" altLang="zh-CN" dirty="0" smtClean="0"/>
              <a:t> </a:t>
            </a:r>
            <a:r>
              <a:rPr lang="en-US" altLang="zh-CN" b="1" dirty="0" err="1" smtClean="0"/>
              <a:t>ssh</a:t>
            </a:r>
            <a:r>
              <a:rPr lang="en-US" altLang="zh-CN" b="1" dirty="0" smtClean="0"/>
              <a:t>-add </a:t>
            </a:r>
            <a:r>
              <a:rPr lang="zh-CN" altLang="en-US" dirty="0" smtClean="0"/>
              <a:t>管理私钥保护短语</a:t>
            </a:r>
            <a:endParaRPr lang="en-US" altLang="zh-CN" dirty="0" smtClean="0"/>
          </a:p>
          <a:p>
            <a:r>
              <a:rPr lang="zh-CN" altLang="en-US" dirty="0" smtClean="0"/>
              <a:t>使密钥盗窃更难，但不是不可能</a:t>
            </a:r>
            <a:endParaRPr lang="zh-CN" altLang="en-US" dirty="0"/>
          </a:p>
        </p:txBody>
      </p:sp>
      <p:sp>
        <p:nvSpPr>
          <p:cNvPr id="4" name="副标题 3"/>
          <p:cNvSpPr>
            <a:spLocks noGrp="1"/>
          </p:cNvSpPr>
          <p:nvPr>
            <p:ph type="subTitle" idx="13"/>
          </p:nvPr>
        </p:nvSpPr>
        <p:spPr/>
        <p:txBody>
          <a:bodyPr>
            <a:normAutofit fontScale="92500" lnSpcReduction="20000"/>
          </a:bodyPr>
          <a:lstStyle/>
          <a:p>
            <a:endParaRPr lang="zh-CN" altLang="en-US"/>
          </a:p>
        </p:txBody>
      </p:sp>
      <p:sp>
        <p:nvSpPr>
          <p:cNvPr id="3" name="标题 2"/>
          <p:cNvSpPr>
            <a:spLocks noGrp="1"/>
          </p:cNvSpPr>
          <p:nvPr>
            <p:ph type="title"/>
          </p:nvPr>
        </p:nvSpPr>
        <p:spPr/>
        <p:txBody>
          <a:bodyPr/>
          <a:lstStyle/>
          <a:p>
            <a:r>
              <a:rPr lang="zh-CN" altLang="en-US" b="1" dirty="0" smtClean="0"/>
              <a:t>保护私钥</a:t>
            </a:r>
            <a:endParaRPr lang="zh-CN" altLang="en-US" dirty="0"/>
          </a:p>
        </p:txBody>
      </p:sp>
    </p:spTree>
    <p:extLst>
      <p:ext uri="{BB962C8B-B14F-4D97-AF65-F5344CB8AC3E}">
        <p14:creationId xmlns:p14="http://schemas.microsoft.com/office/powerpoint/2010/main" val="329750473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err="1" smtClean="0"/>
              <a:t>ssh</a:t>
            </a:r>
            <a:r>
              <a:rPr lang="en-US" altLang="zh-CN" dirty="0" smtClean="0"/>
              <a:t>-agent</a:t>
            </a:r>
          </a:p>
          <a:p>
            <a:pPr lvl="1"/>
            <a:r>
              <a:rPr lang="zh-CN" altLang="en-US" dirty="0" smtClean="0"/>
              <a:t>是一个用户认证代理（</a:t>
            </a:r>
            <a:r>
              <a:rPr lang="en-US" altLang="zh-CN" dirty="0" smtClean="0"/>
              <a:t>authentication agent</a:t>
            </a:r>
            <a:r>
              <a:rPr lang="zh-CN" altLang="en-US" dirty="0" smtClean="0"/>
              <a:t>）</a:t>
            </a:r>
            <a:endParaRPr lang="en-US" altLang="zh-CN" dirty="0" smtClean="0"/>
          </a:p>
          <a:p>
            <a:pPr lvl="1"/>
            <a:r>
              <a:rPr lang="zh-CN" altLang="en-US" dirty="0" smtClean="0"/>
              <a:t>用于在登录会话中</a:t>
            </a:r>
            <a:r>
              <a:rPr lang="zh-CN" altLang="zh-CN" dirty="0" smtClean="0"/>
              <a:t>缓</a:t>
            </a:r>
            <a:r>
              <a:rPr lang="zh-CN" altLang="en-US" dirty="0" smtClean="0"/>
              <a:t>存解密后的私钥</a:t>
            </a:r>
            <a:endParaRPr lang="en-US" altLang="zh-CN" dirty="0" smtClean="0"/>
          </a:p>
          <a:p>
            <a:pPr lvl="1"/>
            <a:r>
              <a:rPr lang="en-US" altLang="zh-CN" dirty="0" err="1" smtClean="0"/>
              <a:t>ssh</a:t>
            </a:r>
            <a:r>
              <a:rPr lang="en-US" altLang="zh-CN" dirty="0" smtClean="0"/>
              <a:t>/</a:t>
            </a:r>
            <a:r>
              <a:rPr lang="en-US" altLang="zh-CN" dirty="0" err="1" smtClean="0"/>
              <a:t>scp</a:t>
            </a:r>
            <a:r>
              <a:rPr lang="en-US" altLang="zh-CN" dirty="0" smtClean="0"/>
              <a:t>/</a:t>
            </a:r>
            <a:r>
              <a:rPr lang="en-US" altLang="zh-CN" dirty="0" err="1" smtClean="0"/>
              <a:t>sftp</a:t>
            </a:r>
            <a:r>
              <a:rPr lang="zh-CN" altLang="zh-CN" dirty="0" smtClean="0"/>
              <a:t>命令内置支持了同</a:t>
            </a:r>
            <a:r>
              <a:rPr lang="en-US" altLang="zh-CN" dirty="0" smtClean="0"/>
              <a:t> </a:t>
            </a:r>
            <a:r>
              <a:rPr lang="en-US" altLang="zh-CN" dirty="0" err="1" smtClean="0"/>
              <a:t>ssh</a:t>
            </a:r>
            <a:r>
              <a:rPr lang="en-US" altLang="zh-CN" dirty="0" smtClean="0"/>
              <a:t>-agent </a:t>
            </a:r>
            <a:r>
              <a:rPr lang="zh-CN" altLang="zh-CN" dirty="0" smtClean="0"/>
              <a:t>通信的机制</a:t>
            </a:r>
            <a:endParaRPr lang="en-US" altLang="zh-CN" dirty="0" smtClean="0"/>
          </a:p>
          <a:p>
            <a:pPr lvl="1"/>
            <a:r>
              <a:rPr lang="zh-CN" altLang="en-US" dirty="0" smtClean="0"/>
              <a:t>使得私钥保护口令只需要输入一次</a:t>
            </a:r>
          </a:p>
          <a:p>
            <a:r>
              <a:rPr lang="en-US" altLang="zh-CN" dirty="0" err="1" smtClean="0"/>
              <a:t>ssh</a:t>
            </a:r>
            <a:r>
              <a:rPr lang="en-US" altLang="zh-CN" dirty="0" smtClean="0"/>
              <a:t>-add</a:t>
            </a:r>
          </a:p>
          <a:p>
            <a:pPr lvl="1"/>
            <a:r>
              <a:rPr lang="zh-CN" altLang="en-US" dirty="0" smtClean="0"/>
              <a:t>用于向认证代理的</a:t>
            </a:r>
            <a:r>
              <a:rPr lang="zh-CN" altLang="zh-CN" dirty="0" smtClean="0"/>
              <a:t>高速缓</a:t>
            </a:r>
            <a:r>
              <a:rPr lang="zh-CN" altLang="en-US" dirty="0" smtClean="0"/>
              <a:t>存</a:t>
            </a:r>
            <a:r>
              <a:rPr lang="zh-CN" altLang="zh-CN" dirty="0" smtClean="0"/>
              <a:t>中添加</a:t>
            </a:r>
            <a:r>
              <a:rPr lang="zh-CN" altLang="en-US" dirty="0" smtClean="0"/>
              <a:t>私钥</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85</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OpenSSH</a:t>
            </a:r>
            <a:r>
              <a:rPr lang="zh-CN" altLang="zh-CN" dirty="0" smtClean="0"/>
              <a:t>的</a:t>
            </a:r>
            <a:r>
              <a:rPr lang="zh-CN" altLang="en-US" dirty="0" smtClean="0"/>
              <a:t>用户</a:t>
            </a:r>
            <a:r>
              <a:rPr lang="zh-CN" altLang="zh-CN" dirty="0" smtClean="0"/>
              <a:t>密钥管理</a:t>
            </a:r>
            <a:r>
              <a:rPr lang="en-US" altLang="zh-CN" dirty="0" smtClean="0"/>
              <a:t/>
            </a:r>
            <a:br>
              <a:rPr lang="en-US" altLang="zh-CN" dirty="0" smtClean="0"/>
            </a:br>
            <a:r>
              <a:rPr lang="en-US" altLang="zh-CN" dirty="0" smtClean="0"/>
              <a:t>——</a:t>
            </a:r>
            <a:r>
              <a:rPr lang="en-US" altLang="zh-CN" dirty="0" err="1" smtClean="0"/>
              <a:t>ssh</a:t>
            </a:r>
            <a:r>
              <a:rPr lang="en-US" altLang="zh-CN" dirty="0" smtClean="0"/>
              <a:t>-agent</a:t>
            </a:r>
            <a:r>
              <a:rPr lang="zh-CN" altLang="zh-CN" dirty="0" smtClean="0"/>
              <a:t>和</a:t>
            </a:r>
            <a:r>
              <a:rPr lang="en-US" altLang="zh-CN" dirty="0" err="1" smtClean="0"/>
              <a:t>ssh</a:t>
            </a:r>
            <a:r>
              <a:rPr lang="en-US" altLang="zh-CN" dirty="0" smtClean="0"/>
              <a:t>-add</a:t>
            </a:r>
            <a:endParaRPr lang="zh-CN" altLang="en-US" dirty="0"/>
          </a:p>
        </p:txBody>
      </p:sp>
    </p:spTree>
    <p:extLst>
      <p:ext uri="{BB962C8B-B14F-4D97-AF65-F5344CB8AC3E}">
        <p14:creationId xmlns:p14="http://schemas.microsoft.com/office/powerpoint/2010/main" val="7417405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在</a:t>
            </a:r>
            <a:r>
              <a:rPr lang="en-US" altLang="zh-CN" dirty="0" smtClean="0"/>
              <a:t>Shell</a:t>
            </a:r>
            <a:r>
              <a:rPr lang="zh-CN" altLang="en-US" dirty="0" smtClean="0"/>
              <a:t>中运行</a:t>
            </a:r>
            <a:endParaRPr lang="en-US" altLang="zh-CN" dirty="0" smtClean="0"/>
          </a:p>
          <a:p>
            <a:pPr lvl="1">
              <a:buNone/>
            </a:pPr>
            <a:r>
              <a:rPr lang="en-US" altLang="zh-CN" b="1" dirty="0" smtClean="0">
                <a:solidFill>
                  <a:schemeClr val="accent6">
                    <a:lumMod val="75000"/>
                  </a:schemeClr>
                </a:solidFill>
              </a:rPr>
              <a:t>$ </a:t>
            </a:r>
            <a:r>
              <a:rPr lang="en-US" altLang="zh-CN" b="1" dirty="0" err="1" smtClean="0">
                <a:solidFill>
                  <a:schemeClr val="accent6">
                    <a:lumMod val="75000"/>
                  </a:schemeClr>
                </a:solidFill>
              </a:rPr>
              <a:t>eval</a:t>
            </a:r>
            <a:r>
              <a:rPr lang="en-US" altLang="zh-CN" b="1" dirty="0" smtClean="0">
                <a:solidFill>
                  <a:schemeClr val="accent6">
                    <a:lumMod val="75000"/>
                  </a:schemeClr>
                </a:solidFill>
              </a:rPr>
              <a:t> $(</a:t>
            </a:r>
            <a:r>
              <a:rPr lang="en-US" altLang="zh-CN" b="1" dirty="0" err="1" smtClean="0">
                <a:solidFill>
                  <a:schemeClr val="accent6">
                    <a:lumMod val="75000"/>
                  </a:schemeClr>
                </a:solidFill>
              </a:rPr>
              <a:t>ssh</a:t>
            </a:r>
            <a:r>
              <a:rPr lang="en-US" altLang="zh-CN" b="1" dirty="0" smtClean="0">
                <a:solidFill>
                  <a:schemeClr val="accent6">
                    <a:lumMod val="75000"/>
                  </a:schemeClr>
                </a:solidFill>
              </a:rPr>
              <a:t>-agent)</a:t>
            </a:r>
          </a:p>
          <a:p>
            <a:pPr lvl="1"/>
            <a:r>
              <a:rPr lang="zh-CN" altLang="en-US" dirty="0" smtClean="0"/>
              <a:t>或</a:t>
            </a:r>
            <a:endParaRPr lang="en-US" altLang="zh-CN" dirty="0" smtClean="0"/>
          </a:p>
          <a:p>
            <a:pPr lvl="1">
              <a:buNone/>
            </a:pPr>
            <a:r>
              <a:rPr lang="en-US" altLang="zh-CN" b="1" dirty="0" smtClean="0">
                <a:solidFill>
                  <a:schemeClr val="accent6">
                    <a:lumMod val="75000"/>
                  </a:schemeClr>
                </a:solidFill>
              </a:rPr>
              <a:t>$ </a:t>
            </a:r>
            <a:r>
              <a:rPr lang="en-US" altLang="zh-CN" b="1" dirty="0" err="1" smtClean="0">
                <a:solidFill>
                  <a:schemeClr val="accent6">
                    <a:lumMod val="75000"/>
                  </a:schemeClr>
                </a:solidFill>
              </a:rPr>
              <a:t>ssh</a:t>
            </a:r>
            <a:r>
              <a:rPr lang="en-US" altLang="zh-CN" b="1" dirty="0" smtClean="0">
                <a:solidFill>
                  <a:schemeClr val="accent6">
                    <a:lumMod val="75000"/>
                  </a:schemeClr>
                </a:solidFill>
              </a:rPr>
              <a:t>-agent bash</a:t>
            </a:r>
          </a:p>
          <a:p>
            <a:r>
              <a:rPr lang="zh-CN" altLang="en-US" dirty="0" smtClean="0"/>
              <a:t>在用户登录脚本中运行</a:t>
            </a:r>
            <a:endParaRPr lang="en-US" altLang="zh-CN" dirty="0" smtClean="0"/>
          </a:p>
          <a:p>
            <a:pPr lvl="1">
              <a:buNone/>
            </a:pPr>
            <a:r>
              <a:rPr lang="en-US" altLang="zh-CN" b="1" dirty="0" smtClean="0">
                <a:solidFill>
                  <a:schemeClr val="accent6">
                    <a:lumMod val="75000"/>
                  </a:schemeClr>
                </a:solidFill>
              </a:rPr>
              <a:t>$ vi ~/.</a:t>
            </a:r>
            <a:r>
              <a:rPr lang="en-US" altLang="zh-CN" b="1" dirty="0" err="1" smtClean="0">
                <a:solidFill>
                  <a:schemeClr val="accent6">
                    <a:lumMod val="75000"/>
                  </a:schemeClr>
                </a:solidFill>
              </a:rPr>
              <a:t>bash_profile</a:t>
            </a:r>
            <a:endParaRPr lang="en-US" altLang="zh-CN" b="1" dirty="0" smtClean="0">
              <a:solidFill>
                <a:schemeClr val="accent6">
                  <a:lumMod val="75000"/>
                </a:schemeClr>
              </a:solidFill>
            </a:endParaRPr>
          </a:p>
          <a:p>
            <a:pPr lvl="1"/>
            <a:r>
              <a:rPr lang="zh-CN" altLang="en-US" dirty="0" smtClean="0"/>
              <a:t>添加如下行</a:t>
            </a:r>
            <a:endParaRPr lang="en-US" altLang="zh-CN" dirty="0" smtClean="0"/>
          </a:p>
          <a:p>
            <a:pPr lvl="1">
              <a:buNone/>
            </a:pPr>
            <a:r>
              <a:rPr lang="en-US" altLang="zh-CN" b="1" dirty="0" err="1" smtClean="0">
                <a:solidFill>
                  <a:schemeClr val="accent6">
                    <a:lumMod val="75000"/>
                  </a:schemeClr>
                </a:solidFill>
              </a:rPr>
              <a:t>eval</a:t>
            </a:r>
            <a:r>
              <a:rPr lang="en-US" altLang="zh-CN" b="1" dirty="0" smtClean="0">
                <a:solidFill>
                  <a:schemeClr val="accent6">
                    <a:lumMod val="75000"/>
                  </a:schemeClr>
                </a:solidFill>
              </a:rPr>
              <a:t> $(</a:t>
            </a:r>
            <a:r>
              <a:rPr lang="en-US" altLang="zh-CN" b="1" dirty="0" err="1" smtClean="0">
                <a:solidFill>
                  <a:schemeClr val="accent6">
                    <a:lumMod val="75000"/>
                  </a:schemeClr>
                </a:solidFill>
              </a:rPr>
              <a:t>ssh</a:t>
            </a:r>
            <a:r>
              <a:rPr lang="en-US" altLang="zh-CN" b="1" dirty="0" smtClean="0">
                <a:solidFill>
                  <a:schemeClr val="accent6">
                    <a:lumMod val="75000"/>
                  </a:schemeClr>
                </a:solidFill>
              </a:rPr>
              <a:t>-agent)</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86</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OpenSSH</a:t>
            </a:r>
            <a:r>
              <a:rPr lang="zh-CN" altLang="zh-CN" dirty="0" smtClean="0"/>
              <a:t>的</a:t>
            </a:r>
            <a:r>
              <a:rPr lang="zh-CN" altLang="en-US" dirty="0" smtClean="0"/>
              <a:t>用户</a:t>
            </a:r>
            <a:r>
              <a:rPr lang="zh-CN" altLang="zh-CN" dirty="0" smtClean="0"/>
              <a:t>密钥管理</a:t>
            </a:r>
            <a:r>
              <a:rPr lang="en-US" altLang="zh-CN" dirty="0" smtClean="0"/>
              <a:t/>
            </a:r>
            <a:br>
              <a:rPr lang="en-US" altLang="zh-CN" dirty="0" smtClean="0"/>
            </a:br>
            <a:r>
              <a:rPr lang="en-US" altLang="zh-CN" dirty="0" smtClean="0"/>
              <a:t>——</a:t>
            </a:r>
            <a:r>
              <a:rPr lang="en-US" altLang="zh-CN" dirty="0" err="1" smtClean="0"/>
              <a:t>ssh</a:t>
            </a:r>
            <a:r>
              <a:rPr lang="en-US" altLang="zh-CN" dirty="0" smtClean="0"/>
              <a:t>-agent</a:t>
            </a:r>
            <a:r>
              <a:rPr lang="zh-CN" altLang="en-US" dirty="0" smtClean="0"/>
              <a:t>的运行方法</a:t>
            </a:r>
            <a:endParaRPr lang="zh-CN" altLang="en-US" dirty="0"/>
          </a:p>
        </p:txBody>
      </p:sp>
    </p:spTree>
    <p:extLst>
      <p:ext uri="{BB962C8B-B14F-4D97-AF65-F5344CB8AC3E}">
        <p14:creationId xmlns:p14="http://schemas.microsoft.com/office/powerpoint/2010/main" val="194869985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400" dirty="0" smtClean="0"/>
              <a:t>软件包名：</a:t>
            </a:r>
            <a:r>
              <a:rPr lang="en-US" altLang="zh-CN" sz="2400" dirty="0" smtClean="0"/>
              <a:t> </a:t>
            </a:r>
            <a:r>
              <a:rPr lang="en-US" altLang="zh-CN" sz="2400" dirty="0" err="1" smtClean="0"/>
              <a:t>openssh</a:t>
            </a:r>
            <a:r>
              <a:rPr lang="en-US" altLang="zh-CN" sz="2400" dirty="0" smtClean="0"/>
              <a:t>-server</a:t>
            </a:r>
          </a:p>
          <a:p>
            <a:r>
              <a:rPr lang="zh-CN" altLang="en-US" sz="2400" dirty="0" smtClean="0"/>
              <a:t>服务类型：由</a:t>
            </a:r>
            <a:r>
              <a:rPr lang="en-US" altLang="zh-CN" sz="2400" dirty="0" err="1" smtClean="0"/>
              <a:t>Systemd</a:t>
            </a:r>
            <a:r>
              <a:rPr lang="zh-CN" altLang="en-US" sz="2400" dirty="0" smtClean="0"/>
              <a:t>启动的守护进程</a:t>
            </a:r>
          </a:p>
          <a:p>
            <a:r>
              <a:rPr lang="zh-CN" altLang="en-US" sz="2400" dirty="0" smtClean="0"/>
              <a:t>配置单元： </a:t>
            </a:r>
            <a:r>
              <a:rPr lang="en-US" altLang="zh-CN" sz="2400" dirty="0" smtClean="0"/>
              <a:t>/</a:t>
            </a:r>
            <a:r>
              <a:rPr lang="en-US" altLang="zh-CN" sz="2400" dirty="0" err="1" smtClean="0"/>
              <a:t>usr</a:t>
            </a:r>
            <a:r>
              <a:rPr lang="en-US" altLang="zh-CN" sz="2400" dirty="0" smtClean="0"/>
              <a:t>/lib/</a:t>
            </a:r>
            <a:r>
              <a:rPr lang="en-US" altLang="zh-CN" sz="2400" dirty="0" err="1" smtClean="0"/>
              <a:t>systemd</a:t>
            </a:r>
            <a:r>
              <a:rPr lang="en-US" altLang="zh-CN" sz="2400" dirty="0" smtClean="0"/>
              <a:t>/system/</a:t>
            </a:r>
            <a:r>
              <a:rPr lang="en-US" altLang="zh-CN" sz="2400" dirty="0" err="1" smtClean="0">
                <a:solidFill>
                  <a:srgbClr val="FF0000"/>
                </a:solidFill>
              </a:rPr>
              <a:t>sshd.service</a:t>
            </a:r>
            <a:endParaRPr lang="en-US" altLang="zh-CN" sz="2400" dirty="0" smtClean="0">
              <a:solidFill>
                <a:srgbClr val="FF0000"/>
              </a:solidFill>
            </a:endParaRPr>
          </a:p>
          <a:p>
            <a:r>
              <a:rPr lang="zh-CN" altLang="en-US" sz="2400" dirty="0" smtClean="0"/>
              <a:t>守护进程：</a:t>
            </a:r>
            <a:r>
              <a:rPr lang="en-US" altLang="zh-CN" sz="2400" dirty="0" smtClean="0"/>
              <a:t> /</a:t>
            </a:r>
            <a:r>
              <a:rPr lang="en-US" altLang="zh-CN" sz="2400" dirty="0" err="1" smtClean="0"/>
              <a:t>usr</a:t>
            </a:r>
            <a:r>
              <a:rPr lang="en-US" altLang="zh-CN" sz="2400" dirty="0" smtClean="0"/>
              <a:t>/</a:t>
            </a:r>
            <a:r>
              <a:rPr lang="en-US" altLang="zh-CN" sz="2400" dirty="0" err="1" smtClean="0"/>
              <a:t>sbin</a:t>
            </a:r>
            <a:r>
              <a:rPr lang="en-US" altLang="zh-CN" sz="2400" dirty="0" smtClean="0"/>
              <a:t>/</a:t>
            </a:r>
            <a:r>
              <a:rPr lang="en-US" altLang="zh-CN" sz="2400" dirty="0" err="1" smtClean="0">
                <a:solidFill>
                  <a:srgbClr val="FF0000"/>
                </a:solidFill>
              </a:rPr>
              <a:t>sshd</a:t>
            </a:r>
            <a:endParaRPr lang="en-US" altLang="zh-CN" sz="2400" dirty="0" smtClean="0"/>
          </a:p>
          <a:p>
            <a:r>
              <a:rPr lang="zh-CN" altLang="en-US" sz="2400" dirty="0" smtClean="0"/>
              <a:t>配置文件</a:t>
            </a:r>
            <a:endParaRPr lang="en-US" altLang="zh-CN" sz="2400" dirty="0" smtClean="0"/>
          </a:p>
          <a:p>
            <a:pPr lvl="1"/>
            <a:r>
              <a:rPr lang="en-US" altLang="zh-CN" sz="2400" dirty="0" smtClean="0"/>
              <a:t>/etc/</a:t>
            </a:r>
            <a:r>
              <a:rPr lang="en-US" altLang="zh-CN" sz="2400" dirty="0" err="1" smtClean="0"/>
              <a:t>ssh</a:t>
            </a:r>
            <a:r>
              <a:rPr lang="en-US" altLang="zh-CN" sz="2400" dirty="0" smtClean="0"/>
              <a:t>/</a:t>
            </a:r>
            <a:r>
              <a:rPr lang="en-US" altLang="zh-CN" sz="2400" dirty="0" err="1" smtClean="0">
                <a:solidFill>
                  <a:srgbClr val="FF0000"/>
                </a:solidFill>
              </a:rPr>
              <a:t>sshd_config</a:t>
            </a:r>
            <a:r>
              <a:rPr lang="en-US" altLang="zh-CN" sz="2400" dirty="0" smtClean="0">
                <a:solidFill>
                  <a:srgbClr val="FF0000"/>
                </a:solidFill>
              </a:rPr>
              <a:t> </a:t>
            </a:r>
          </a:p>
          <a:p>
            <a:pPr lvl="1"/>
            <a:r>
              <a:rPr lang="en-US" altLang="zh-CN" sz="2400" dirty="0" smtClean="0"/>
              <a:t>/etc/</a:t>
            </a:r>
            <a:r>
              <a:rPr lang="en-US" altLang="zh-CN" sz="2400" dirty="0" err="1" smtClean="0"/>
              <a:t>sysconfig</a:t>
            </a:r>
            <a:r>
              <a:rPr lang="en-US" altLang="zh-CN" sz="2400" dirty="0" smtClean="0"/>
              <a:t>/</a:t>
            </a:r>
            <a:r>
              <a:rPr lang="en-US" altLang="zh-CN" sz="2400" dirty="0" err="1" smtClean="0">
                <a:solidFill>
                  <a:srgbClr val="FF0000"/>
                </a:solidFill>
              </a:rPr>
              <a:t>sshd</a:t>
            </a:r>
            <a:endParaRPr lang="zh-CN" altLang="en-US" sz="2400" dirty="0" smtClean="0">
              <a:solidFill>
                <a:srgbClr val="FF0000"/>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87</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CentOS</a:t>
            </a:r>
            <a:r>
              <a:rPr lang="en-US" altLang="zh-CN" dirty="0" smtClean="0"/>
              <a:t> 7</a:t>
            </a:r>
            <a:r>
              <a:rPr lang="zh-CN" altLang="en-US" dirty="0" smtClean="0"/>
              <a:t>中的</a:t>
            </a:r>
            <a:r>
              <a:rPr lang="en-US" altLang="zh-CN" dirty="0" err="1" smtClean="0"/>
              <a:t>sshd</a:t>
            </a:r>
            <a:endParaRPr lang="zh-CN" altLang="en-US"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4907" y="1369979"/>
            <a:ext cx="8229600" cy="4530725"/>
          </a:xfrm>
        </p:spPr>
        <p:txBody>
          <a:bodyPr/>
          <a:lstStyle/>
          <a:p>
            <a:pPr marL="342900" lvl="1" indent="-342900">
              <a:buClr>
                <a:schemeClr val="accent1"/>
              </a:buClr>
              <a:buSzPct val="65000"/>
              <a:buFont typeface="Wingdings" pitchFamily="2" charset="2"/>
              <a:buChar char="n"/>
            </a:pPr>
            <a:r>
              <a:rPr lang="zh-CN" altLang="zh-CN" sz="2800" dirty="0" smtClean="0"/>
              <a:t>安装</a:t>
            </a:r>
            <a:r>
              <a:rPr lang="en-US" altLang="zh-CN" sz="2800" dirty="0" smtClean="0"/>
              <a:t> </a:t>
            </a:r>
            <a:r>
              <a:rPr lang="en-US" altLang="zh-CN" sz="2800" dirty="0" err="1" smtClean="0"/>
              <a:t>OpenSSH</a:t>
            </a:r>
            <a:r>
              <a:rPr lang="en-US" altLang="zh-CN" sz="2800" dirty="0" smtClean="0"/>
              <a:t> </a:t>
            </a:r>
            <a:r>
              <a:rPr lang="zh-CN" altLang="en-US" sz="2800" dirty="0" smtClean="0"/>
              <a:t>服务</a:t>
            </a:r>
            <a:endParaRPr lang="en-US" altLang="zh-CN" sz="2800" dirty="0" smtClean="0"/>
          </a:p>
          <a:p>
            <a:pPr marL="695325" lvl="2" indent="-342900">
              <a:buNone/>
            </a:pPr>
            <a:r>
              <a:rPr lang="en-US" altLang="zh-CN" sz="2400" b="1" dirty="0" smtClean="0">
                <a:solidFill>
                  <a:schemeClr val="accent6">
                    <a:lumMod val="75000"/>
                  </a:schemeClr>
                </a:solidFill>
              </a:rPr>
              <a:t># yum install </a:t>
            </a:r>
            <a:r>
              <a:rPr lang="en-US" altLang="zh-CN" sz="2400" b="1" dirty="0" err="1" smtClean="0">
                <a:solidFill>
                  <a:schemeClr val="accent6">
                    <a:lumMod val="75000"/>
                  </a:schemeClr>
                </a:solidFill>
              </a:rPr>
              <a:t>openssh</a:t>
            </a:r>
            <a:r>
              <a:rPr lang="en-US" altLang="zh-CN" sz="2400" b="1" dirty="0" smtClean="0">
                <a:solidFill>
                  <a:schemeClr val="accent6">
                    <a:lumMod val="75000"/>
                  </a:schemeClr>
                </a:solidFill>
              </a:rPr>
              <a:t>-server</a:t>
            </a:r>
          </a:p>
          <a:p>
            <a:pPr marL="809625" lvl="2" indent="-457200"/>
            <a:r>
              <a:rPr lang="en-US" altLang="zh-CN" sz="2400" dirty="0" smtClean="0"/>
              <a:t>RHEL/</a:t>
            </a:r>
            <a:r>
              <a:rPr lang="en-US" altLang="zh-CN" sz="2400" dirty="0" err="1" smtClean="0"/>
              <a:t>CentOS</a:t>
            </a:r>
            <a:r>
              <a:rPr lang="en-US" altLang="zh-CN" sz="2400" dirty="0" smtClean="0"/>
              <a:t> </a:t>
            </a:r>
            <a:r>
              <a:rPr lang="zh-CN" altLang="zh-CN" sz="2400" dirty="0" smtClean="0"/>
              <a:t>默认安装了</a:t>
            </a:r>
            <a:r>
              <a:rPr lang="en-US" altLang="zh-CN" sz="2400" dirty="0" err="1" smtClean="0"/>
              <a:t>openssh</a:t>
            </a:r>
            <a:r>
              <a:rPr lang="en-US" altLang="zh-CN" sz="2400" dirty="0" smtClean="0"/>
              <a:t>-server</a:t>
            </a:r>
            <a:endParaRPr lang="en-US" altLang="zh-CN" sz="2400" b="1" dirty="0" smtClean="0">
              <a:solidFill>
                <a:schemeClr val="accent6">
                  <a:lumMod val="75000"/>
                </a:schemeClr>
              </a:solidFill>
            </a:endParaRPr>
          </a:p>
          <a:p>
            <a:pPr marL="342900" lvl="1" indent="-342900">
              <a:buClr>
                <a:schemeClr val="accent1"/>
              </a:buClr>
              <a:buSzPct val="65000"/>
              <a:buFont typeface="Wingdings" pitchFamily="2" charset="2"/>
              <a:buChar char="n"/>
            </a:pPr>
            <a:r>
              <a:rPr lang="zh-CN" altLang="en-US" sz="2800" dirty="0" smtClean="0"/>
              <a:t>配置文件是 </a:t>
            </a:r>
            <a:r>
              <a:rPr lang="en-US" altLang="zh-CN" sz="2800" b="1" dirty="0" smtClean="0">
                <a:solidFill>
                  <a:srgbClr val="002060"/>
                </a:solidFill>
              </a:rPr>
              <a:t>/etc/</a:t>
            </a:r>
            <a:r>
              <a:rPr lang="en-US" altLang="zh-CN" sz="2800" b="1" dirty="0" err="1" smtClean="0">
                <a:solidFill>
                  <a:srgbClr val="002060"/>
                </a:solidFill>
              </a:rPr>
              <a:t>ssh</a:t>
            </a:r>
            <a:r>
              <a:rPr lang="en-US" altLang="zh-CN" sz="2800" b="1" dirty="0" smtClean="0">
                <a:solidFill>
                  <a:srgbClr val="002060"/>
                </a:solidFill>
              </a:rPr>
              <a:t>/</a:t>
            </a:r>
            <a:r>
              <a:rPr lang="en-US" altLang="zh-CN" sz="2800" b="1" dirty="0" err="1" smtClean="0">
                <a:solidFill>
                  <a:srgbClr val="002060"/>
                </a:solidFill>
              </a:rPr>
              <a:t>sshd_config</a:t>
            </a:r>
            <a:endParaRPr lang="en-US" altLang="zh-CN" sz="2800" b="1" dirty="0" smtClean="0">
              <a:solidFill>
                <a:srgbClr val="002060"/>
              </a:solidFill>
            </a:endParaRPr>
          </a:p>
          <a:p>
            <a:pPr marL="695325" lvl="2" indent="-342900"/>
            <a:r>
              <a:rPr lang="zh-CN" altLang="zh-CN" sz="2400" dirty="0" smtClean="0"/>
              <a:t>一般情况下无需修改，默认的配置即可工作良好</a:t>
            </a:r>
            <a:endParaRPr lang="en-US" altLang="zh-CN" sz="2400" dirty="0" smtClean="0"/>
          </a:p>
          <a:p>
            <a:pPr marL="695325" lvl="2" indent="-342900"/>
            <a:r>
              <a:rPr lang="zh-CN" altLang="en-US" sz="2400" dirty="0" smtClean="0"/>
              <a:t>配置文件中的语句说明参见</a:t>
            </a:r>
            <a:endParaRPr lang="en-US" altLang="zh-CN" sz="2400" dirty="0" smtClean="0"/>
          </a:p>
          <a:p>
            <a:pPr marL="1012825" lvl="3" indent="-342900"/>
            <a:r>
              <a:rPr lang="en-US" altLang="zh-CN" dirty="0" smtClean="0">
                <a:hlinkClick r:id="rId2" tooltip="http://lamp.linux.gov.cn/OpenSSH/sshd_config.html"/>
              </a:rPr>
              <a:t>http://lamp.linux.gov.cn/OpenSSH/sshd_config.html</a:t>
            </a:r>
            <a:r>
              <a:rPr lang="en-US" altLang="zh-CN" dirty="0" smtClean="0"/>
              <a:t> </a:t>
            </a:r>
          </a:p>
          <a:p>
            <a:r>
              <a:rPr lang="en-US" altLang="zh-CN" dirty="0" smtClean="0"/>
              <a:t>SSH </a:t>
            </a:r>
            <a:r>
              <a:rPr lang="zh-CN" altLang="en-US" dirty="0" smtClean="0"/>
              <a:t>服务安全</a:t>
            </a:r>
            <a:endParaRPr lang="en-US" altLang="zh-CN" dirty="0" smtClean="0"/>
          </a:p>
          <a:p>
            <a:pPr lvl="1"/>
            <a:r>
              <a:rPr lang="zh-CN" altLang="en-US" dirty="0" smtClean="0"/>
              <a:t>使用 </a:t>
            </a:r>
            <a:r>
              <a:rPr lang="en-US" altLang="zh-CN" sz="2800" kern="1200" dirty="0" err="1" smtClean="0"/>
              <a:t>DenyHosts</a:t>
            </a:r>
            <a:r>
              <a:rPr lang="en-US" altLang="zh-CN" dirty="0" smtClean="0"/>
              <a:t> / fail2ban </a:t>
            </a:r>
            <a:r>
              <a:rPr lang="zh-CN" altLang="en-US" dirty="0" smtClean="0"/>
              <a:t>实现访问控制</a:t>
            </a:r>
            <a:endParaRPr lang="en-US" altLang="zh-CN" dirty="0" smtClean="0"/>
          </a:p>
          <a:p>
            <a:pPr lvl="1"/>
            <a:r>
              <a:rPr lang="zh-CN" altLang="en-US" dirty="0" smtClean="0"/>
              <a:t>使用 </a:t>
            </a:r>
            <a:r>
              <a:rPr lang="en-US" altLang="zh-CN" dirty="0" err="1" smtClean="0"/>
              <a:t>pam_access</a:t>
            </a:r>
            <a:r>
              <a:rPr lang="en-US" altLang="zh-CN" dirty="0" smtClean="0"/>
              <a:t> </a:t>
            </a:r>
            <a:r>
              <a:rPr lang="zh-CN" altLang="en-US" dirty="0" smtClean="0"/>
              <a:t>模块实现口令认证的访问控制</a:t>
            </a:r>
            <a:endParaRPr lang="zh-CN" altLang="en-US" sz="20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88</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OpenSSH</a:t>
            </a:r>
            <a:r>
              <a:rPr lang="en-US" altLang="zh-CN" dirty="0" smtClean="0"/>
              <a:t> </a:t>
            </a:r>
            <a:r>
              <a:rPr lang="zh-CN" altLang="en-US" dirty="0" smtClean="0"/>
              <a:t>服务</a:t>
            </a:r>
            <a:endParaRPr lang="zh-CN" altLang="en-US" dirty="0"/>
          </a:p>
        </p:txBody>
      </p:sp>
    </p:spTree>
    <p:extLst>
      <p:ext uri="{BB962C8B-B14F-4D97-AF65-F5344CB8AC3E}">
        <p14:creationId xmlns:p14="http://schemas.microsoft.com/office/powerpoint/2010/main" val="2338840550"/>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用户访问控制</a:t>
            </a:r>
            <a:endParaRPr lang="en-US" altLang="zh-CN" dirty="0" smtClean="0"/>
          </a:p>
          <a:p>
            <a:pPr lvl="1"/>
            <a:r>
              <a:rPr lang="en-US" altLang="zh-CN" dirty="0" err="1" smtClean="0"/>
              <a:t>AllowUsers</a:t>
            </a:r>
            <a:r>
              <a:rPr lang="en-US" altLang="zh-CN" dirty="0" smtClean="0"/>
              <a:t>/</a:t>
            </a:r>
            <a:r>
              <a:rPr lang="en-US" altLang="zh-CN" dirty="0" err="1" smtClean="0"/>
              <a:t>AllowGroups</a:t>
            </a:r>
            <a:endParaRPr lang="en-US" altLang="zh-CN" dirty="0" smtClean="0"/>
          </a:p>
          <a:p>
            <a:pPr lvl="1"/>
            <a:r>
              <a:rPr lang="en-US" altLang="zh-CN" dirty="0" err="1" smtClean="0"/>
              <a:t>DenyUsers</a:t>
            </a:r>
            <a:r>
              <a:rPr lang="en-US" altLang="zh-CN" dirty="0" smtClean="0"/>
              <a:t>/</a:t>
            </a:r>
            <a:r>
              <a:rPr lang="en-US" altLang="zh-CN" dirty="0" err="1" smtClean="0"/>
              <a:t>DenyGroups</a:t>
            </a:r>
            <a:endParaRPr lang="en-US" altLang="zh-CN" dirty="0" smtClean="0"/>
          </a:p>
          <a:p>
            <a:pPr lvl="1"/>
            <a:r>
              <a:rPr lang="en-US" altLang="zh-CN" dirty="0" err="1" smtClean="0"/>
              <a:t>PermitRootLogin</a:t>
            </a:r>
            <a:endParaRPr lang="en-US" altLang="zh-CN" dirty="0" smtClean="0"/>
          </a:p>
          <a:p>
            <a:r>
              <a:rPr lang="zh-CN" altLang="en-US" dirty="0" smtClean="0"/>
              <a:t>认证方式</a:t>
            </a:r>
            <a:r>
              <a:rPr lang="en-US" altLang="zh-CN" dirty="0" smtClean="0"/>
              <a:t> (Password or/and Keys)</a:t>
            </a:r>
          </a:p>
          <a:p>
            <a:pPr lvl="1"/>
            <a:r>
              <a:rPr lang="en-US" altLang="zh-CN" dirty="0" err="1" smtClean="0"/>
              <a:t>PasswordAuthentication</a:t>
            </a:r>
            <a:endParaRPr lang="en-US" altLang="zh-CN" dirty="0" smtClean="0"/>
          </a:p>
          <a:p>
            <a:r>
              <a:rPr lang="en-US" altLang="zh-CN" dirty="0" err="1" smtClean="0"/>
              <a:t>StrictModes</a:t>
            </a:r>
            <a:endParaRPr lang="en-US" altLang="zh-CN" dirty="0" smtClean="0"/>
          </a:p>
          <a:p>
            <a:pPr lvl="1"/>
            <a:r>
              <a:rPr lang="en-US" altLang="zh-CN" dirty="0" smtClean="0"/>
              <a:t>If a user's SSH configuration files or home directory are world-writable, deny access</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89</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OpenSSH</a:t>
            </a:r>
            <a:r>
              <a:rPr lang="zh-CN" altLang="en-US" dirty="0" smtClean="0"/>
              <a:t>服务配置</a:t>
            </a:r>
            <a:endParaRPr lang="zh-CN" altLang="en-US" dirty="0"/>
          </a:p>
        </p:txBody>
      </p:sp>
    </p:spTree>
    <p:extLst>
      <p:ext uri="{BB962C8B-B14F-4D97-AF65-F5344CB8AC3E}">
        <p14:creationId xmlns:p14="http://schemas.microsoft.com/office/powerpoint/2010/main" val="2327371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安排自动化任务</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9</a:t>
            </a:fld>
            <a:endParaRPr lang="en-US" altLang="zh-CN"/>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仅使用</a:t>
            </a:r>
            <a:r>
              <a:rPr lang="en-US" altLang="zh-CN" dirty="0" smtClean="0"/>
              <a:t>SSH</a:t>
            </a:r>
            <a:r>
              <a:rPr lang="zh-CN" altLang="en-US" dirty="0" smtClean="0"/>
              <a:t>版本</a:t>
            </a:r>
            <a:r>
              <a:rPr lang="en-US" altLang="zh-CN" dirty="0" smtClean="0"/>
              <a:t>2</a:t>
            </a:r>
            <a:r>
              <a:rPr lang="zh-CN" altLang="en-US" dirty="0" smtClean="0"/>
              <a:t>协议</a:t>
            </a:r>
          </a:p>
          <a:p>
            <a:pPr lvl="1"/>
            <a:r>
              <a:rPr lang="en-US" altLang="zh-CN" b="1" dirty="0" smtClean="0">
                <a:solidFill>
                  <a:srgbClr val="002060"/>
                </a:solidFill>
              </a:rPr>
              <a:t>Protocol 2</a:t>
            </a:r>
          </a:p>
          <a:p>
            <a:r>
              <a:rPr lang="zh-CN" altLang="en-US" dirty="0" smtClean="0"/>
              <a:t>限制服务监听</a:t>
            </a:r>
            <a:r>
              <a:rPr lang="en-US" altLang="zh-CN" dirty="0" smtClean="0"/>
              <a:t>IP</a:t>
            </a:r>
            <a:r>
              <a:rPr lang="zh-CN" altLang="en-US" dirty="0" smtClean="0"/>
              <a:t>地址和端口（请根据需要修改）</a:t>
            </a:r>
          </a:p>
          <a:p>
            <a:pPr lvl="1"/>
            <a:r>
              <a:rPr lang="en-US" altLang="zh-CN" b="1" dirty="0" err="1" smtClean="0">
                <a:solidFill>
                  <a:srgbClr val="002060"/>
                </a:solidFill>
              </a:rPr>
              <a:t>ListenAddress</a:t>
            </a:r>
            <a:r>
              <a:rPr lang="en-US" altLang="zh-CN" b="1" dirty="0" smtClean="0">
                <a:solidFill>
                  <a:srgbClr val="002060"/>
                </a:solidFill>
              </a:rPr>
              <a:t> 192.168.0.222:22</a:t>
            </a:r>
          </a:p>
          <a:p>
            <a:pPr lvl="1"/>
            <a:r>
              <a:rPr lang="en-US" altLang="zh-CN" b="1" dirty="0" err="1" smtClean="0">
                <a:solidFill>
                  <a:srgbClr val="002060"/>
                </a:solidFill>
              </a:rPr>
              <a:t>ListenAddress</a:t>
            </a:r>
            <a:r>
              <a:rPr lang="en-US" altLang="zh-CN" b="1" dirty="0" smtClean="0">
                <a:solidFill>
                  <a:srgbClr val="002060"/>
                </a:solidFill>
              </a:rPr>
              <a:t> 202.55.66.77:2222</a:t>
            </a:r>
          </a:p>
          <a:p>
            <a:r>
              <a:rPr lang="zh-CN" altLang="en-US" dirty="0" smtClean="0"/>
              <a:t>限制用户访问（请根据需要修改）</a:t>
            </a:r>
          </a:p>
          <a:p>
            <a:pPr lvl="1"/>
            <a:r>
              <a:rPr lang="en-US" altLang="zh-CN" b="1" dirty="0" err="1" smtClean="0">
                <a:solidFill>
                  <a:srgbClr val="002060"/>
                </a:solidFill>
              </a:rPr>
              <a:t>DenyUsers</a:t>
            </a:r>
            <a:r>
              <a:rPr lang="en-US" altLang="zh-CN" b="1" dirty="0" smtClean="0">
                <a:solidFill>
                  <a:srgbClr val="002060"/>
                </a:solidFill>
              </a:rPr>
              <a:t>   user1 user2 </a:t>
            </a:r>
            <a:r>
              <a:rPr lang="en-US" altLang="zh-CN" b="1" dirty="0" err="1" smtClean="0">
                <a:solidFill>
                  <a:srgbClr val="002060"/>
                </a:solidFill>
              </a:rPr>
              <a:t>foo</a:t>
            </a:r>
            <a:endParaRPr lang="en-US" altLang="zh-CN" b="1" dirty="0" smtClean="0">
              <a:solidFill>
                <a:srgbClr val="002060"/>
              </a:solidFill>
            </a:endParaRPr>
          </a:p>
          <a:p>
            <a:pPr lvl="1"/>
            <a:r>
              <a:rPr lang="en-US" altLang="zh-CN" b="1" dirty="0" err="1" smtClean="0">
                <a:solidFill>
                  <a:srgbClr val="002060"/>
                </a:solidFill>
              </a:rPr>
              <a:t>AllowUsers</a:t>
            </a:r>
            <a:r>
              <a:rPr lang="en-US" altLang="zh-CN" b="1" dirty="0" smtClean="0">
                <a:solidFill>
                  <a:srgbClr val="002060"/>
                </a:solidFill>
              </a:rPr>
              <a:t>  root </a:t>
            </a:r>
            <a:r>
              <a:rPr lang="en-US" altLang="zh-CN" b="1" dirty="0" err="1" smtClean="0">
                <a:solidFill>
                  <a:srgbClr val="002060"/>
                </a:solidFill>
              </a:rPr>
              <a:t>osmond</a:t>
            </a:r>
            <a:r>
              <a:rPr lang="en-US" altLang="zh-CN" b="1" dirty="0" smtClean="0">
                <a:solidFill>
                  <a:srgbClr val="002060"/>
                </a:solidFill>
              </a:rPr>
              <a:t> </a:t>
            </a:r>
            <a:r>
              <a:rPr lang="en-US" altLang="zh-CN" b="1" dirty="0" err="1" smtClean="0">
                <a:solidFill>
                  <a:srgbClr val="002060"/>
                </a:solidFill>
              </a:rPr>
              <a:t>vivek</a:t>
            </a:r>
            <a:endParaRPr lang="zh-CN" altLang="en-US" b="1" dirty="0">
              <a:solidFill>
                <a:srgbClr val="002060"/>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90</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sz="3600" dirty="0" smtClean="0"/>
              <a:t> </a:t>
            </a:r>
            <a:r>
              <a:rPr lang="en-US" altLang="zh-CN" sz="3600" dirty="0" smtClean="0"/>
              <a:t>/etc/</a:t>
            </a:r>
            <a:r>
              <a:rPr lang="en-US" altLang="zh-CN" sz="3600" dirty="0" err="1" smtClean="0"/>
              <a:t>ssh</a:t>
            </a:r>
            <a:r>
              <a:rPr lang="en-US" altLang="zh-CN" sz="3600" dirty="0" smtClean="0"/>
              <a:t>/</a:t>
            </a:r>
            <a:r>
              <a:rPr lang="en-US" altLang="zh-CN" sz="3600" dirty="0" err="1" smtClean="0"/>
              <a:t>sshd_config</a:t>
            </a:r>
            <a:r>
              <a:rPr lang="en-US" altLang="zh-CN" sz="3600" dirty="0" smtClean="0"/>
              <a:t/>
            </a:r>
            <a:br>
              <a:rPr lang="en-US" altLang="zh-CN" sz="3600" dirty="0" smtClean="0"/>
            </a:br>
            <a:r>
              <a:rPr lang="en-US" altLang="zh-CN" sz="3600" dirty="0" smtClean="0"/>
              <a:t>——</a:t>
            </a:r>
            <a:r>
              <a:rPr lang="en-US" altLang="zh-CN" sz="3200" dirty="0" err="1" smtClean="0"/>
              <a:t>OpenSSH</a:t>
            </a:r>
            <a:r>
              <a:rPr lang="en-US" altLang="zh-CN" sz="3200" dirty="0" smtClean="0"/>
              <a:t> </a:t>
            </a:r>
            <a:r>
              <a:rPr lang="zh-CN" altLang="en-US" sz="3200" dirty="0" smtClean="0"/>
              <a:t>服务的安全配置</a:t>
            </a:r>
            <a:r>
              <a:rPr lang="en-US" altLang="zh-CN" sz="3200" dirty="0" smtClean="0"/>
              <a:t>1</a:t>
            </a:r>
            <a:endParaRPr lang="zh-CN" altLang="en-US" sz="3200" dirty="0"/>
          </a:p>
        </p:txBody>
      </p:sp>
    </p:spTree>
    <p:extLst>
      <p:ext uri="{BB962C8B-B14F-4D97-AF65-F5344CB8AC3E}">
        <p14:creationId xmlns:p14="http://schemas.microsoft.com/office/powerpoint/2010/main" val="60547153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禁止</a:t>
            </a:r>
            <a:r>
              <a:rPr lang="en-US" altLang="zh-CN" dirty="0" smtClean="0"/>
              <a:t>root</a:t>
            </a:r>
            <a:r>
              <a:rPr lang="zh-CN" altLang="en-US" dirty="0" smtClean="0"/>
              <a:t>登录（需配置</a:t>
            </a:r>
            <a:r>
              <a:rPr lang="en-US" altLang="zh-CN" dirty="0" err="1" smtClean="0"/>
              <a:t>sudo</a:t>
            </a:r>
            <a:r>
              <a:rPr lang="zh-CN" altLang="en-US" dirty="0" smtClean="0"/>
              <a:t>）</a:t>
            </a:r>
            <a:endParaRPr lang="en-US" altLang="zh-CN" dirty="0" smtClean="0"/>
          </a:p>
          <a:p>
            <a:pPr lvl="1"/>
            <a:r>
              <a:rPr lang="en-US" altLang="zh-CN" b="1" dirty="0" err="1" smtClean="0">
                <a:solidFill>
                  <a:srgbClr val="002060"/>
                </a:solidFill>
              </a:rPr>
              <a:t>PermitRootLogin</a:t>
            </a:r>
            <a:r>
              <a:rPr lang="en-US" altLang="zh-CN" b="1" dirty="0" smtClean="0">
                <a:solidFill>
                  <a:srgbClr val="002060"/>
                </a:solidFill>
              </a:rPr>
              <a:t>  no</a:t>
            </a:r>
          </a:p>
          <a:p>
            <a:r>
              <a:rPr lang="zh-CN" altLang="en-US" dirty="0" smtClean="0"/>
              <a:t>仅允许</a:t>
            </a:r>
            <a:r>
              <a:rPr lang="en-US" altLang="zh-CN" dirty="0" smtClean="0"/>
              <a:t>root</a:t>
            </a:r>
            <a:r>
              <a:rPr lang="zh-CN" altLang="en-US" dirty="0" smtClean="0"/>
              <a:t>用户仅通过密钥认证登录</a:t>
            </a:r>
            <a:endParaRPr lang="en-US" altLang="zh-CN" dirty="0" smtClean="0"/>
          </a:p>
          <a:p>
            <a:pPr lvl="1"/>
            <a:r>
              <a:rPr lang="en-US" altLang="zh-CN" b="1" dirty="0" err="1" smtClean="0">
                <a:solidFill>
                  <a:srgbClr val="002060"/>
                </a:solidFill>
              </a:rPr>
              <a:t>PermitRootLogin</a:t>
            </a:r>
            <a:r>
              <a:rPr lang="en-US" altLang="zh-CN" b="1" dirty="0" smtClean="0">
                <a:solidFill>
                  <a:srgbClr val="002060"/>
                </a:solidFill>
              </a:rPr>
              <a:t>  without-password</a:t>
            </a:r>
          </a:p>
          <a:p>
            <a:r>
              <a:rPr lang="zh-CN" altLang="en-US" dirty="0" smtClean="0"/>
              <a:t>设置所有用户仅能通过密钥认证登录</a:t>
            </a:r>
            <a:endParaRPr lang="en-US" altLang="zh-CN" dirty="0" smtClean="0"/>
          </a:p>
          <a:p>
            <a:pPr lvl="1"/>
            <a:r>
              <a:rPr lang="en-US" altLang="zh-CN" b="1" dirty="0" err="1" smtClean="0">
                <a:solidFill>
                  <a:srgbClr val="002060"/>
                </a:solidFill>
              </a:rPr>
              <a:t>PasswordAuthentication</a:t>
            </a:r>
            <a:r>
              <a:rPr lang="en-US" altLang="zh-CN" b="1" dirty="0" smtClean="0">
                <a:solidFill>
                  <a:srgbClr val="002060"/>
                </a:solidFill>
              </a:rPr>
              <a:t>  no</a:t>
            </a:r>
          </a:p>
          <a:p>
            <a:r>
              <a:rPr lang="zh-CN" altLang="en-US" dirty="0" smtClean="0"/>
              <a:t>启用</a:t>
            </a:r>
            <a:r>
              <a:rPr lang="en-US" altLang="zh-CN" dirty="0" smtClean="0"/>
              <a:t>PAM</a:t>
            </a:r>
            <a:r>
              <a:rPr lang="zh-CN" altLang="en-US" dirty="0" smtClean="0"/>
              <a:t>用户认证</a:t>
            </a:r>
            <a:endParaRPr lang="en-US" altLang="zh-CN" dirty="0" smtClean="0"/>
          </a:p>
          <a:p>
            <a:pPr lvl="1"/>
            <a:r>
              <a:rPr lang="en-US" altLang="zh-CN" b="1" dirty="0" err="1" smtClean="0">
                <a:solidFill>
                  <a:srgbClr val="002060"/>
                </a:solidFill>
              </a:rPr>
              <a:t>UsePAM</a:t>
            </a:r>
            <a:r>
              <a:rPr lang="en-US" altLang="zh-CN" b="1" dirty="0" smtClean="0">
                <a:solidFill>
                  <a:srgbClr val="002060"/>
                </a:solidFill>
              </a:rPr>
              <a:t> yes</a:t>
            </a:r>
            <a:endParaRPr lang="zh-CN" altLang="en-US" b="1" dirty="0" smtClean="0">
              <a:solidFill>
                <a:srgbClr val="002060"/>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91</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sz="3200" dirty="0" smtClean="0"/>
              <a:t> </a:t>
            </a:r>
            <a:r>
              <a:rPr lang="en-US" altLang="zh-CN" sz="3200" dirty="0" smtClean="0"/>
              <a:t>/etc/</a:t>
            </a:r>
            <a:r>
              <a:rPr lang="en-US" altLang="zh-CN" sz="3200" dirty="0" err="1" smtClean="0"/>
              <a:t>ssh</a:t>
            </a:r>
            <a:r>
              <a:rPr lang="en-US" altLang="zh-CN" sz="3200" dirty="0" smtClean="0"/>
              <a:t>/</a:t>
            </a:r>
            <a:r>
              <a:rPr lang="en-US" altLang="zh-CN" sz="3200" dirty="0" err="1" smtClean="0"/>
              <a:t>sshd_config</a:t>
            </a:r>
            <a:r>
              <a:rPr lang="en-US" altLang="zh-CN" sz="3200" dirty="0" smtClean="0"/>
              <a:t/>
            </a:r>
            <a:br>
              <a:rPr lang="en-US" altLang="zh-CN" sz="3200" dirty="0" smtClean="0"/>
            </a:br>
            <a:r>
              <a:rPr lang="en-US" altLang="zh-CN" sz="3200" dirty="0" smtClean="0"/>
              <a:t>——</a:t>
            </a:r>
            <a:r>
              <a:rPr lang="en-US" altLang="zh-CN" sz="3200" dirty="0" err="1" smtClean="0"/>
              <a:t>OpenSSH</a:t>
            </a:r>
            <a:r>
              <a:rPr lang="en-US" altLang="zh-CN" sz="3200" dirty="0" smtClean="0"/>
              <a:t> </a:t>
            </a:r>
            <a:r>
              <a:rPr lang="zh-CN" altLang="en-US" sz="3200" dirty="0" smtClean="0"/>
              <a:t>服务的安全配置</a:t>
            </a:r>
            <a:r>
              <a:rPr lang="en-US" altLang="zh-CN" sz="3200" dirty="0" smtClean="0"/>
              <a:t>2</a:t>
            </a:r>
            <a:endParaRPr lang="zh-CN" altLang="en-US" sz="3200" dirty="0"/>
          </a:p>
        </p:txBody>
      </p:sp>
    </p:spTree>
    <p:extLst>
      <p:ext uri="{BB962C8B-B14F-4D97-AF65-F5344CB8AC3E}">
        <p14:creationId xmlns:p14="http://schemas.microsoft.com/office/powerpoint/2010/main" val="402468164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禁止模拟已被视为废弃的</a:t>
            </a:r>
            <a:r>
              <a:rPr lang="en-US" altLang="zh-CN" dirty="0" err="1" smtClean="0"/>
              <a:t>rsh</a:t>
            </a:r>
            <a:r>
              <a:rPr lang="zh-CN" altLang="en-US" dirty="0" smtClean="0"/>
              <a:t>的认证方式</a:t>
            </a:r>
            <a:endParaRPr lang="en-US" altLang="zh-CN" dirty="0" smtClean="0"/>
          </a:p>
          <a:p>
            <a:pPr lvl="1"/>
            <a:r>
              <a:rPr lang="zh-CN" altLang="en-US" dirty="0" smtClean="0"/>
              <a:t>即不读取文件 </a:t>
            </a:r>
            <a:r>
              <a:rPr lang="en-US" altLang="zh-CN" dirty="0" smtClean="0"/>
              <a:t>~/.</a:t>
            </a:r>
            <a:r>
              <a:rPr lang="en-US" altLang="zh-CN" dirty="0" err="1" smtClean="0"/>
              <a:t>rhosts</a:t>
            </a:r>
            <a:r>
              <a:rPr lang="en-US" altLang="zh-CN" dirty="0" smtClean="0"/>
              <a:t> </a:t>
            </a:r>
            <a:r>
              <a:rPr lang="zh-CN" altLang="en-US" dirty="0" smtClean="0"/>
              <a:t>和 </a:t>
            </a:r>
            <a:r>
              <a:rPr lang="en-US" altLang="zh-CN" dirty="0" smtClean="0"/>
              <a:t>~/.</a:t>
            </a:r>
            <a:r>
              <a:rPr lang="en-US" altLang="zh-CN" dirty="0" err="1" smtClean="0"/>
              <a:t>shosts</a:t>
            </a:r>
            <a:endParaRPr lang="en-US" altLang="zh-CN" dirty="0" smtClean="0"/>
          </a:p>
          <a:p>
            <a:pPr lvl="1"/>
            <a:r>
              <a:rPr lang="en-US" altLang="zh-CN" b="1" dirty="0" err="1" smtClean="0">
                <a:solidFill>
                  <a:srgbClr val="002060"/>
                </a:solidFill>
              </a:rPr>
              <a:t>ChallengeResponseAuthentication</a:t>
            </a:r>
            <a:r>
              <a:rPr lang="en-US" altLang="zh-CN" b="1" dirty="0" smtClean="0">
                <a:solidFill>
                  <a:srgbClr val="002060"/>
                </a:solidFill>
              </a:rPr>
              <a:t>  no</a:t>
            </a:r>
          </a:p>
          <a:p>
            <a:pPr lvl="1"/>
            <a:r>
              <a:rPr lang="en-US" altLang="zh-CN" b="1" dirty="0" err="1" smtClean="0">
                <a:solidFill>
                  <a:srgbClr val="002060"/>
                </a:solidFill>
              </a:rPr>
              <a:t>HostbasedAuthentication</a:t>
            </a:r>
            <a:r>
              <a:rPr lang="en-US" altLang="zh-CN" b="1" dirty="0" smtClean="0">
                <a:solidFill>
                  <a:srgbClr val="002060"/>
                </a:solidFill>
              </a:rPr>
              <a:t>  no</a:t>
            </a:r>
          </a:p>
          <a:p>
            <a:pPr lvl="1"/>
            <a:r>
              <a:rPr lang="en-US" altLang="zh-CN" b="1" dirty="0" err="1" smtClean="0">
                <a:solidFill>
                  <a:srgbClr val="002060"/>
                </a:solidFill>
              </a:rPr>
              <a:t>IgnoreRhosts</a:t>
            </a:r>
            <a:r>
              <a:rPr lang="en-US" altLang="zh-CN" b="1" dirty="0" smtClean="0">
                <a:solidFill>
                  <a:srgbClr val="002060"/>
                </a:solidFill>
              </a:rPr>
              <a:t>  yes</a:t>
            </a:r>
          </a:p>
          <a:p>
            <a:r>
              <a:rPr lang="zh-CN" altLang="en-US" dirty="0" smtClean="0"/>
              <a:t>设置用户登录会话空闲</a:t>
            </a:r>
            <a:r>
              <a:rPr lang="en-US" altLang="zh-CN" dirty="0" smtClean="0"/>
              <a:t>5</a:t>
            </a:r>
            <a:r>
              <a:rPr lang="zh-CN" altLang="en-US" dirty="0" smtClean="0"/>
              <a:t>分钟自动注销</a:t>
            </a:r>
          </a:p>
          <a:p>
            <a:pPr lvl="1"/>
            <a:r>
              <a:rPr lang="en-US" altLang="zh-CN" b="1" dirty="0" err="1" smtClean="0">
                <a:solidFill>
                  <a:srgbClr val="002060"/>
                </a:solidFill>
              </a:rPr>
              <a:t>ClientAliveInterval</a:t>
            </a:r>
            <a:r>
              <a:rPr lang="en-US" altLang="zh-CN" b="1" dirty="0" smtClean="0">
                <a:solidFill>
                  <a:srgbClr val="002060"/>
                </a:solidFill>
              </a:rPr>
              <a:t> 300</a:t>
            </a:r>
          </a:p>
          <a:p>
            <a:pPr lvl="1"/>
            <a:r>
              <a:rPr lang="en-US" altLang="zh-CN" b="1" dirty="0" err="1" smtClean="0">
                <a:solidFill>
                  <a:srgbClr val="002060"/>
                </a:solidFill>
              </a:rPr>
              <a:t>ClientAliveCountMax</a:t>
            </a:r>
            <a:r>
              <a:rPr lang="en-US" altLang="zh-CN" b="1" dirty="0" smtClean="0">
                <a:solidFill>
                  <a:srgbClr val="002060"/>
                </a:solidFill>
              </a:rPr>
              <a:t> 0</a:t>
            </a:r>
            <a:endParaRPr lang="zh-CN" altLang="en-US" b="1" dirty="0" smtClean="0">
              <a:solidFill>
                <a:srgbClr val="002060"/>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92</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sz="3200" dirty="0" smtClean="0"/>
              <a:t> </a:t>
            </a:r>
            <a:r>
              <a:rPr lang="en-US" altLang="zh-CN" sz="3200" dirty="0" smtClean="0"/>
              <a:t>/etc/</a:t>
            </a:r>
            <a:r>
              <a:rPr lang="en-US" altLang="zh-CN" sz="3200" dirty="0" err="1" smtClean="0"/>
              <a:t>ssh</a:t>
            </a:r>
            <a:r>
              <a:rPr lang="en-US" altLang="zh-CN" sz="3200" dirty="0" smtClean="0"/>
              <a:t>/</a:t>
            </a:r>
            <a:r>
              <a:rPr lang="en-US" altLang="zh-CN" sz="3200" dirty="0" err="1" smtClean="0"/>
              <a:t>sshd_config</a:t>
            </a:r>
            <a:r>
              <a:rPr lang="en-US" altLang="zh-CN" sz="3200" dirty="0" smtClean="0"/>
              <a:t/>
            </a:r>
            <a:br>
              <a:rPr lang="en-US" altLang="zh-CN" sz="3200" dirty="0" smtClean="0"/>
            </a:br>
            <a:r>
              <a:rPr lang="en-US" altLang="zh-CN" sz="3200" dirty="0" smtClean="0"/>
              <a:t>——</a:t>
            </a:r>
            <a:r>
              <a:rPr lang="en-US" altLang="zh-CN" sz="3200" dirty="0" err="1" smtClean="0"/>
              <a:t>OpenSSH</a:t>
            </a:r>
            <a:r>
              <a:rPr lang="en-US" altLang="zh-CN" sz="3200" dirty="0" smtClean="0"/>
              <a:t> </a:t>
            </a:r>
            <a:r>
              <a:rPr lang="zh-CN" altLang="en-US" sz="3200" dirty="0" smtClean="0"/>
              <a:t>服务的安全配置</a:t>
            </a:r>
            <a:r>
              <a:rPr lang="en-US" altLang="zh-CN" sz="3200" dirty="0" smtClean="0"/>
              <a:t>3</a:t>
            </a:r>
            <a:endParaRPr lang="zh-CN" altLang="en-US" sz="3200" dirty="0"/>
          </a:p>
        </p:txBody>
      </p:sp>
    </p:spTree>
    <p:extLst>
      <p:ext uri="{BB962C8B-B14F-4D97-AF65-F5344CB8AC3E}">
        <p14:creationId xmlns:p14="http://schemas.microsoft.com/office/powerpoint/2010/main" val="163119925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smtClean="0"/>
              <a:t>为不安全的服务提供安全的访问</a:t>
            </a:r>
          </a:p>
          <a:p>
            <a:r>
              <a:rPr lang="zh-CN" altLang="en-US" dirty="0" smtClean="0"/>
              <a:t>使用</a:t>
            </a:r>
            <a:r>
              <a:rPr lang="en-US" altLang="zh-CN" dirty="0" smtClean="0"/>
              <a:t>SSL</a:t>
            </a:r>
            <a:r>
              <a:rPr lang="zh-CN" altLang="en-US" dirty="0" smtClean="0"/>
              <a:t>，没有内置的加密技术</a:t>
            </a:r>
          </a:p>
          <a:p>
            <a:pPr lvl="1"/>
            <a:r>
              <a:rPr lang="zh-CN" altLang="en-US" dirty="0" smtClean="0"/>
              <a:t>需要一个证书</a:t>
            </a:r>
          </a:p>
          <a:p>
            <a:r>
              <a:rPr lang="zh-CN" altLang="en-US" dirty="0" smtClean="0"/>
              <a:t>防止截取数据</a:t>
            </a:r>
          </a:p>
          <a:p>
            <a:r>
              <a:rPr lang="zh-CN" altLang="en-US" dirty="0" smtClean="0"/>
              <a:t>防止数据篡改</a:t>
            </a:r>
            <a:endParaRPr lang="zh-CN" altLang="en-US" dirty="0"/>
          </a:p>
        </p:txBody>
      </p:sp>
      <p:sp>
        <p:nvSpPr>
          <p:cNvPr id="4" name="副标题 3"/>
          <p:cNvSpPr>
            <a:spLocks noGrp="1"/>
          </p:cNvSpPr>
          <p:nvPr>
            <p:ph type="subTitle" idx="13"/>
          </p:nvPr>
        </p:nvSpPr>
        <p:spPr/>
        <p:txBody>
          <a:bodyPr>
            <a:normAutofit fontScale="92500" lnSpcReduction="20000"/>
          </a:bodyPr>
          <a:lstStyle/>
          <a:p>
            <a:endParaRPr lang="zh-CN" altLang="en-US"/>
          </a:p>
        </p:txBody>
      </p:sp>
      <p:sp>
        <p:nvSpPr>
          <p:cNvPr id="3" name="标题 2"/>
          <p:cNvSpPr>
            <a:spLocks noGrp="1"/>
          </p:cNvSpPr>
          <p:nvPr>
            <p:ph type="title"/>
          </p:nvPr>
        </p:nvSpPr>
        <p:spPr/>
        <p:txBody>
          <a:bodyPr/>
          <a:lstStyle/>
          <a:p>
            <a:r>
              <a:rPr lang="zh-CN" altLang="en-US" b="1" dirty="0" smtClean="0"/>
              <a:t>安全隧道（</a:t>
            </a:r>
            <a:r>
              <a:rPr lang="en-US" altLang="zh-CN" b="1" dirty="0" err="1" smtClean="0"/>
              <a:t>stunnel</a:t>
            </a:r>
            <a:r>
              <a:rPr lang="zh-CN" altLang="en-US" b="1" dirty="0" smtClean="0"/>
              <a:t>）</a:t>
            </a:r>
            <a:endParaRPr lang="zh-CN" altLang="en-US" dirty="0"/>
          </a:p>
        </p:txBody>
      </p:sp>
    </p:spTree>
    <p:extLst>
      <p:ext uri="{BB962C8B-B14F-4D97-AF65-F5344CB8AC3E}">
        <p14:creationId xmlns:p14="http://schemas.microsoft.com/office/powerpoint/2010/main" val="47654399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i="1" dirty="0" err="1" smtClean="0"/>
              <a:t>ssh</a:t>
            </a:r>
            <a:r>
              <a:rPr lang="en-US" altLang="zh-CN" dirty="0" smtClean="0"/>
              <a:t> </a:t>
            </a:r>
            <a:r>
              <a:rPr lang="zh-CN" altLang="en-US" dirty="0" smtClean="0"/>
              <a:t>和</a:t>
            </a:r>
            <a:r>
              <a:rPr lang="en-US" altLang="zh-CN" dirty="0" smtClean="0"/>
              <a:t> </a:t>
            </a:r>
            <a:r>
              <a:rPr lang="en-US" altLang="zh-CN" i="1" dirty="0" err="1" smtClean="0"/>
              <a:t>sshd</a:t>
            </a:r>
            <a:r>
              <a:rPr lang="en-US" altLang="zh-CN" dirty="0" smtClean="0"/>
              <a:t> </a:t>
            </a:r>
            <a:r>
              <a:rPr lang="zh-CN" altLang="en-US" dirty="0" smtClean="0"/>
              <a:t>能转发</a:t>
            </a:r>
            <a:r>
              <a:rPr lang="en-US" altLang="zh-CN" dirty="0" smtClean="0"/>
              <a:t> TCP </a:t>
            </a:r>
            <a:r>
              <a:rPr lang="zh-CN" altLang="en-US" dirty="0" smtClean="0"/>
              <a:t>流量</a:t>
            </a:r>
            <a:endParaRPr lang="en-US" altLang="zh-CN" dirty="0" smtClean="0"/>
          </a:p>
          <a:p>
            <a:r>
              <a:rPr lang="zh-CN" altLang="en-US" dirty="0" smtClean="0"/>
              <a:t>语法</a:t>
            </a:r>
            <a:endParaRPr lang="en-US" altLang="zh-CN" dirty="0" smtClean="0"/>
          </a:p>
          <a:p>
            <a:pPr lvl="1"/>
            <a:r>
              <a:rPr lang="en-US" altLang="zh-CN" dirty="0" smtClean="0"/>
              <a:t>-L </a:t>
            </a:r>
            <a:r>
              <a:rPr lang="en-US" altLang="zh-CN" dirty="0" err="1" smtClean="0"/>
              <a:t>clientport:host:hostport</a:t>
            </a:r>
            <a:endParaRPr lang="en-US" altLang="zh-CN" dirty="0" smtClean="0"/>
          </a:p>
          <a:p>
            <a:pPr lvl="1"/>
            <a:r>
              <a:rPr lang="en-US" altLang="zh-CN" dirty="0" smtClean="0"/>
              <a:t>-R </a:t>
            </a:r>
            <a:r>
              <a:rPr lang="en-US" altLang="zh-CN" dirty="0" err="1" smtClean="0"/>
              <a:t>serverport:host:hostport</a:t>
            </a:r>
            <a:endParaRPr lang="en-US" altLang="zh-CN" dirty="0" smtClean="0"/>
          </a:p>
          <a:p>
            <a:r>
              <a:rPr lang="zh-CN" altLang="en-US" dirty="0" smtClean="0"/>
              <a:t>可以用来绕过访问控制</a:t>
            </a:r>
            <a:endParaRPr lang="en-US" altLang="zh-CN" dirty="0" smtClean="0"/>
          </a:p>
          <a:p>
            <a:pPr lvl="1"/>
            <a:r>
              <a:rPr lang="zh-CN" altLang="en-US" dirty="0" smtClean="0"/>
              <a:t>要求客户端成功验证远程的 </a:t>
            </a:r>
            <a:r>
              <a:rPr lang="en-US" altLang="zh-CN" dirty="0" err="1" smtClean="0"/>
              <a:t>sshd</a:t>
            </a:r>
            <a:r>
              <a:rPr lang="en-US" altLang="zh-CN" dirty="0" smtClean="0"/>
              <a:t> </a:t>
            </a:r>
          </a:p>
          <a:p>
            <a:pPr lvl="1"/>
            <a:r>
              <a:rPr lang="en-US" altLang="zh-CN" dirty="0" err="1" smtClean="0"/>
              <a:t>AllowTcpForwarding</a:t>
            </a:r>
            <a:endParaRPr lang="en-US" altLang="zh-CN" dirty="0" smtClean="0"/>
          </a:p>
        </p:txBody>
      </p:sp>
      <p:sp>
        <p:nvSpPr>
          <p:cNvPr id="4" name="副标题 3"/>
          <p:cNvSpPr>
            <a:spLocks noGrp="1"/>
          </p:cNvSpPr>
          <p:nvPr>
            <p:ph type="subTitle" idx="13"/>
          </p:nvPr>
        </p:nvSpPr>
        <p:spPr/>
        <p:txBody>
          <a:bodyPr>
            <a:normAutofit fontScale="92500" lnSpcReduction="20000"/>
          </a:bodyPr>
          <a:lstStyle/>
          <a:p>
            <a:endParaRPr lang="zh-CN" altLang="en-US"/>
          </a:p>
        </p:txBody>
      </p:sp>
      <p:sp>
        <p:nvSpPr>
          <p:cNvPr id="3" name="标题 2"/>
          <p:cNvSpPr>
            <a:spLocks noGrp="1"/>
          </p:cNvSpPr>
          <p:nvPr>
            <p:ph type="title"/>
          </p:nvPr>
        </p:nvSpPr>
        <p:spPr/>
        <p:txBody>
          <a:bodyPr/>
          <a:lstStyle/>
          <a:p>
            <a:r>
              <a:rPr lang="zh-CN" altLang="en-US" dirty="0" smtClean="0"/>
              <a:t>端口转发</a:t>
            </a:r>
            <a:endParaRPr lang="zh-CN" altLang="en-US" dirty="0"/>
          </a:p>
        </p:txBody>
      </p:sp>
    </p:spTree>
    <p:extLst>
      <p:ext uri="{BB962C8B-B14F-4D97-AF65-F5344CB8AC3E}">
        <p14:creationId xmlns:p14="http://schemas.microsoft.com/office/powerpoint/2010/main" val="1528340217"/>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3"/>
          <p:cNvSpPr>
            <a:spLocks noGrp="1" noChangeArrowheads="1"/>
          </p:cNvSpPr>
          <p:nvPr>
            <p:ph idx="1"/>
          </p:nvPr>
        </p:nvSpPr>
        <p:spPr/>
        <p:txBody>
          <a:bodyPr/>
          <a:lstStyle/>
          <a:p>
            <a:r>
              <a:rPr lang="zh-CN" altLang="en-US" sz="2400" dirty="0" smtClean="0"/>
              <a:t>什么是守护进程？守护进程的运行方式和分类？ </a:t>
            </a:r>
          </a:p>
          <a:p>
            <a:r>
              <a:rPr lang="zh-CN" altLang="en-US" sz="2400" dirty="0" smtClean="0"/>
              <a:t>什么是</a:t>
            </a:r>
            <a:r>
              <a:rPr lang="en-US" altLang="zh-CN" sz="2400" dirty="0" err="1" smtClean="0"/>
              <a:t>cron</a:t>
            </a:r>
            <a:r>
              <a:rPr lang="zh-CN" altLang="en-US" sz="2400" dirty="0" smtClean="0"/>
              <a:t>任务？如何加载</a:t>
            </a:r>
            <a:r>
              <a:rPr lang="en-US" altLang="zh-CN" sz="2400" dirty="0" err="1" smtClean="0"/>
              <a:t>cron</a:t>
            </a:r>
            <a:r>
              <a:rPr lang="zh-CN" altLang="en-US" sz="2400" dirty="0" smtClean="0"/>
              <a:t>任务？如何安排</a:t>
            </a:r>
            <a:r>
              <a:rPr lang="en-US" altLang="zh-CN" sz="2400" dirty="0" err="1" smtClean="0"/>
              <a:t>cron</a:t>
            </a:r>
            <a:r>
              <a:rPr lang="zh-CN" altLang="en-US" sz="2400" dirty="0" smtClean="0"/>
              <a:t>任务</a:t>
            </a:r>
            <a:r>
              <a:rPr lang="en-US" altLang="zh-CN" sz="2400" dirty="0" smtClean="0"/>
              <a:t>?</a:t>
            </a:r>
            <a:endParaRPr lang="zh-CN" altLang="en-US" sz="2400" dirty="0" smtClean="0"/>
          </a:p>
          <a:p>
            <a:r>
              <a:rPr lang="zh-CN" altLang="en-US" sz="2400" dirty="0" smtClean="0"/>
              <a:t>简述</a:t>
            </a:r>
            <a:r>
              <a:rPr lang="en-US" altLang="zh-CN" sz="2400" dirty="0" err="1" smtClean="0"/>
              <a:t>crontab</a:t>
            </a:r>
            <a:r>
              <a:rPr lang="zh-CN" altLang="en-US" sz="2400" dirty="0" smtClean="0"/>
              <a:t>文件中各个字段的含义及书写规范。</a:t>
            </a:r>
          </a:p>
          <a:p>
            <a:r>
              <a:rPr lang="zh-CN" altLang="en-US" sz="2400" dirty="0" smtClean="0"/>
              <a:t>什么是</a:t>
            </a:r>
            <a:r>
              <a:rPr lang="en-US" altLang="zh-CN" sz="2400" dirty="0" err="1" smtClean="0"/>
              <a:t>rsyslog</a:t>
            </a:r>
            <a:r>
              <a:rPr lang="zh-CN" altLang="en-US" sz="2400" dirty="0" smtClean="0"/>
              <a:t>？</a:t>
            </a:r>
            <a:r>
              <a:rPr lang="en-US" altLang="zh-CN" sz="2400" dirty="0" err="1" smtClean="0"/>
              <a:t>rsyslog</a:t>
            </a:r>
            <a:r>
              <a:rPr lang="zh-CN" altLang="en-US" sz="2400" dirty="0" smtClean="0"/>
              <a:t>功能？</a:t>
            </a:r>
          </a:p>
          <a:p>
            <a:r>
              <a:rPr lang="zh-CN" altLang="en-US" sz="2400" dirty="0" smtClean="0"/>
              <a:t>可以使用哪些命令查看非文本日志文件？</a:t>
            </a:r>
          </a:p>
          <a:p>
            <a:r>
              <a:rPr lang="en-US" altLang="zh-CN" sz="2400" dirty="0" err="1" smtClean="0"/>
              <a:t>LogWatch</a:t>
            </a:r>
            <a:r>
              <a:rPr lang="zh-CN" altLang="en-US" sz="2400" dirty="0" smtClean="0"/>
              <a:t>和</a:t>
            </a:r>
            <a:r>
              <a:rPr lang="en-US" altLang="zh-CN" sz="2400" dirty="0" smtClean="0"/>
              <a:t>SEC</a:t>
            </a:r>
            <a:r>
              <a:rPr lang="zh-CN" altLang="en-US" sz="2400" dirty="0" smtClean="0"/>
              <a:t>的功能？</a:t>
            </a:r>
          </a:p>
          <a:p>
            <a:r>
              <a:rPr lang="zh-CN" altLang="en-US" sz="2400" dirty="0" smtClean="0"/>
              <a:t>为什么要进行日志滚动？</a:t>
            </a:r>
            <a:r>
              <a:rPr lang="en-US" altLang="zh-CN" sz="2400" dirty="0" err="1" smtClean="0"/>
              <a:t>CentOS</a:t>
            </a:r>
            <a:r>
              <a:rPr lang="zh-CN" altLang="en-US" sz="2400" dirty="0" smtClean="0"/>
              <a:t>如何实现日志滚动？</a:t>
            </a:r>
            <a:endParaRPr lang="en-US" altLang="zh-CN" sz="2400" dirty="0" smtClean="0"/>
          </a:p>
          <a:p>
            <a:r>
              <a:rPr lang="zh-CN" altLang="en-US" sz="2400" dirty="0"/>
              <a:t>简述</a:t>
            </a:r>
            <a:r>
              <a:rPr lang="en-US" altLang="zh-CN" sz="2400" dirty="0"/>
              <a:t>SSH</a:t>
            </a:r>
            <a:r>
              <a:rPr lang="zh-CN" altLang="en-US" sz="2400" dirty="0"/>
              <a:t>的工作过程。</a:t>
            </a:r>
            <a:endParaRPr lang="en-US" altLang="zh-CN" sz="2400" dirty="0" smtClean="0"/>
          </a:p>
          <a:p>
            <a:endParaRPr lang="zh-CN" altLang="en-US" sz="2400" dirty="0" smtClean="0"/>
          </a:p>
          <a:p>
            <a:endParaRPr lang="zh-CN" altLang="en-US" sz="2400" dirty="0"/>
          </a:p>
        </p:txBody>
      </p:sp>
      <p:sp>
        <p:nvSpPr>
          <p:cNvPr id="7" name="灯片编号占位符 6"/>
          <p:cNvSpPr>
            <a:spLocks noGrp="1"/>
          </p:cNvSpPr>
          <p:nvPr>
            <p:ph type="sldNum" sz="quarter" idx="12"/>
          </p:nvPr>
        </p:nvSpPr>
        <p:spPr/>
        <p:txBody>
          <a:bodyPr/>
          <a:lstStyle/>
          <a:p>
            <a:fld id="{1D884F6B-D068-45E9-B250-41F0C46488DC}" type="slidenum">
              <a:rPr lang="en-US" altLang="zh-CN" smtClean="0"/>
              <a:pPr/>
              <a:t>95</a:t>
            </a:fld>
            <a:endParaRPr lang="en-US" altLang="zh-CN"/>
          </a:p>
        </p:txBody>
      </p:sp>
      <p:sp>
        <p:nvSpPr>
          <p:cNvPr id="3" name="副标题 2"/>
          <p:cNvSpPr>
            <a:spLocks noGrp="1"/>
          </p:cNvSpPr>
          <p:nvPr>
            <p:ph type="subTitle" idx="13"/>
          </p:nvPr>
        </p:nvSpPr>
        <p:spPr/>
        <p:txBody>
          <a:bodyPr>
            <a:normAutofit fontScale="92500" lnSpcReduction="20000"/>
          </a:bodyPr>
          <a:lstStyle/>
          <a:p>
            <a:endParaRPr lang="zh-CN" altLang="en-US"/>
          </a:p>
        </p:txBody>
      </p:sp>
      <p:sp>
        <p:nvSpPr>
          <p:cNvPr id="108546" name="Rectangle 2"/>
          <p:cNvSpPr>
            <a:spLocks noGrp="1" noChangeArrowheads="1"/>
          </p:cNvSpPr>
          <p:nvPr>
            <p:ph type="title"/>
          </p:nvPr>
        </p:nvSpPr>
        <p:spPr/>
        <p:txBody>
          <a:bodyPr>
            <a:normAutofit fontScale="90000"/>
          </a:bodyPr>
          <a:lstStyle/>
          <a:p>
            <a:r>
              <a:rPr lang="zh-CN" altLang="en-US" dirty="0" smtClean="0"/>
              <a:t>本章思考题</a:t>
            </a:r>
            <a:endParaRPr lang="zh-CN" altLang="en-US" dirty="0"/>
          </a:p>
        </p:txBody>
      </p:sp>
    </p:spTree>
    <p:extLst>
      <p:ext uri="{BB962C8B-B14F-4D97-AF65-F5344CB8AC3E}">
        <p14:creationId xmlns:p14="http://schemas.microsoft.com/office/powerpoint/2010/main" val="3110815924"/>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3"/>
          <p:cNvSpPr>
            <a:spLocks noGrp="1" noChangeArrowheads="1"/>
          </p:cNvSpPr>
          <p:nvPr>
            <p:ph idx="1"/>
          </p:nvPr>
        </p:nvSpPr>
        <p:spPr/>
        <p:txBody>
          <a:bodyPr/>
          <a:lstStyle/>
          <a:p>
            <a:pPr>
              <a:lnSpc>
                <a:spcPct val="90000"/>
              </a:lnSpc>
            </a:pPr>
            <a:r>
              <a:rPr lang="zh-CN" altLang="en-US" dirty="0" smtClean="0"/>
              <a:t>学会使用守护进程管理工具。</a:t>
            </a:r>
          </a:p>
          <a:p>
            <a:pPr>
              <a:lnSpc>
                <a:spcPct val="90000"/>
              </a:lnSpc>
            </a:pPr>
            <a:r>
              <a:rPr lang="zh-CN" altLang="en-US" dirty="0" smtClean="0"/>
              <a:t>学会安排用户自己的</a:t>
            </a:r>
            <a:r>
              <a:rPr lang="en-US" altLang="zh-CN" dirty="0" err="1" smtClean="0"/>
              <a:t>cron</a:t>
            </a:r>
            <a:r>
              <a:rPr lang="zh-CN" altLang="en-US" dirty="0" smtClean="0"/>
              <a:t>任务。</a:t>
            </a:r>
          </a:p>
          <a:p>
            <a:pPr>
              <a:lnSpc>
                <a:spcPct val="90000"/>
              </a:lnSpc>
            </a:pPr>
            <a:r>
              <a:rPr lang="zh-CN" altLang="en-US" dirty="0" smtClean="0"/>
              <a:t>学会安排系统的</a:t>
            </a:r>
            <a:r>
              <a:rPr lang="en-US" altLang="zh-CN" dirty="0" err="1" smtClean="0"/>
              <a:t>cron</a:t>
            </a:r>
            <a:r>
              <a:rPr lang="zh-CN" altLang="en-US" dirty="0" smtClean="0"/>
              <a:t>任务。</a:t>
            </a:r>
            <a:endParaRPr lang="en-US" altLang="zh-CN" dirty="0" smtClean="0"/>
          </a:p>
          <a:p>
            <a:pPr>
              <a:lnSpc>
                <a:spcPct val="90000"/>
              </a:lnSpc>
            </a:pPr>
            <a:r>
              <a:rPr lang="zh-CN" altLang="en-US" dirty="0" smtClean="0"/>
              <a:t>学会配置远程日志。</a:t>
            </a:r>
          </a:p>
          <a:p>
            <a:pPr>
              <a:lnSpc>
                <a:spcPct val="90000"/>
              </a:lnSpc>
            </a:pPr>
            <a:r>
              <a:rPr lang="zh-CN" altLang="en-US" dirty="0" smtClean="0"/>
              <a:t>学会配置日志滚动。</a:t>
            </a:r>
          </a:p>
          <a:p>
            <a:pPr>
              <a:lnSpc>
                <a:spcPct val="90000"/>
              </a:lnSpc>
            </a:pPr>
            <a:r>
              <a:rPr lang="zh-CN" altLang="en-US" dirty="0" smtClean="0"/>
              <a:t>学会查看系统日志文件。</a:t>
            </a:r>
            <a:endParaRPr lang="en-US" altLang="zh-CN" dirty="0" smtClean="0"/>
          </a:p>
          <a:p>
            <a:pPr>
              <a:lnSpc>
                <a:spcPct val="90000"/>
              </a:lnSpc>
            </a:pPr>
            <a:r>
              <a:rPr lang="zh-CN" altLang="en-US" sz="3200" dirty="0"/>
              <a:t>配置</a:t>
            </a:r>
            <a:r>
              <a:rPr lang="en-US" altLang="zh-CN" sz="3200" dirty="0" err="1"/>
              <a:t>ssh</a:t>
            </a:r>
            <a:r>
              <a:rPr lang="zh-CN" altLang="en-US" sz="3200" dirty="0"/>
              <a:t>服务以加强安全性</a:t>
            </a:r>
          </a:p>
          <a:p>
            <a:pPr>
              <a:lnSpc>
                <a:spcPct val="90000"/>
              </a:lnSpc>
            </a:pPr>
            <a:r>
              <a:rPr lang="zh-CN" altLang="en-US" sz="3200" dirty="0"/>
              <a:t>配置</a:t>
            </a:r>
            <a:r>
              <a:rPr lang="en-US" altLang="zh-CN" sz="3200" dirty="0" err="1"/>
              <a:t>ssh</a:t>
            </a:r>
            <a:r>
              <a:rPr lang="en-US" altLang="zh-CN" sz="3200" dirty="0"/>
              <a:t>/</a:t>
            </a:r>
            <a:r>
              <a:rPr lang="en-US" altLang="zh-CN" sz="3200" dirty="0" err="1"/>
              <a:t>scp</a:t>
            </a:r>
            <a:r>
              <a:rPr lang="en-US" altLang="zh-CN" sz="3200" dirty="0"/>
              <a:t>/</a:t>
            </a:r>
            <a:r>
              <a:rPr lang="en-US" altLang="zh-CN" sz="3200" dirty="0" err="1"/>
              <a:t>sftp</a:t>
            </a:r>
            <a:r>
              <a:rPr lang="zh-CN" altLang="en-US" sz="3200" dirty="0"/>
              <a:t>的密钥</a:t>
            </a:r>
            <a:r>
              <a:rPr lang="zh-CN" altLang="en-US" sz="3200" dirty="0" smtClean="0"/>
              <a:t>登录</a:t>
            </a:r>
            <a:endParaRPr lang="en-US" altLang="zh-CN" sz="3200" dirty="0" smtClean="0"/>
          </a:p>
          <a:p>
            <a:pPr>
              <a:lnSpc>
                <a:spcPct val="90000"/>
              </a:lnSpc>
            </a:pPr>
            <a:r>
              <a:rPr lang="zh-CN" altLang="en-US" sz="3200" dirty="0" smtClean="0"/>
              <a:t>使用</a:t>
            </a:r>
            <a:r>
              <a:rPr lang="en-US" altLang="zh-CN" sz="3200" dirty="0" err="1"/>
              <a:t>ssh</a:t>
            </a:r>
            <a:r>
              <a:rPr lang="en-US" altLang="zh-CN" sz="3200" dirty="0"/>
              <a:t>-agent</a:t>
            </a:r>
            <a:r>
              <a:rPr lang="zh-CN" altLang="en-US" sz="3200" dirty="0"/>
              <a:t>和</a:t>
            </a:r>
            <a:r>
              <a:rPr lang="en-US" altLang="zh-CN" sz="3200" dirty="0" err="1" smtClean="0"/>
              <a:t>ssh</a:t>
            </a:r>
            <a:r>
              <a:rPr lang="en-US" altLang="zh-CN" sz="3200" dirty="0" smtClean="0"/>
              <a:t>-add</a:t>
            </a:r>
            <a:endParaRPr lang="zh-CN" altLang="zh-CN" dirty="0" smtClean="0"/>
          </a:p>
          <a:p>
            <a:pPr>
              <a:lnSpc>
                <a:spcPct val="90000"/>
              </a:lnSpc>
            </a:pPr>
            <a:endParaRPr lang="zh-CN" altLang="en-US" dirty="0" smtClean="0"/>
          </a:p>
          <a:p>
            <a:pPr>
              <a:lnSpc>
                <a:spcPct val="90000"/>
              </a:lnSpc>
            </a:pPr>
            <a:endParaRPr lang="zh-CN" altLang="en-US" dirty="0"/>
          </a:p>
        </p:txBody>
      </p:sp>
      <p:sp>
        <p:nvSpPr>
          <p:cNvPr id="7" name="灯片编号占位符 6"/>
          <p:cNvSpPr>
            <a:spLocks noGrp="1"/>
          </p:cNvSpPr>
          <p:nvPr>
            <p:ph type="sldNum" sz="quarter" idx="12"/>
          </p:nvPr>
        </p:nvSpPr>
        <p:spPr/>
        <p:txBody>
          <a:bodyPr/>
          <a:lstStyle/>
          <a:p>
            <a:fld id="{1D884F6B-D068-45E9-B250-41F0C46488DC}" type="slidenum">
              <a:rPr lang="en-US" altLang="zh-CN" smtClean="0"/>
              <a:pPr/>
              <a:t>96</a:t>
            </a:fld>
            <a:endParaRPr lang="en-US" altLang="zh-CN"/>
          </a:p>
        </p:txBody>
      </p:sp>
      <p:sp>
        <p:nvSpPr>
          <p:cNvPr id="2" name="副标题 1"/>
          <p:cNvSpPr>
            <a:spLocks noGrp="1"/>
          </p:cNvSpPr>
          <p:nvPr>
            <p:ph type="subTitle" idx="13"/>
          </p:nvPr>
        </p:nvSpPr>
        <p:spPr/>
        <p:txBody>
          <a:bodyPr>
            <a:normAutofit fontScale="92500" lnSpcReduction="20000"/>
          </a:bodyPr>
          <a:lstStyle/>
          <a:p>
            <a:endParaRPr lang="zh-CN" altLang="en-US"/>
          </a:p>
        </p:txBody>
      </p:sp>
      <p:sp>
        <p:nvSpPr>
          <p:cNvPr id="107522" name="Rectangle 2"/>
          <p:cNvSpPr>
            <a:spLocks noGrp="1" noChangeArrowheads="1"/>
          </p:cNvSpPr>
          <p:nvPr>
            <p:ph type="title"/>
          </p:nvPr>
        </p:nvSpPr>
        <p:spPr/>
        <p:txBody>
          <a:bodyPr/>
          <a:lstStyle/>
          <a:p>
            <a:r>
              <a:rPr lang="zh-CN" altLang="en-US" dirty="0" smtClean="0"/>
              <a:t>本章实验</a:t>
            </a:r>
            <a:endParaRPr lang="zh-CN" altLang="en-US" dirty="0"/>
          </a:p>
        </p:txBody>
      </p:sp>
    </p:spTree>
    <p:extLst>
      <p:ext uri="{BB962C8B-B14F-4D97-AF65-F5344CB8AC3E}">
        <p14:creationId xmlns:p14="http://schemas.microsoft.com/office/powerpoint/2010/main" val="4154238235"/>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rot="10800000">
            <a:off x="0" y="1255079"/>
            <a:ext cx="9144000" cy="4456607"/>
          </a:xfrm>
          <a:prstGeom prst="rect">
            <a:avLst/>
          </a:prstGeom>
          <a:gradFill rotWithShape="1">
            <a:gsLst>
              <a:gs pos="0">
                <a:schemeClr val="bg1">
                  <a:alpha val="0"/>
                </a:schemeClr>
              </a:gs>
              <a:gs pos="100000">
                <a:srgbClr val="A3C400"/>
              </a:gs>
            </a:gsLst>
            <a:lin ang="0" scaled="1"/>
          </a:gradFill>
          <a:ln w="9525">
            <a:noFill/>
            <a:miter lim="800000"/>
            <a:headEnd/>
            <a:tailEnd/>
          </a:ln>
        </p:spPr>
        <p:txBody>
          <a:bodyPr wrap="none" lIns="91433" tIns="45717" rIns="91433" bIns="45717"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pic>
        <p:nvPicPr>
          <p:cNvPr id="5" name="Picture 27"/>
          <p:cNvPicPr>
            <a:picLocks noChangeAspect="1" noChangeArrowheads="1"/>
          </p:cNvPicPr>
          <p:nvPr/>
        </p:nvPicPr>
        <p:blipFill>
          <a:blip r:embed="rId3" cstate="print"/>
          <a:srcRect t="26886" r="43958"/>
          <a:stretch>
            <a:fillRect/>
          </a:stretch>
        </p:blipFill>
        <p:spPr bwMode="auto">
          <a:xfrm>
            <a:off x="-615946" y="2046388"/>
            <a:ext cx="5476321" cy="3651608"/>
          </a:xfrm>
          <a:prstGeom prst="rect">
            <a:avLst/>
          </a:prstGeom>
          <a:noFill/>
          <a:ln w="9525">
            <a:noFill/>
            <a:miter lim="800000"/>
            <a:headEnd/>
            <a:tailEnd/>
          </a:ln>
        </p:spPr>
      </p:pic>
      <p:sp>
        <p:nvSpPr>
          <p:cNvPr id="6" name="Text Box 9"/>
          <p:cNvSpPr txBox="1">
            <a:spLocks noChangeArrowheads="1"/>
          </p:cNvSpPr>
          <p:nvPr/>
        </p:nvSpPr>
        <p:spPr bwMode="auto">
          <a:xfrm>
            <a:off x="64395" y="3269891"/>
            <a:ext cx="2130614" cy="1046434"/>
          </a:xfrm>
          <a:prstGeom prst="rect">
            <a:avLst/>
          </a:prstGeom>
          <a:noFill/>
          <a:ln w="9525">
            <a:noFill/>
            <a:miter lim="800000"/>
            <a:headEnd/>
            <a:tailEnd/>
          </a:ln>
        </p:spPr>
        <p:txBody>
          <a:bodyPr lIns="91433" tIns="45717" rIns="91433" bIns="45717">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CN" sz="3200" b="0" i="0" u="none" strike="noStrike" kern="1200" cap="none" spc="0" normalizeH="0" baseline="0" noProof="0" dirty="0">
                <a:ln>
                  <a:noFill/>
                </a:ln>
                <a:solidFill>
                  <a:srgbClr val="009900"/>
                </a:solidFill>
                <a:effectLst/>
                <a:uLnTx/>
                <a:uFillTx/>
                <a:latin typeface="Broadway" pitchFamily="82" charset="0"/>
                <a:ea typeface="方正粗倩简体" pitchFamily="65" charset="-122"/>
                <a:cs typeface="+mn-cs"/>
              </a:rPr>
              <a:t>NO.1</a:t>
            </a:r>
            <a:r>
              <a:rPr kumimoji="0" lang="en-US" altLang="zh-CN" sz="3200" b="0" i="0" u="none" strike="noStrike" kern="1200" cap="none" spc="0" normalizeH="0" baseline="0" noProof="0" dirty="0">
                <a:ln>
                  <a:noFill/>
                </a:ln>
                <a:solidFill>
                  <a:prstClr val="black"/>
                </a:solidFill>
                <a:effectLst/>
                <a:uLnTx/>
                <a:uFillTx/>
                <a:latin typeface="Broadway" pitchFamily="82" charset="0"/>
                <a:ea typeface="方正粗倩简体" pitchFamily="65" charset="-122"/>
                <a:cs typeface="+mn-cs"/>
              </a:rPr>
              <a:t> </a:t>
            </a: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zh-CN" altLang="en-US" sz="2000" b="0" i="0" u="none" strike="noStrike" kern="1200" cap="none" spc="0" normalizeH="0" baseline="0" noProof="0" dirty="0" smtClean="0">
                <a:ln>
                  <a:noFill/>
                </a:ln>
                <a:solidFill>
                  <a:prstClr val="black"/>
                </a:solidFill>
                <a:effectLst/>
                <a:uLnTx/>
                <a:uFillTx/>
                <a:latin typeface="Broadway" panose="04040905080B02020502" pitchFamily="82" charset="0"/>
                <a:ea typeface="微软雅黑" pitchFamily="34" charset="-122"/>
                <a:cs typeface="Times New Roman" panose="02020603050405020304" pitchFamily="18" charset="0"/>
              </a:rPr>
              <a:t>操作基础</a:t>
            </a:r>
            <a:endParaRPr kumimoji="0" lang="zh-CN" altLang="en-US" sz="2000" b="0" i="0" u="none" strike="noStrike" kern="1200" cap="none" spc="0" normalizeH="0" baseline="0" noProof="0" dirty="0">
              <a:ln>
                <a:noFill/>
              </a:ln>
              <a:solidFill>
                <a:prstClr val="black"/>
              </a:solidFill>
              <a:effectLst/>
              <a:uLnTx/>
              <a:uFillTx/>
              <a:latin typeface="Broadway" panose="04040905080B02020502" pitchFamily="82" charset="0"/>
              <a:ea typeface="微软雅黑" pitchFamily="34" charset="-122"/>
              <a:cs typeface="Times New Roman" panose="02020603050405020304" pitchFamily="18" charset="0"/>
            </a:endParaRPr>
          </a:p>
        </p:txBody>
      </p:sp>
      <p:sp>
        <p:nvSpPr>
          <p:cNvPr id="7" name="Text Box 10"/>
          <p:cNvSpPr txBox="1">
            <a:spLocks noChangeArrowheads="1"/>
          </p:cNvSpPr>
          <p:nvPr/>
        </p:nvSpPr>
        <p:spPr bwMode="auto">
          <a:xfrm>
            <a:off x="2590504" y="2864087"/>
            <a:ext cx="2130614" cy="861768"/>
          </a:xfrm>
          <a:prstGeom prst="rect">
            <a:avLst/>
          </a:prstGeom>
          <a:noFill/>
          <a:ln w="9525">
            <a:noFill/>
            <a:miter lim="800000"/>
            <a:headEnd/>
            <a:tailEnd/>
          </a:ln>
        </p:spPr>
        <p:txBody>
          <a:bodyPr lIns="91433" tIns="45717" rIns="91433" bIns="45717">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CN" sz="2000" b="0" i="0" u="none" strike="noStrike" kern="1200" cap="none" spc="0" normalizeH="0" baseline="0" noProof="0" dirty="0" smtClean="0">
                <a:ln>
                  <a:noFill/>
                </a:ln>
                <a:solidFill>
                  <a:srgbClr val="0066FF"/>
                </a:solidFill>
                <a:effectLst/>
                <a:uLnTx/>
                <a:uFillTx/>
                <a:latin typeface="Broadway" pitchFamily="82" charset="0"/>
                <a:ea typeface="方正粗倩简体" pitchFamily="65" charset="-122"/>
                <a:cs typeface="+mn-cs"/>
              </a:rPr>
              <a:t>NO.2</a:t>
            </a:r>
            <a:endParaRPr kumimoji="0" lang="en-US" altLang="zh-CN" sz="2000" b="0" i="0" u="none" strike="noStrike" kern="1200" cap="none" spc="0" normalizeH="0" baseline="0" noProof="0" dirty="0">
              <a:ln>
                <a:noFill/>
              </a:ln>
              <a:solidFill>
                <a:srgbClr val="0066FF"/>
              </a:solidFill>
              <a:effectLst/>
              <a:uLnTx/>
              <a:uFillTx/>
              <a:latin typeface="Broadway" pitchFamily="82" charset="0"/>
              <a:ea typeface="方正粗倩简体" pitchFamily="65" charset="-122"/>
              <a:cs typeface="+mn-cs"/>
            </a:endParaRP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zh-CN" altLang="en-US" sz="2000" b="0" i="0" u="none" strike="noStrike" kern="1200" cap="none" spc="0" normalizeH="0" baseline="0" noProof="0" dirty="0" smtClean="0">
                <a:ln>
                  <a:noFill/>
                </a:ln>
                <a:solidFill>
                  <a:srgbClr val="0066FF"/>
                </a:solidFill>
                <a:effectLst/>
                <a:uLnTx/>
                <a:uFillTx/>
                <a:latin typeface="Broadway" pitchFamily="82" charset="0"/>
                <a:ea typeface="方正粗倩简体" pitchFamily="65" charset="-122"/>
                <a:cs typeface="+mn-cs"/>
              </a:rPr>
              <a:t>系统与安全</a:t>
            </a:r>
            <a:endParaRPr kumimoji="0" lang="en-US" altLang="zh-CN" sz="1400" b="0" i="0" u="none" strike="noStrike" kern="1200" cap="none" spc="0" normalizeH="0" baseline="0" noProof="0" dirty="0">
              <a:ln>
                <a:noFill/>
              </a:ln>
              <a:solidFill>
                <a:prstClr val="black"/>
              </a:solidFill>
              <a:effectLst/>
              <a:uLnTx/>
              <a:uFillTx/>
              <a:latin typeface="微软雅黑" pitchFamily="34" charset="-122"/>
              <a:ea typeface="微软雅黑" pitchFamily="34" charset="-122"/>
              <a:cs typeface="+mn-cs"/>
            </a:endParaRPr>
          </a:p>
        </p:txBody>
      </p:sp>
      <p:sp>
        <p:nvSpPr>
          <p:cNvPr id="8" name="Text Box 12"/>
          <p:cNvSpPr txBox="1">
            <a:spLocks noChangeArrowheads="1"/>
          </p:cNvSpPr>
          <p:nvPr/>
        </p:nvSpPr>
        <p:spPr bwMode="auto">
          <a:xfrm>
            <a:off x="250579" y="293173"/>
            <a:ext cx="1464031" cy="615547"/>
          </a:xfrm>
          <a:prstGeom prst="rect">
            <a:avLst/>
          </a:prstGeom>
          <a:noFill/>
          <a:ln w="9525">
            <a:noFill/>
            <a:miter lim="800000"/>
            <a:headEnd/>
            <a:tailEnd/>
          </a:ln>
        </p:spPr>
        <p:txBody>
          <a:bodyPr wrap="square" lIns="91433" tIns="45717" rIns="91433" bIns="45717">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zh-CN" sz="3400" b="1" i="0" u="none" strike="noStrike" kern="1200" cap="none" spc="0" normalizeH="0" baseline="0" noProof="0" dirty="0" err="1" smtClean="0">
                <a:ln>
                  <a:noFill/>
                </a:ln>
                <a:solidFill>
                  <a:srgbClr val="A3C400"/>
                </a:solidFill>
                <a:effectLst/>
                <a:uLnTx/>
                <a:uFillTx/>
                <a:latin typeface="Broadway" pitchFamily="82" charset="0"/>
                <a:ea typeface="宋体" panose="02010600030101010101" pitchFamily="2" charset="-122"/>
                <a:cs typeface="+mn-cs"/>
              </a:rPr>
              <a:t>TYUT</a:t>
            </a:r>
            <a:endParaRPr kumimoji="0" lang="en-US" altLang="zh-CN" sz="3400" b="1" i="0" u="none" strike="noStrike" kern="1200" cap="none" spc="0" normalizeH="0" baseline="0" noProof="0" dirty="0">
              <a:ln>
                <a:noFill/>
              </a:ln>
              <a:solidFill>
                <a:srgbClr val="A3C400"/>
              </a:solidFill>
              <a:effectLst/>
              <a:uLnTx/>
              <a:uFillTx/>
              <a:latin typeface="Broadway" pitchFamily="82" charset="0"/>
              <a:ea typeface="宋体" panose="02010600030101010101" pitchFamily="2" charset="-122"/>
              <a:cs typeface="+mn-cs"/>
            </a:endParaRPr>
          </a:p>
        </p:txBody>
      </p:sp>
      <p:sp>
        <p:nvSpPr>
          <p:cNvPr id="11" name="Text Box 11"/>
          <p:cNvSpPr txBox="1">
            <a:spLocks noChangeArrowheads="1"/>
          </p:cNvSpPr>
          <p:nvPr/>
        </p:nvSpPr>
        <p:spPr bwMode="auto">
          <a:xfrm>
            <a:off x="1403648" y="4650528"/>
            <a:ext cx="2130614" cy="938712"/>
          </a:xfrm>
          <a:prstGeom prst="rect">
            <a:avLst/>
          </a:prstGeom>
          <a:noFill/>
          <a:ln w="9525">
            <a:noFill/>
            <a:miter lim="800000"/>
            <a:headEnd/>
            <a:tailEnd/>
          </a:ln>
        </p:spPr>
        <p:txBody>
          <a:bodyPr lIns="91433" tIns="45717" rIns="91433" bIns="45717">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CN" sz="2800" b="0" i="0" u="none" strike="noStrike" kern="1200" cap="none" spc="0" normalizeH="0" baseline="0" noProof="0" dirty="0" smtClean="0">
                <a:ln>
                  <a:noFill/>
                </a:ln>
                <a:solidFill>
                  <a:srgbClr val="006600"/>
                </a:solidFill>
                <a:effectLst/>
                <a:uLnTx/>
                <a:uFillTx/>
                <a:latin typeface="Broadway" pitchFamily="82" charset="0"/>
                <a:ea typeface="方正粗倩简体" pitchFamily="65" charset="-122"/>
                <a:cs typeface="+mn-cs"/>
              </a:rPr>
              <a:t>NO.3</a:t>
            </a: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zh-CN" altLang="en-US" sz="1800" b="0" i="0" u="none" strike="noStrike" kern="1200" cap="none" spc="0" normalizeH="0" baseline="0" noProof="0" dirty="0" smtClean="0">
                <a:ln>
                  <a:noFill/>
                </a:ln>
                <a:solidFill>
                  <a:srgbClr val="006600"/>
                </a:solidFill>
                <a:effectLst/>
                <a:uLnTx/>
                <a:uFillTx/>
                <a:latin typeface="Broadway" pitchFamily="82" charset="0"/>
                <a:ea typeface="方正粗倩简体" pitchFamily="65" charset="-122"/>
                <a:cs typeface="+mn-cs"/>
              </a:rPr>
              <a:t>网络服务</a:t>
            </a:r>
            <a:endParaRPr kumimoji="0" lang="zh-CN" altLang="en-US" sz="1800" b="0" i="0" u="none" strike="noStrike" kern="1200" cap="none" spc="0" normalizeH="0" baseline="0" noProof="0" dirty="0">
              <a:ln>
                <a:noFill/>
              </a:ln>
              <a:solidFill>
                <a:prstClr val="black"/>
              </a:solidFill>
              <a:effectLst/>
              <a:uLnTx/>
              <a:uFillTx/>
              <a:latin typeface="微软雅黑" pitchFamily="34" charset="-122"/>
              <a:ea typeface="微软雅黑" pitchFamily="34" charset="-122"/>
              <a:cs typeface="+mn-cs"/>
            </a:endParaRPr>
          </a:p>
        </p:txBody>
      </p:sp>
      <p:pic>
        <p:nvPicPr>
          <p:cNvPr id="9" name="Picture 33"/>
          <p:cNvPicPr>
            <a:picLocks noChangeAspect="1" noChangeArrowheads="1"/>
          </p:cNvPicPr>
          <p:nvPr/>
        </p:nvPicPr>
        <p:blipFill>
          <a:blip r:embed="rId4" cstate="print"/>
          <a:srcRect l="82329" b="89954"/>
          <a:stretch>
            <a:fillRect/>
          </a:stretch>
        </p:blipFill>
        <p:spPr bwMode="auto">
          <a:xfrm>
            <a:off x="7452948" y="359719"/>
            <a:ext cx="1726049" cy="505278"/>
          </a:xfrm>
          <a:prstGeom prst="rect">
            <a:avLst/>
          </a:prstGeom>
          <a:noFill/>
          <a:ln w="9525">
            <a:noFill/>
            <a:miter lim="800000"/>
            <a:headEnd/>
            <a:tailEnd/>
          </a:ln>
        </p:spPr>
      </p:pic>
      <p:sp>
        <p:nvSpPr>
          <p:cNvPr id="2" name="文本框 1"/>
          <p:cNvSpPr txBox="1"/>
          <p:nvPr/>
        </p:nvSpPr>
        <p:spPr>
          <a:xfrm>
            <a:off x="7269313" y="238944"/>
            <a:ext cx="1469704"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smtClean="0">
                <a:ln>
                  <a:noFill/>
                </a:ln>
                <a:solidFill>
                  <a:prstClr val="black"/>
                </a:solidFill>
                <a:effectLst/>
                <a:uLnTx/>
                <a:uFillTx/>
                <a:latin typeface="华文行楷" panose="02010800040101010101" pitchFamily="2" charset="-122"/>
                <a:ea typeface="华文行楷" panose="02010800040101010101" pitchFamily="2" charset="-122"/>
                <a:cs typeface="+mn-cs"/>
              </a:rPr>
              <a:t>大数据</a:t>
            </a:r>
            <a:r>
              <a:rPr kumimoji="0" lang="zh-CN" altLang="en-US" sz="900" b="0"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联合研究院</a:t>
            </a:r>
            <a:endParaRPr kumimoji="0" lang="zh-CN" altLang="en-US" sz="900" b="0"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15" name="TextBox 12"/>
          <p:cNvSpPr txBox="1"/>
          <p:nvPr/>
        </p:nvSpPr>
        <p:spPr>
          <a:xfrm>
            <a:off x="257814" y="817058"/>
            <a:ext cx="2332690" cy="369332"/>
          </a:xfrm>
          <a:prstGeom prst="rect">
            <a:avLst/>
          </a:prstGeom>
          <a:noFill/>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1" i="0" u="none" strike="noStrike" kern="1200" cap="none" spc="0" normalizeH="0" baseline="0" noProof="0" dirty="0" smtClean="0">
                <a:ln>
                  <a:noFill/>
                </a:ln>
                <a:solidFill>
                  <a:srgbClr val="C0504D">
                    <a:lumMod val="75000"/>
                  </a:srgbClr>
                </a:solidFill>
                <a:effectLst/>
                <a:uLnTx/>
                <a:uFillTx/>
                <a:latin typeface="Arial Unicode MS" pitchFamily="34" charset="-122"/>
                <a:ea typeface="Arial Unicode MS" pitchFamily="34" charset="-122"/>
                <a:cs typeface="Arial Unicode MS" pitchFamily="34" charset="-122"/>
              </a:rPr>
              <a:t>http://</a:t>
            </a:r>
            <a:r>
              <a:rPr kumimoji="0" lang="en-US" altLang="zh-CN" sz="1800" b="1" i="0" u="none" strike="noStrike" kern="1200" cap="none" spc="0" normalizeH="0" baseline="0" noProof="0" dirty="0" err="1" smtClean="0">
                <a:ln>
                  <a:noFill/>
                </a:ln>
                <a:solidFill>
                  <a:srgbClr val="C0504D">
                    <a:lumMod val="75000"/>
                  </a:srgbClr>
                </a:solidFill>
                <a:effectLst/>
                <a:uLnTx/>
                <a:uFillTx/>
                <a:latin typeface="Arial Unicode MS" pitchFamily="34" charset="-122"/>
                <a:ea typeface="Arial Unicode MS" pitchFamily="34" charset="-122"/>
                <a:cs typeface="Arial Unicode MS" pitchFamily="34" charset="-122"/>
              </a:rPr>
              <a:t>cds.tyut.edu.cn</a:t>
            </a:r>
            <a:endParaRPr kumimoji="0" lang="en-US" altLang="zh-CN" sz="1800" b="1" i="0" u="none" strike="noStrike" kern="1200" cap="none" spc="0" normalizeH="0" baseline="0" noProof="0" dirty="0">
              <a:ln>
                <a:noFill/>
              </a:ln>
              <a:solidFill>
                <a:srgbClr val="C0504D">
                  <a:lumMod val="75000"/>
                </a:srgbClr>
              </a:solidFill>
              <a:effectLst/>
              <a:uLnTx/>
              <a:uFillTx/>
              <a:latin typeface="Arial Unicode MS" pitchFamily="34" charset="-122"/>
              <a:ea typeface="Arial Unicode MS" pitchFamily="34" charset="-122"/>
              <a:cs typeface="Arial Unicode MS" pitchFamily="34" charset="-122"/>
            </a:endParaRPr>
          </a:p>
        </p:txBody>
      </p:sp>
      <p:pic>
        <p:nvPicPr>
          <p:cNvPr id="13" name="Picture 33"/>
          <p:cNvPicPr>
            <a:picLocks noChangeAspect="1" noChangeArrowheads="1"/>
          </p:cNvPicPr>
          <p:nvPr/>
        </p:nvPicPr>
        <p:blipFill>
          <a:blip r:embed="rId4" cstate="print"/>
          <a:srcRect l="62640" t="32991" r="7145" b="29714"/>
          <a:stretch>
            <a:fillRect/>
          </a:stretch>
        </p:blipFill>
        <p:spPr bwMode="auto">
          <a:xfrm>
            <a:off x="5652120" y="2547279"/>
            <a:ext cx="2952328" cy="1872208"/>
          </a:xfrm>
          <a:prstGeom prst="rect">
            <a:avLst/>
          </a:prstGeom>
          <a:noFill/>
          <a:ln w="9525">
            <a:noFill/>
            <a:miter lim="800000"/>
            <a:headEnd/>
            <a:tailEnd/>
          </a:ln>
        </p:spPr>
      </p:pic>
    </p:spTree>
    <p:extLst>
      <p:ext uri="{BB962C8B-B14F-4D97-AF65-F5344CB8AC3E}">
        <p14:creationId xmlns:p14="http://schemas.microsoft.com/office/powerpoint/2010/main" val="2365737703"/>
      </p:ext>
    </p:extLst>
  </p:cSld>
  <p:clrMapOvr>
    <a:masterClrMapping/>
  </p:clrMapOvr>
  <p:timing>
    <p:tnLst>
      <p:par>
        <p:cTn id="1" dur="indefinite" restart="never" nodeType="tmRoot"/>
      </p:par>
    </p:tnLst>
  </p:timing>
</p:sld>
</file>

<file path=ppt/theme/theme1.xml><?xml version="1.0" encoding="utf-8"?>
<a:theme xmlns:a="http://schemas.openxmlformats.org/drawingml/2006/main" name="CentOS-CH-PPT2">
  <a:themeElements>
    <a:clrScheme name="介绍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介绍">
      <a:majorFont>
        <a:latin typeface="Garamond"/>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介绍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介绍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介绍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介绍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介绍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介绍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介绍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介绍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介绍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entOS-CH-PPT2">
  <a:themeElements>
    <a:clrScheme name="介绍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介绍">
      <a:majorFont>
        <a:latin typeface="Garamond"/>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介绍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介绍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介绍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介绍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介绍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介绍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介绍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介绍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介绍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CentOS-CH-PPT2</Template>
  <TotalTime>6897</TotalTime>
  <Words>5859</Words>
  <Application>Microsoft Office PowerPoint</Application>
  <PresentationFormat>全屏显示(4:3)</PresentationFormat>
  <Paragraphs>941</Paragraphs>
  <Slides>97</Slides>
  <Notes>17</Notes>
  <HiddenSlides>0</HiddenSlides>
  <MMClips>0</MMClips>
  <ScaleCrop>false</ScaleCrop>
  <HeadingPairs>
    <vt:vector size="6" baseType="variant">
      <vt:variant>
        <vt:lpstr>已用的字体</vt:lpstr>
      </vt:variant>
      <vt:variant>
        <vt:i4>15</vt:i4>
      </vt:variant>
      <vt:variant>
        <vt:lpstr>主题</vt:lpstr>
      </vt:variant>
      <vt:variant>
        <vt:i4>3</vt:i4>
      </vt:variant>
      <vt:variant>
        <vt:lpstr>幻灯片标题</vt:lpstr>
      </vt:variant>
      <vt:variant>
        <vt:i4>97</vt:i4>
      </vt:variant>
    </vt:vector>
  </HeadingPairs>
  <TitlesOfParts>
    <vt:vector size="115" baseType="lpstr">
      <vt:lpstr>Arial Unicode MS</vt:lpstr>
      <vt:lpstr>方正粗倩简体</vt:lpstr>
      <vt:lpstr>仿宋</vt:lpstr>
      <vt:lpstr>黑体</vt:lpstr>
      <vt:lpstr>华文行楷</vt:lpstr>
      <vt:lpstr>楷体_GB2312</vt:lpstr>
      <vt:lpstr>宋体</vt:lpstr>
      <vt:lpstr>微软雅黑</vt:lpstr>
      <vt:lpstr>Arial</vt:lpstr>
      <vt:lpstr>Broadway</vt:lpstr>
      <vt:lpstr>Calibri</vt:lpstr>
      <vt:lpstr>Courier New</vt:lpstr>
      <vt:lpstr>Garamond</vt:lpstr>
      <vt:lpstr>Times New Roman</vt:lpstr>
      <vt:lpstr>Wingdings</vt:lpstr>
      <vt:lpstr>CentOS-CH-PPT2</vt:lpstr>
      <vt:lpstr>Office 主题</vt:lpstr>
      <vt:lpstr>1_CentOS-CH-PPT2</vt:lpstr>
      <vt:lpstr>PowerPoint 演示文稿</vt:lpstr>
      <vt:lpstr>本章内容要点</vt:lpstr>
      <vt:lpstr>管理守护进程</vt:lpstr>
      <vt:lpstr>守护进程（ Daemon ）</vt:lpstr>
      <vt:lpstr>系统初始化进程</vt:lpstr>
      <vt:lpstr>使用systemctl管理服务（1）</vt:lpstr>
      <vt:lpstr>使用systemctl管理服务（2）</vt:lpstr>
      <vt:lpstr>使用systemctl管理服务（3）</vt:lpstr>
      <vt:lpstr>安排自动化任务</vt:lpstr>
      <vt:lpstr>自动安排进程任务 </vt:lpstr>
      <vt:lpstr>CentOS 7中的cron</vt:lpstr>
      <vt:lpstr>与cronie相关的软件包</vt:lpstr>
      <vt:lpstr>cron与anacron</vt:lpstr>
      <vt:lpstr>crond守护进程</vt:lpstr>
      <vt:lpstr>cron的工作过程</vt:lpstr>
      <vt:lpstr>cron的工作过程（续）</vt:lpstr>
      <vt:lpstr>crontab文件的格式 </vt:lpstr>
      <vt:lpstr>crontab文件的书写注意事项 </vt:lpstr>
      <vt:lpstr>run-parts与/etc/cron. {hourly,daily,weekly,monthly}目录</vt:lpstr>
      <vt:lpstr>anacron 任务的执行</vt:lpstr>
      <vt:lpstr>anacron 的执行过程</vt:lpstr>
      <vt:lpstr>anacron的配置文件 ——/etc/anacrontab </vt:lpstr>
      <vt:lpstr>CentOS默认的 /etc/anacrontab文件</vt:lpstr>
      <vt:lpstr>计划任务的安排方法</vt:lpstr>
      <vt:lpstr>修改系统crontab文件 安排计划任务</vt:lpstr>
      <vt:lpstr>创建/etc/cron.d/目录下 的文件安排计划任务</vt:lpstr>
      <vt:lpstr>直接编写任务脚本 安排计划任务</vt:lpstr>
      <vt:lpstr>使用crontab命令 安排用户自己的cron任务 </vt:lpstr>
      <vt:lpstr>cron的使用举例</vt:lpstr>
      <vt:lpstr>系统日常的cron任务</vt:lpstr>
      <vt:lpstr>本章内容要点</vt:lpstr>
      <vt:lpstr>日志系统和系统日志</vt:lpstr>
      <vt:lpstr>系统日志简介</vt:lpstr>
      <vt:lpstr>日志系统简介</vt:lpstr>
      <vt:lpstr>rsyslog</vt:lpstr>
      <vt:lpstr>rsyslog的体系结构</vt:lpstr>
      <vt:lpstr>rsyslog的消息流与模块</vt:lpstr>
      <vt:lpstr>CentOS 7中的rsyslog</vt:lpstr>
      <vt:lpstr>/etc/rsyslog.conf 的组成部分</vt:lpstr>
      <vt:lpstr>/etc/rsyslog.conf 的规则</vt:lpstr>
      <vt:lpstr>默认的/etc/rsyslog.conf</vt:lpstr>
      <vt:lpstr>设备类别（facility）</vt:lpstr>
      <vt:lpstr>日志级别（priority）</vt:lpstr>
      <vt:lpstr>facility.priority语法</vt:lpstr>
      <vt:lpstr>facility.priority语法举例</vt:lpstr>
      <vt:lpstr>目标动作（ action ）</vt:lpstr>
      <vt:lpstr>目标动作（ action ）续</vt:lpstr>
      <vt:lpstr>action语法举例</vt:lpstr>
      <vt:lpstr>将日志发往另一台主机</vt:lpstr>
      <vt:lpstr>日志管理策略</vt:lpstr>
      <vt:lpstr>日志滚动</vt:lpstr>
      <vt:lpstr>logrotate 的配置文件</vt:lpstr>
      <vt:lpstr>/etc/logrotate.d目录下 的配置文件</vt:lpstr>
      <vt:lpstr>以cron方式运行logrotate</vt:lpstr>
      <vt:lpstr>主要日志文件简介</vt:lpstr>
      <vt:lpstr>常规日志文件 /var/log/messages</vt:lpstr>
      <vt:lpstr>用户登录日志</vt:lpstr>
      <vt:lpstr>应用程序日志</vt:lpstr>
      <vt:lpstr>日志分析工具LogWatch</vt:lpstr>
      <vt:lpstr>本章内容要点</vt:lpstr>
      <vt:lpstr>OpenssH</vt:lpstr>
      <vt:lpstr>SSH</vt:lpstr>
      <vt:lpstr>漏洞</vt:lpstr>
      <vt:lpstr>解决</vt:lpstr>
      <vt:lpstr>SSH简介</vt:lpstr>
      <vt:lpstr>SSH协议体系结构</vt:lpstr>
      <vt:lpstr>SSH 基于主机的安全验证</vt:lpstr>
      <vt:lpstr>SSH 基于用户的安全验证1</vt:lpstr>
      <vt:lpstr>SSH 基于用户的安全验证2</vt:lpstr>
      <vt:lpstr>用户密钥认证协议</vt:lpstr>
      <vt:lpstr>用户密钥认证过程 </vt:lpstr>
      <vt:lpstr>SSH 2 体系结构</vt:lpstr>
      <vt:lpstr>SSH 2 – 传输层</vt:lpstr>
      <vt:lpstr>初始服务器密钥发现</vt:lpstr>
      <vt:lpstr>SSH 2 – 认证层</vt:lpstr>
      <vt:lpstr>SSH 2 – 连接层</vt:lpstr>
      <vt:lpstr>SSH 2 – TCP/IP 端口转发</vt:lpstr>
      <vt:lpstr>SSH 2 – 实现</vt:lpstr>
      <vt:lpstr>客户端的主机认证</vt:lpstr>
      <vt:lpstr>客户端的用户认证</vt:lpstr>
      <vt:lpstr>OpenSSH的主机密钥管理 ——主机密钥生成</vt:lpstr>
      <vt:lpstr>OpenSSH的主机密钥管理 ——搜集可信任主机的公钥</vt:lpstr>
      <vt:lpstr>OpenSSH的用户密钥管理 ——密钥生成和分发</vt:lpstr>
      <vt:lpstr>保护私钥</vt:lpstr>
      <vt:lpstr>OpenSSH的用户密钥管理 ——ssh-agent和ssh-add</vt:lpstr>
      <vt:lpstr>OpenSSH的用户密钥管理 ——ssh-agent的运行方法</vt:lpstr>
      <vt:lpstr>CentOS 7中的sshd</vt:lpstr>
      <vt:lpstr>OpenSSH 服务</vt:lpstr>
      <vt:lpstr>OpenSSH服务配置</vt:lpstr>
      <vt:lpstr> /etc/ssh/sshd_config ——OpenSSH 服务的安全配置1</vt:lpstr>
      <vt:lpstr> /etc/ssh/sshd_config ——OpenSSH 服务的安全配置2</vt:lpstr>
      <vt:lpstr> /etc/ssh/sshd_config ——OpenSSH 服务的安全配置3</vt:lpstr>
      <vt:lpstr>安全隧道（stunnel）</vt:lpstr>
      <vt:lpstr>端口转发</vt:lpstr>
      <vt:lpstr>本章思考题</vt:lpstr>
      <vt:lpstr>本章实验</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第9章                    进程管理</dc:title>
  <dc:creator>osmond</dc:creator>
  <cp:lastModifiedBy>NTKO</cp:lastModifiedBy>
  <cp:revision>530</cp:revision>
  <dcterms:created xsi:type="dcterms:W3CDTF">2011-06-29T09:41:52Z</dcterms:created>
  <dcterms:modified xsi:type="dcterms:W3CDTF">2019-11-13T14:21:52Z</dcterms:modified>
</cp:coreProperties>
</file>