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1" r:id="rId2"/>
    <p:sldMasterId id="2147483674" r:id="rId3"/>
  </p:sldMasterIdLst>
  <p:notesMasterIdLst>
    <p:notesMasterId r:id="rId173"/>
  </p:notesMasterIdLst>
  <p:sldIdLst>
    <p:sldId id="548" r:id="rId4"/>
    <p:sldId id="549" r:id="rId5"/>
    <p:sldId id="307" r:id="rId6"/>
    <p:sldId id="343" r:id="rId7"/>
    <p:sldId id="347" r:id="rId8"/>
    <p:sldId id="348" r:id="rId9"/>
    <p:sldId id="349" r:id="rId10"/>
    <p:sldId id="362" r:id="rId11"/>
    <p:sldId id="374" r:id="rId12"/>
    <p:sldId id="535" r:id="rId13"/>
    <p:sldId id="533" r:id="rId14"/>
    <p:sldId id="537" r:id="rId15"/>
    <p:sldId id="536" r:id="rId16"/>
    <p:sldId id="534" r:id="rId17"/>
    <p:sldId id="370" r:id="rId18"/>
    <p:sldId id="337" r:id="rId19"/>
    <p:sldId id="350" r:id="rId20"/>
    <p:sldId id="344" r:id="rId21"/>
    <p:sldId id="355" r:id="rId22"/>
    <p:sldId id="366" r:id="rId23"/>
    <p:sldId id="363" r:id="rId24"/>
    <p:sldId id="364" r:id="rId25"/>
    <p:sldId id="371" r:id="rId26"/>
    <p:sldId id="365" r:id="rId27"/>
    <p:sldId id="372" r:id="rId28"/>
    <p:sldId id="376" r:id="rId29"/>
    <p:sldId id="373" r:id="rId30"/>
    <p:sldId id="375" r:id="rId31"/>
    <p:sldId id="357" r:id="rId32"/>
    <p:sldId id="359" r:id="rId33"/>
    <p:sldId id="358" r:id="rId34"/>
    <p:sldId id="377" r:id="rId35"/>
    <p:sldId id="493" r:id="rId36"/>
    <p:sldId id="361" r:id="rId37"/>
    <p:sldId id="378" r:id="rId38"/>
    <p:sldId id="379" r:id="rId39"/>
    <p:sldId id="387" r:id="rId40"/>
    <p:sldId id="391" r:id="rId41"/>
    <p:sldId id="388" r:id="rId42"/>
    <p:sldId id="478" r:id="rId43"/>
    <p:sldId id="380" r:id="rId44"/>
    <p:sldId id="381" r:id="rId45"/>
    <p:sldId id="384" r:id="rId46"/>
    <p:sldId id="385" r:id="rId47"/>
    <p:sldId id="386" r:id="rId48"/>
    <p:sldId id="382" r:id="rId49"/>
    <p:sldId id="392" r:id="rId50"/>
    <p:sldId id="393" r:id="rId51"/>
    <p:sldId id="394" r:id="rId52"/>
    <p:sldId id="383" r:id="rId53"/>
    <p:sldId id="360" r:id="rId54"/>
    <p:sldId id="389" r:id="rId55"/>
    <p:sldId id="390" r:id="rId56"/>
    <p:sldId id="503" r:id="rId57"/>
    <p:sldId id="504" r:id="rId58"/>
    <p:sldId id="505" r:id="rId59"/>
    <p:sldId id="551" r:id="rId60"/>
    <p:sldId id="352" r:id="rId61"/>
    <p:sldId id="398" r:id="rId62"/>
    <p:sldId id="400" r:id="rId63"/>
    <p:sldId id="345" r:id="rId64"/>
    <p:sldId id="346" r:id="rId65"/>
    <p:sldId id="353" r:id="rId66"/>
    <p:sldId id="485" r:id="rId67"/>
    <p:sldId id="354" r:id="rId68"/>
    <p:sldId id="404" r:id="rId69"/>
    <p:sldId id="369" r:id="rId70"/>
    <p:sldId id="401" r:id="rId71"/>
    <p:sldId id="399" r:id="rId72"/>
    <p:sldId id="402" r:id="rId73"/>
    <p:sldId id="368" r:id="rId74"/>
    <p:sldId id="403" r:id="rId75"/>
    <p:sldId id="351" r:id="rId76"/>
    <p:sldId id="338" r:id="rId77"/>
    <p:sldId id="341" r:id="rId78"/>
    <p:sldId id="407" r:id="rId79"/>
    <p:sldId id="406" r:id="rId80"/>
    <p:sldId id="411" r:id="rId81"/>
    <p:sldId id="405" r:id="rId82"/>
    <p:sldId id="410" r:id="rId83"/>
    <p:sldId id="491" r:id="rId84"/>
    <p:sldId id="409" r:id="rId85"/>
    <p:sldId id="408" r:id="rId86"/>
    <p:sldId id="412" r:id="rId87"/>
    <p:sldId id="471" r:id="rId88"/>
    <p:sldId id="413" r:id="rId89"/>
    <p:sldId id="414" r:id="rId90"/>
    <p:sldId id="415" r:id="rId91"/>
    <p:sldId id="416" r:id="rId92"/>
    <p:sldId id="418" r:id="rId93"/>
    <p:sldId id="421" r:id="rId94"/>
    <p:sldId id="417" r:id="rId95"/>
    <p:sldId id="517" r:id="rId96"/>
    <p:sldId id="419" r:id="rId97"/>
    <p:sldId id="424" r:id="rId98"/>
    <p:sldId id="422" r:id="rId99"/>
    <p:sldId id="426" r:id="rId100"/>
    <p:sldId id="425" r:id="rId101"/>
    <p:sldId id="423" r:id="rId102"/>
    <p:sldId id="458" r:id="rId103"/>
    <p:sldId id="460" r:id="rId104"/>
    <p:sldId id="461" r:id="rId105"/>
    <p:sldId id="459" r:id="rId106"/>
    <p:sldId id="476" r:id="rId107"/>
    <p:sldId id="431" r:id="rId108"/>
    <p:sldId id="464" r:id="rId109"/>
    <p:sldId id="465" r:id="rId110"/>
    <p:sldId id="427" r:id="rId111"/>
    <p:sldId id="428" r:id="rId112"/>
    <p:sldId id="435" r:id="rId113"/>
    <p:sldId id="462" r:id="rId114"/>
    <p:sldId id="463" r:id="rId115"/>
    <p:sldId id="429" r:id="rId116"/>
    <p:sldId id="469" r:id="rId117"/>
    <p:sldId id="486" r:id="rId118"/>
    <p:sldId id="470" r:id="rId119"/>
    <p:sldId id="468" r:id="rId120"/>
    <p:sldId id="430" r:id="rId121"/>
    <p:sldId id="477" r:id="rId122"/>
    <p:sldId id="508" r:id="rId123"/>
    <p:sldId id="466" r:id="rId124"/>
    <p:sldId id="467" r:id="rId125"/>
    <p:sldId id="488" r:id="rId126"/>
    <p:sldId id="487" r:id="rId127"/>
    <p:sldId id="472" r:id="rId128"/>
    <p:sldId id="496" r:id="rId129"/>
    <p:sldId id="432" r:id="rId130"/>
    <p:sldId id="457" r:id="rId131"/>
    <p:sldId id="499" r:id="rId132"/>
    <p:sldId id="497" r:id="rId133"/>
    <p:sldId id="518" r:id="rId134"/>
    <p:sldId id="519" r:id="rId135"/>
    <p:sldId id="520" r:id="rId136"/>
    <p:sldId id="521" r:id="rId137"/>
    <p:sldId id="522" r:id="rId138"/>
    <p:sldId id="523" r:id="rId139"/>
    <p:sldId id="524" r:id="rId140"/>
    <p:sldId id="525" r:id="rId141"/>
    <p:sldId id="532" r:id="rId142"/>
    <p:sldId id="538" r:id="rId143"/>
    <p:sldId id="531" r:id="rId144"/>
    <p:sldId id="539" r:id="rId145"/>
    <p:sldId id="541" r:id="rId146"/>
    <p:sldId id="540" r:id="rId147"/>
    <p:sldId id="543" r:id="rId148"/>
    <p:sldId id="544" r:id="rId149"/>
    <p:sldId id="545" r:id="rId150"/>
    <p:sldId id="546" r:id="rId151"/>
    <p:sldId id="547" r:id="rId152"/>
    <p:sldId id="552" r:id="rId153"/>
    <p:sldId id="526" r:id="rId154"/>
    <p:sldId id="510" r:id="rId155"/>
    <p:sldId id="433" r:id="rId156"/>
    <p:sldId id="434" r:id="rId157"/>
    <p:sldId id="512" r:id="rId158"/>
    <p:sldId id="500" r:id="rId159"/>
    <p:sldId id="515" r:id="rId160"/>
    <p:sldId id="509" r:id="rId161"/>
    <p:sldId id="511" r:id="rId162"/>
    <p:sldId id="502" r:id="rId163"/>
    <p:sldId id="506" r:id="rId164"/>
    <p:sldId id="501" r:id="rId165"/>
    <p:sldId id="513" r:id="rId166"/>
    <p:sldId id="514" r:id="rId167"/>
    <p:sldId id="498" r:id="rId168"/>
    <p:sldId id="475" r:id="rId169"/>
    <p:sldId id="516" r:id="rId170"/>
    <p:sldId id="269" r:id="rId171"/>
    <p:sldId id="550" r:id="rId17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24" autoAdjust="0"/>
    <p:restoredTop sz="95552" autoAdjust="0"/>
  </p:normalViewPr>
  <p:slideViewPr>
    <p:cSldViewPr>
      <p:cViewPr varScale="1">
        <p:scale>
          <a:sx n="92" d="100"/>
          <a:sy n="92" d="100"/>
        </p:scale>
        <p:origin x="1131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115"/>
    </p:cViewPr>
  </p:sorterViewPr>
  <p:notesViewPr>
    <p:cSldViewPr>
      <p:cViewPr varScale="1">
        <p:scale>
          <a:sx n="58" d="100"/>
          <a:sy n="58" d="100"/>
        </p:scale>
        <p:origin x="-253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4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63" Type="http://schemas.openxmlformats.org/officeDocument/2006/relationships/slide" Target="slides/slide60.xml"/><Relationship Id="rId84" Type="http://schemas.openxmlformats.org/officeDocument/2006/relationships/slide" Target="slides/slide81.xml"/><Relationship Id="rId138" Type="http://schemas.openxmlformats.org/officeDocument/2006/relationships/slide" Target="slides/slide135.xml"/><Relationship Id="rId159" Type="http://schemas.openxmlformats.org/officeDocument/2006/relationships/slide" Target="slides/slide156.xml"/><Relationship Id="rId170" Type="http://schemas.openxmlformats.org/officeDocument/2006/relationships/slide" Target="slides/slide167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53" Type="http://schemas.openxmlformats.org/officeDocument/2006/relationships/slide" Target="slides/slide50.xml"/><Relationship Id="rId74" Type="http://schemas.openxmlformats.org/officeDocument/2006/relationships/slide" Target="slides/slide71.xml"/><Relationship Id="rId128" Type="http://schemas.openxmlformats.org/officeDocument/2006/relationships/slide" Target="slides/slide125.xml"/><Relationship Id="rId149" Type="http://schemas.openxmlformats.org/officeDocument/2006/relationships/slide" Target="slides/slide146.xml"/><Relationship Id="rId5" Type="http://schemas.openxmlformats.org/officeDocument/2006/relationships/slide" Target="slides/slide2.xml"/><Relationship Id="rId95" Type="http://schemas.openxmlformats.org/officeDocument/2006/relationships/slide" Target="slides/slide92.xml"/><Relationship Id="rId160" Type="http://schemas.openxmlformats.org/officeDocument/2006/relationships/slide" Target="slides/slide157.xml"/><Relationship Id="rId22" Type="http://schemas.openxmlformats.org/officeDocument/2006/relationships/slide" Target="slides/slide19.xml"/><Relationship Id="rId43" Type="http://schemas.openxmlformats.org/officeDocument/2006/relationships/slide" Target="slides/slide40.xml"/><Relationship Id="rId64" Type="http://schemas.openxmlformats.org/officeDocument/2006/relationships/slide" Target="slides/slide61.xml"/><Relationship Id="rId118" Type="http://schemas.openxmlformats.org/officeDocument/2006/relationships/slide" Target="slides/slide115.xml"/><Relationship Id="rId139" Type="http://schemas.openxmlformats.org/officeDocument/2006/relationships/slide" Target="slides/slide136.xml"/><Relationship Id="rId85" Type="http://schemas.openxmlformats.org/officeDocument/2006/relationships/slide" Target="slides/slide82.xml"/><Relationship Id="rId150" Type="http://schemas.openxmlformats.org/officeDocument/2006/relationships/slide" Target="slides/slide147.xml"/><Relationship Id="rId171" Type="http://schemas.openxmlformats.org/officeDocument/2006/relationships/slide" Target="slides/slide168.xml"/><Relationship Id="rId12" Type="http://schemas.openxmlformats.org/officeDocument/2006/relationships/slide" Target="slides/slide9.xml"/><Relationship Id="rId33" Type="http://schemas.openxmlformats.org/officeDocument/2006/relationships/slide" Target="slides/slide30.xml"/><Relationship Id="rId108" Type="http://schemas.openxmlformats.org/officeDocument/2006/relationships/slide" Target="slides/slide105.xml"/><Relationship Id="rId129" Type="http://schemas.openxmlformats.org/officeDocument/2006/relationships/slide" Target="slides/slide126.xml"/><Relationship Id="rId54" Type="http://schemas.openxmlformats.org/officeDocument/2006/relationships/slide" Target="slides/slide51.xml"/><Relationship Id="rId75" Type="http://schemas.openxmlformats.org/officeDocument/2006/relationships/slide" Target="slides/slide72.xml"/><Relationship Id="rId96" Type="http://schemas.openxmlformats.org/officeDocument/2006/relationships/slide" Target="slides/slide93.xml"/><Relationship Id="rId140" Type="http://schemas.openxmlformats.org/officeDocument/2006/relationships/slide" Target="slides/slide137.xml"/><Relationship Id="rId161" Type="http://schemas.openxmlformats.org/officeDocument/2006/relationships/slide" Target="slides/slide158.xml"/><Relationship Id="rId6" Type="http://schemas.openxmlformats.org/officeDocument/2006/relationships/slide" Target="slides/slide3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49" Type="http://schemas.openxmlformats.org/officeDocument/2006/relationships/slide" Target="slides/slide46.xml"/><Relationship Id="rId114" Type="http://schemas.openxmlformats.org/officeDocument/2006/relationships/slide" Target="slides/slide111.xml"/><Relationship Id="rId119" Type="http://schemas.openxmlformats.org/officeDocument/2006/relationships/slide" Target="slides/slide116.xml"/><Relationship Id="rId44" Type="http://schemas.openxmlformats.org/officeDocument/2006/relationships/slide" Target="slides/slide41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130" Type="http://schemas.openxmlformats.org/officeDocument/2006/relationships/slide" Target="slides/slide127.xml"/><Relationship Id="rId135" Type="http://schemas.openxmlformats.org/officeDocument/2006/relationships/slide" Target="slides/slide132.xml"/><Relationship Id="rId151" Type="http://schemas.openxmlformats.org/officeDocument/2006/relationships/slide" Target="slides/slide148.xml"/><Relationship Id="rId156" Type="http://schemas.openxmlformats.org/officeDocument/2006/relationships/slide" Target="slides/slide153.xml"/><Relationship Id="rId177" Type="http://schemas.openxmlformats.org/officeDocument/2006/relationships/tableStyles" Target="tableStyles.xml"/><Relationship Id="rId172" Type="http://schemas.openxmlformats.org/officeDocument/2006/relationships/slide" Target="slides/slide169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120" Type="http://schemas.openxmlformats.org/officeDocument/2006/relationships/slide" Target="slides/slide117.xml"/><Relationship Id="rId125" Type="http://schemas.openxmlformats.org/officeDocument/2006/relationships/slide" Target="slides/slide122.xml"/><Relationship Id="rId141" Type="http://schemas.openxmlformats.org/officeDocument/2006/relationships/slide" Target="slides/slide138.xml"/><Relationship Id="rId146" Type="http://schemas.openxmlformats.org/officeDocument/2006/relationships/slide" Target="slides/slide143.xml"/><Relationship Id="rId167" Type="http://schemas.openxmlformats.org/officeDocument/2006/relationships/slide" Target="slides/slide164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162" Type="http://schemas.openxmlformats.org/officeDocument/2006/relationships/slide" Target="slides/slide15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110" Type="http://schemas.openxmlformats.org/officeDocument/2006/relationships/slide" Target="slides/slide107.xml"/><Relationship Id="rId115" Type="http://schemas.openxmlformats.org/officeDocument/2006/relationships/slide" Target="slides/slide112.xml"/><Relationship Id="rId131" Type="http://schemas.openxmlformats.org/officeDocument/2006/relationships/slide" Target="slides/slide128.xml"/><Relationship Id="rId136" Type="http://schemas.openxmlformats.org/officeDocument/2006/relationships/slide" Target="slides/slide133.xml"/><Relationship Id="rId157" Type="http://schemas.openxmlformats.org/officeDocument/2006/relationships/slide" Target="slides/slide154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52" Type="http://schemas.openxmlformats.org/officeDocument/2006/relationships/slide" Target="slides/slide149.xml"/><Relationship Id="rId173" Type="http://schemas.openxmlformats.org/officeDocument/2006/relationships/notesMaster" Target="notesMasters/notesMaster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126" Type="http://schemas.openxmlformats.org/officeDocument/2006/relationships/slide" Target="slides/slide123.xml"/><Relationship Id="rId147" Type="http://schemas.openxmlformats.org/officeDocument/2006/relationships/slide" Target="slides/slide144.xml"/><Relationship Id="rId168" Type="http://schemas.openxmlformats.org/officeDocument/2006/relationships/slide" Target="slides/slide165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121" Type="http://schemas.openxmlformats.org/officeDocument/2006/relationships/slide" Target="slides/slide118.xml"/><Relationship Id="rId142" Type="http://schemas.openxmlformats.org/officeDocument/2006/relationships/slide" Target="slides/slide139.xml"/><Relationship Id="rId163" Type="http://schemas.openxmlformats.org/officeDocument/2006/relationships/slide" Target="slides/slide160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2.xml"/><Relationship Id="rId46" Type="http://schemas.openxmlformats.org/officeDocument/2006/relationships/slide" Target="slides/slide43.xml"/><Relationship Id="rId67" Type="http://schemas.openxmlformats.org/officeDocument/2006/relationships/slide" Target="slides/slide64.xml"/><Relationship Id="rId116" Type="http://schemas.openxmlformats.org/officeDocument/2006/relationships/slide" Target="slides/slide113.xml"/><Relationship Id="rId137" Type="http://schemas.openxmlformats.org/officeDocument/2006/relationships/slide" Target="slides/slide134.xml"/><Relationship Id="rId158" Type="http://schemas.openxmlformats.org/officeDocument/2006/relationships/slide" Target="slides/slide155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62" Type="http://schemas.openxmlformats.org/officeDocument/2006/relationships/slide" Target="slides/slide59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111" Type="http://schemas.openxmlformats.org/officeDocument/2006/relationships/slide" Target="slides/slide108.xml"/><Relationship Id="rId132" Type="http://schemas.openxmlformats.org/officeDocument/2006/relationships/slide" Target="slides/slide129.xml"/><Relationship Id="rId153" Type="http://schemas.openxmlformats.org/officeDocument/2006/relationships/slide" Target="slides/slide150.xml"/><Relationship Id="rId174" Type="http://schemas.openxmlformats.org/officeDocument/2006/relationships/presProps" Target="presProps.xml"/><Relationship Id="rId15" Type="http://schemas.openxmlformats.org/officeDocument/2006/relationships/slide" Target="slides/slide12.xml"/><Relationship Id="rId36" Type="http://schemas.openxmlformats.org/officeDocument/2006/relationships/slide" Target="slides/slide33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27" Type="http://schemas.openxmlformats.org/officeDocument/2006/relationships/slide" Target="slides/slide12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52" Type="http://schemas.openxmlformats.org/officeDocument/2006/relationships/slide" Target="slides/slide49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122" Type="http://schemas.openxmlformats.org/officeDocument/2006/relationships/slide" Target="slides/slide119.xml"/><Relationship Id="rId143" Type="http://schemas.openxmlformats.org/officeDocument/2006/relationships/slide" Target="slides/slide140.xml"/><Relationship Id="rId148" Type="http://schemas.openxmlformats.org/officeDocument/2006/relationships/slide" Target="slides/slide145.xml"/><Relationship Id="rId164" Type="http://schemas.openxmlformats.org/officeDocument/2006/relationships/slide" Target="slides/slide161.xml"/><Relationship Id="rId169" Type="http://schemas.openxmlformats.org/officeDocument/2006/relationships/slide" Target="slides/slide16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26" Type="http://schemas.openxmlformats.org/officeDocument/2006/relationships/slide" Target="slides/slide23.xml"/><Relationship Id="rId47" Type="http://schemas.openxmlformats.org/officeDocument/2006/relationships/slide" Target="slides/slide44.xml"/><Relationship Id="rId68" Type="http://schemas.openxmlformats.org/officeDocument/2006/relationships/slide" Target="slides/slide65.xml"/><Relationship Id="rId89" Type="http://schemas.openxmlformats.org/officeDocument/2006/relationships/slide" Target="slides/slide86.xml"/><Relationship Id="rId112" Type="http://schemas.openxmlformats.org/officeDocument/2006/relationships/slide" Target="slides/slide109.xml"/><Relationship Id="rId133" Type="http://schemas.openxmlformats.org/officeDocument/2006/relationships/slide" Target="slides/slide130.xml"/><Relationship Id="rId154" Type="http://schemas.openxmlformats.org/officeDocument/2006/relationships/slide" Target="slides/slide151.xml"/><Relationship Id="rId175" Type="http://schemas.openxmlformats.org/officeDocument/2006/relationships/viewProps" Target="viewProps.xml"/><Relationship Id="rId16" Type="http://schemas.openxmlformats.org/officeDocument/2006/relationships/slide" Target="slides/slide13.xml"/><Relationship Id="rId37" Type="http://schemas.openxmlformats.org/officeDocument/2006/relationships/slide" Target="slides/slide34.xml"/><Relationship Id="rId58" Type="http://schemas.openxmlformats.org/officeDocument/2006/relationships/slide" Target="slides/slide55.xml"/><Relationship Id="rId79" Type="http://schemas.openxmlformats.org/officeDocument/2006/relationships/slide" Target="slides/slide76.xml"/><Relationship Id="rId102" Type="http://schemas.openxmlformats.org/officeDocument/2006/relationships/slide" Target="slides/slide99.xml"/><Relationship Id="rId123" Type="http://schemas.openxmlformats.org/officeDocument/2006/relationships/slide" Target="slides/slide120.xml"/><Relationship Id="rId144" Type="http://schemas.openxmlformats.org/officeDocument/2006/relationships/slide" Target="slides/slide141.xml"/><Relationship Id="rId90" Type="http://schemas.openxmlformats.org/officeDocument/2006/relationships/slide" Target="slides/slide87.xml"/><Relationship Id="rId165" Type="http://schemas.openxmlformats.org/officeDocument/2006/relationships/slide" Target="slides/slide162.xml"/><Relationship Id="rId27" Type="http://schemas.openxmlformats.org/officeDocument/2006/relationships/slide" Target="slides/slide24.xml"/><Relationship Id="rId48" Type="http://schemas.openxmlformats.org/officeDocument/2006/relationships/slide" Target="slides/slide45.xml"/><Relationship Id="rId69" Type="http://schemas.openxmlformats.org/officeDocument/2006/relationships/slide" Target="slides/slide66.xml"/><Relationship Id="rId113" Type="http://schemas.openxmlformats.org/officeDocument/2006/relationships/slide" Target="slides/slide110.xml"/><Relationship Id="rId134" Type="http://schemas.openxmlformats.org/officeDocument/2006/relationships/slide" Target="slides/slide131.xml"/><Relationship Id="rId80" Type="http://schemas.openxmlformats.org/officeDocument/2006/relationships/slide" Target="slides/slide77.xml"/><Relationship Id="rId155" Type="http://schemas.openxmlformats.org/officeDocument/2006/relationships/slide" Target="slides/slide152.xml"/><Relationship Id="rId176" Type="http://schemas.openxmlformats.org/officeDocument/2006/relationships/theme" Target="theme/theme1.xml"/><Relationship Id="rId17" Type="http://schemas.openxmlformats.org/officeDocument/2006/relationships/slide" Target="slides/slide14.xml"/><Relationship Id="rId38" Type="http://schemas.openxmlformats.org/officeDocument/2006/relationships/slide" Target="slides/slide35.xml"/><Relationship Id="rId59" Type="http://schemas.openxmlformats.org/officeDocument/2006/relationships/slide" Target="slides/slide56.xml"/><Relationship Id="rId103" Type="http://schemas.openxmlformats.org/officeDocument/2006/relationships/slide" Target="slides/slide100.xml"/><Relationship Id="rId124" Type="http://schemas.openxmlformats.org/officeDocument/2006/relationships/slide" Target="slides/slide121.xml"/><Relationship Id="rId70" Type="http://schemas.openxmlformats.org/officeDocument/2006/relationships/slide" Target="slides/slide67.xml"/><Relationship Id="rId91" Type="http://schemas.openxmlformats.org/officeDocument/2006/relationships/slide" Target="slides/slide88.xml"/><Relationship Id="rId145" Type="http://schemas.openxmlformats.org/officeDocument/2006/relationships/slide" Target="slides/slide142.xml"/><Relationship Id="rId166" Type="http://schemas.openxmlformats.org/officeDocument/2006/relationships/slide" Target="slides/slide163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D6CB1-C28C-4AC0-9E57-7AED4F13BECC}" type="datetimeFigureOut">
              <a:rPr lang="zh-CN" altLang="en-US" smtClean="0"/>
              <a:pPr/>
              <a:t>2019/12/10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67A7B-7D8A-4E03-B174-B3300045038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95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1B142D-FD11-4FE5-AD41-B1E067D740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6750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# $@ expanded as "$1" "$2" "$3" ... "$n"</a:t>
            </a:r>
          </a:p>
          <a:p>
            <a:r>
              <a:rPr lang="en-US" altLang="zh-CN" dirty="0" smtClean="0"/>
              <a:t># $* expanded as "$1y$2y$3y...$n", where y is the value of IFS variable</a:t>
            </a:r>
          </a:p>
          <a:p>
            <a:r>
              <a:rPr lang="en-US" altLang="zh-CN" dirty="0" smtClean="0"/>
              <a:t># i.e. "$*" is one long string and $IFS act as an separator or token delimiters.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0012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366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dirty="0" smtClean="0"/>
              <a:t>要对整数进行关系运算也可以使用</a:t>
            </a:r>
            <a:r>
              <a:rPr lang="en-US" altLang="zh-CN" sz="1200" dirty="0" smtClean="0"/>
              <a:t>Shell</a:t>
            </a:r>
            <a:r>
              <a:rPr lang="zh-CN" altLang="en-US" sz="1200" dirty="0" smtClean="0"/>
              <a:t>的算术运算符 </a:t>
            </a:r>
            <a:r>
              <a:rPr lang="en-US" altLang="zh-CN" sz="1200" dirty="0" smtClean="0"/>
              <a:t>(()) </a:t>
            </a:r>
            <a:r>
              <a:rPr lang="zh-CN" altLang="en-US" sz="1200" dirty="0" smtClean="0"/>
              <a:t>进行测试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61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213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[</a:t>
            </a:r>
            <a:r>
              <a:rPr lang="en-US" altLang="zh-CN" dirty="0" err="1" smtClean="0"/>
              <a:t>iredmail</a:t>
            </a:r>
            <a:r>
              <a:rPr lang="en-US" altLang="zh-CN" dirty="0" smtClean="0"/>
              <a:t>]</a:t>
            </a:r>
          </a:p>
          <a:p>
            <a:r>
              <a:rPr lang="en-US" altLang="zh-CN" dirty="0" smtClean="0"/>
              <a:t>name= </a:t>
            </a:r>
            <a:r>
              <a:rPr lang="en-US" altLang="zh-CN" dirty="0" err="1" smtClean="0"/>
              <a:t>iredmail</a:t>
            </a:r>
            <a:r>
              <a:rPr lang="en-US" altLang="zh-CN" dirty="0" smtClean="0"/>
              <a:t> RHEL/</a:t>
            </a:r>
            <a:r>
              <a:rPr lang="en-US" altLang="zh-CN" dirty="0" err="1" smtClean="0"/>
              <a:t>CentOS</a:t>
            </a:r>
            <a:r>
              <a:rPr lang="en-US" altLang="zh-CN" dirty="0" smtClean="0"/>
              <a:t> 5</a:t>
            </a:r>
          </a:p>
          <a:p>
            <a:r>
              <a:rPr lang="en-US" altLang="zh-CN" dirty="0" smtClean="0"/>
              <a:t>#</a:t>
            </a:r>
            <a:r>
              <a:rPr lang="en-US" altLang="zh-CN" dirty="0" err="1" smtClean="0"/>
              <a:t>baseurl</a:t>
            </a:r>
            <a:r>
              <a:rPr lang="en-US" altLang="zh-CN" dirty="0" smtClean="0"/>
              <a:t>=http://iredmail.org/yum/rpms/5/</a:t>
            </a:r>
          </a:p>
          <a:p>
            <a:r>
              <a:rPr lang="en-US" altLang="zh-CN" dirty="0" err="1" smtClean="0"/>
              <a:t>baseurl</a:t>
            </a:r>
            <a:r>
              <a:rPr lang="en-US" altLang="zh-CN" sz="1200" b="1" dirty="0" smtClean="0">
                <a:latin typeface="Courier New" pitchFamily="49" charset="0"/>
              </a:rPr>
              <a:t>=file:///var/ftp/yum/repos/iredmail</a:t>
            </a:r>
            <a:r>
              <a:rPr lang="en-US" altLang="zh-CN" dirty="0" smtClean="0"/>
              <a:t>/5/i386</a:t>
            </a:r>
          </a:p>
          <a:p>
            <a:r>
              <a:rPr lang="en-US" altLang="zh-CN" dirty="0" smtClean="0"/>
              <a:t>enabled=1</a:t>
            </a:r>
          </a:p>
          <a:p>
            <a:r>
              <a:rPr lang="en-US" altLang="zh-CN" dirty="0" err="1" smtClean="0"/>
              <a:t>gpgcheck</a:t>
            </a:r>
            <a:r>
              <a:rPr lang="en-US" altLang="zh-CN" dirty="0" smtClean="0"/>
              <a:t>=0</a:t>
            </a:r>
          </a:p>
          <a:p>
            <a:r>
              <a:rPr lang="en-US" altLang="zh-CN" dirty="0" smtClean="0"/>
              <a:t>priority=1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64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91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[[ str1 =~ str2 ]] ; echo $?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1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[[ str1 =~ </a:t>
            </a:r>
            <a:r>
              <a:rPr lang="en-US" altLang="zh-CN" dirty="0" err="1" smtClean="0">
                <a:solidFill>
                  <a:srgbClr val="FF0000"/>
                </a:solidFill>
              </a:rPr>
              <a:t>str</a:t>
            </a:r>
            <a:r>
              <a:rPr lang="en-US" altLang="zh-CN" dirty="0" smtClean="0">
                <a:solidFill>
                  <a:srgbClr val="FF0000"/>
                </a:solidFill>
              </a:rPr>
              <a:t> ]]  ; echo $?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[[ str1 =~ </a:t>
            </a:r>
            <a:r>
              <a:rPr lang="en-US" altLang="zh-CN" dirty="0" err="1" smtClean="0">
                <a:solidFill>
                  <a:srgbClr val="FF0000"/>
                </a:solidFill>
              </a:rPr>
              <a:t>tr</a:t>
            </a:r>
            <a:r>
              <a:rPr lang="en-US" altLang="zh-CN" dirty="0" smtClean="0">
                <a:solidFill>
                  <a:srgbClr val="FF0000"/>
                </a:solidFill>
              </a:rPr>
              <a:t> ]]   ; echo $?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0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39777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en-US" altLang="zh-CN" dirty="0" smtClean="0"/>
              <a:t>((</a:t>
            </a:r>
            <a:r>
              <a:rPr lang="en-US" altLang="zh-CN" baseline="0" dirty="0" smtClean="0"/>
              <a:t> )) </a:t>
            </a:r>
            <a:r>
              <a:rPr lang="zh-CN" altLang="en-US" baseline="0" dirty="0" smtClean="0"/>
              <a:t>只做算术运算不处理字符串，</a:t>
            </a:r>
            <a:r>
              <a:rPr lang="en-US" altLang="zh-CN" baseline="0" dirty="0" smtClean="0"/>
              <a:t>n</a:t>
            </a:r>
            <a:r>
              <a:rPr lang="zh-CN" altLang="en-US" baseline="0" dirty="0" smtClean="0"/>
              <a:t>、</a:t>
            </a:r>
            <a:r>
              <a:rPr lang="en-US" altLang="zh-CN" baseline="0" dirty="0" smtClean="0"/>
              <a:t>m</a:t>
            </a:r>
            <a:r>
              <a:rPr lang="zh-CN" altLang="en-US" baseline="0" dirty="0" smtClean="0"/>
              <a:t> 视为变量而非字符串常量，即在</a:t>
            </a:r>
            <a:r>
              <a:rPr lang="en-US" altLang="zh-CN" baseline="0" dirty="0" smtClean="0"/>
              <a:t>(())</a:t>
            </a:r>
            <a:r>
              <a:rPr lang="zh-CN" altLang="en-US" baseline="0" dirty="0" smtClean="0"/>
              <a:t>中变量引用的前导</a:t>
            </a:r>
            <a:r>
              <a:rPr lang="en-US" altLang="zh-CN" baseline="0" dirty="0" smtClean="0"/>
              <a:t>$</a:t>
            </a:r>
            <a:r>
              <a:rPr lang="zh-CN" altLang="en-US" baseline="0" dirty="0" smtClean="0"/>
              <a:t>字符可以省略</a:t>
            </a:r>
            <a:endParaRPr lang="en-US" altLang="zh-CN" baseline="0" dirty="0" smtClean="0"/>
          </a:p>
          <a:p>
            <a:r>
              <a:rPr lang="en-US" altLang="zh-CN" baseline="0" dirty="0" smtClean="0"/>
              <a:t>2</a:t>
            </a:r>
            <a:r>
              <a:rPr lang="zh-CN" altLang="en-US" baseline="0" dirty="0" smtClean="0"/>
              <a:t>、</a:t>
            </a:r>
            <a:r>
              <a:rPr lang="en-US" altLang="zh-CN" baseline="0" dirty="0" smtClean="0"/>
              <a:t>[[ ]]</a:t>
            </a:r>
            <a:r>
              <a:rPr lang="zh-CN" altLang="en-US" baseline="0" dirty="0" smtClean="0"/>
              <a:t>中的 </a:t>
            </a:r>
            <a:r>
              <a:rPr lang="en-US" altLang="zh-CN" baseline="0" dirty="0" smtClean="0"/>
              <a:t>$n</a:t>
            </a:r>
            <a:r>
              <a:rPr lang="zh-CN" altLang="en-US" baseline="0" dirty="0" smtClean="0"/>
              <a:t>、</a:t>
            </a:r>
            <a:r>
              <a:rPr lang="en-US" altLang="zh-CN" baseline="0" dirty="0" smtClean="0"/>
              <a:t>$m </a:t>
            </a:r>
            <a:r>
              <a:rPr lang="zh-CN" altLang="en-US" baseline="0" dirty="0" smtClean="0"/>
              <a:t>视为变量，</a:t>
            </a:r>
            <a:r>
              <a:rPr lang="en-US" altLang="zh-CN" baseline="0" dirty="0" smtClean="0"/>
              <a:t>n</a:t>
            </a:r>
            <a:r>
              <a:rPr lang="zh-CN" altLang="en-US" baseline="0" dirty="0" smtClean="0"/>
              <a:t>、</a:t>
            </a:r>
            <a:r>
              <a:rPr lang="en-US" altLang="zh-CN" baseline="0" dirty="0" smtClean="0"/>
              <a:t>m </a:t>
            </a:r>
            <a:r>
              <a:rPr lang="zh-CN" altLang="en-US" baseline="0" dirty="0" smtClean="0"/>
              <a:t>视为字符串常量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69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0337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altLang="zh-CN" dirty="0" smtClean="0"/>
              <a:t> http://www.cyberciti.biz/faq/bash-for-loop/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95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147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#!/bin/bash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filename: change_file_SUFFIX.sh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</a:t>
            </a:r>
            <a:r>
              <a:rPr lang="zh-CN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将当前目录下所有以（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$1</a:t>
            </a:r>
            <a:r>
              <a:rPr lang="zh-CN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）为后缀的文件改为以（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$2</a:t>
            </a:r>
            <a:r>
              <a:rPr lang="zh-CN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）为后缀的文件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[ "$#" -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eq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"2" ]; then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f in *.$1; do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mv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$f `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basename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$f .$1`.$2; done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else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echo "Usage: $0 &lt;SUFFIX1&gt; &lt;SUFFIX2&gt;"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echo "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Exmaple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$0 txt doc"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</a:t>
            </a:r>
            <a:endParaRPr lang="zh-CN" altLang="zh-CN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99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036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altLang="zh-CN" dirty="0" smtClean="0"/>
              <a:t> http://www.cyberciti.biz/faq/bash-while-loop/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7281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/>
              <a:buChar char="Ø"/>
            </a:pPr>
            <a:r>
              <a:rPr lang="en-US" altLang="zh-CN" baseline="0" dirty="0" smtClean="0"/>
              <a:t> http://bash.cyberciti.biz/file-management/read-a-file-line-by-line/</a:t>
            </a:r>
          </a:p>
          <a:p>
            <a:pPr>
              <a:buFont typeface="Wingdings"/>
              <a:buChar char="Ø"/>
            </a:pPr>
            <a:endParaRPr lang="en-US" altLang="zh-CN" baseline="0" dirty="0" smtClean="0"/>
          </a:p>
          <a:p>
            <a:pPr>
              <a:buFont typeface="Wingdings"/>
              <a:buNone/>
            </a:pPr>
            <a:r>
              <a:rPr lang="en-US" altLang="zh-CN" dirty="0" smtClean="0"/>
              <a:t>#!/bin/bash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Shell script utility to read a file line </a:t>
            </a:r>
            <a:r>
              <a:rPr lang="en-US" altLang="zh-CN" dirty="0" err="1" smtClean="0"/>
              <a:t>line</a:t>
            </a:r>
            <a:r>
              <a:rPr lang="en-US" altLang="zh-CN" dirty="0" smtClean="0"/>
              <a:t>.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Once line is read it can be process in </a:t>
            </a:r>
            <a:r>
              <a:rPr lang="en-US" altLang="zh-CN" dirty="0" err="1" smtClean="0"/>
              <a:t>processLine</a:t>
            </a:r>
            <a:r>
              <a:rPr lang="en-US" altLang="zh-CN" dirty="0" smtClean="0"/>
              <a:t>() function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You can call script as follows, to read myfile.txt: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./</a:t>
            </a:r>
            <a:r>
              <a:rPr lang="en-US" altLang="zh-CN" dirty="0" err="1" smtClean="0"/>
              <a:t>readline</a:t>
            </a:r>
            <a:r>
              <a:rPr lang="en-US" altLang="zh-CN" dirty="0" smtClean="0"/>
              <a:t> myfile.txt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Following example will read line from standard input device aka keyboard: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./</a:t>
            </a:r>
            <a:r>
              <a:rPr lang="en-US" altLang="zh-CN" dirty="0" err="1" smtClean="0"/>
              <a:t>readline</a:t>
            </a:r>
            <a:endParaRPr lang="en-US" altLang="zh-CN" dirty="0" smtClean="0"/>
          </a:p>
          <a:p>
            <a:pPr>
              <a:buFont typeface="Wingdings"/>
              <a:buNone/>
            </a:pPr>
            <a:r>
              <a:rPr lang="en-US" altLang="zh-CN" dirty="0" smtClean="0"/>
              <a:t># -----------------------------------------------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Copyright (c) 2005 </a:t>
            </a:r>
            <a:r>
              <a:rPr lang="en-US" altLang="zh-CN" dirty="0" err="1" smtClean="0"/>
              <a:t>nixCraft</a:t>
            </a:r>
            <a:r>
              <a:rPr lang="en-US" altLang="zh-CN" dirty="0" smtClean="0"/>
              <a:t> &lt;http://cyberciti.biz/fb/&gt;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This script is licensed under GNU GPL version 2.0 or above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-------------------------------------------------------------------------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This script is part of </a:t>
            </a:r>
            <a:r>
              <a:rPr lang="en-US" altLang="zh-CN" dirty="0" err="1" smtClean="0"/>
              <a:t>nixCraft</a:t>
            </a:r>
            <a:r>
              <a:rPr lang="en-US" altLang="zh-CN" dirty="0" smtClean="0"/>
              <a:t> shell script collection (NSSC)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Visit http://bash.cyberciti.biz/ for more information.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-------------------------------------------------------------------------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User define Function (UDF)</a:t>
            </a:r>
          </a:p>
          <a:p>
            <a:pPr>
              <a:buFont typeface="Wingdings"/>
              <a:buNone/>
            </a:pPr>
            <a:r>
              <a:rPr lang="en-US" altLang="zh-CN" dirty="0" err="1" smtClean="0"/>
              <a:t>processLine</a:t>
            </a:r>
            <a:r>
              <a:rPr lang="en-US" altLang="zh-CN" dirty="0" smtClean="0"/>
              <a:t>(){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line="$@" # get all </a:t>
            </a:r>
            <a:r>
              <a:rPr lang="en-US" altLang="zh-CN" dirty="0" err="1" smtClean="0"/>
              <a:t>args</a:t>
            </a:r>
            <a:endParaRPr lang="en-US" altLang="zh-CN" dirty="0" smtClean="0"/>
          </a:p>
          <a:p>
            <a:pPr>
              <a:buFont typeface="Wingdings"/>
              <a:buNone/>
            </a:pPr>
            <a:r>
              <a:rPr lang="en-US" altLang="zh-CN" dirty="0" smtClean="0"/>
              <a:t>  #  just echo them, but you may need to customize it according to your need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# for example, F1 will store first field of $line, see readline2 script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# for more examples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# F1=$(echo $line | 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'{ print $1 }')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echo $line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}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### Main script stars here ###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Store file name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FILE=""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Make sure we get file name as command line argument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Else read it from standard input device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if [ "$1" == "" ]; then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FILE="/dev/</a:t>
            </a:r>
            <a:r>
              <a:rPr lang="en-US" altLang="zh-CN" dirty="0" err="1" smtClean="0"/>
              <a:t>stdin</a:t>
            </a:r>
            <a:r>
              <a:rPr lang="en-US" altLang="zh-CN" dirty="0" smtClean="0"/>
              <a:t>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else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FILE="$1"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# make sure file exist and readable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if [ ! -f $FILE ]; then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	echo "$FILE : does not exists"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	exit 1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</a:t>
            </a:r>
            <a:r>
              <a:rPr lang="en-US" altLang="zh-CN" dirty="0" err="1" smtClean="0"/>
              <a:t>elif</a:t>
            </a:r>
            <a:r>
              <a:rPr lang="en-US" altLang="zh-CN" dirty="0" smtClean="0"/>
              <a:t> [ ! -r $FILE ]; then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	echo "$FILE: can not read"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	exit 2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pPr>
              <a:buFont typeface="Wingdings"/>
              <a:buNone/>
            </a:pPr>
            <a:r>
              <a:rPr lang="en-US" altLang="zh-CN" dirty="0" err="1" smtClean="0"/>
              <a:t>fi</a:t>
            </a:r>
            <a:endParaRPr lang="en-US" altLang="zh-CN" dirty="0" smtClean="0"/>
          </a:p>
          <a:p>
            <a:pPr>
              <a:buFont typeface="Wingdings"/>
              <a:buNone/>
            </a:pPr>
            <a:r>
              <a:rPr lang="en-US" altLang="zh-CN" dirty="0" smtClean="0"/>
              <a:t># read $FILE using the file descriptors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Set loop separator to end of line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BAKIFS=$IFS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IFS=$(echo -en "\n\b")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exec 3&lt;&amp;0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exec 0&lt;"$FILE"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while read -r line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do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	# use $line variable to process line in </a:t>
            </a:r>
            <a:r>
              <a:rPr lang="en-US" altLang="zh-CN" dirty="0" err="1" smtClean="0"/>
              <a:t>processLine</a:t>
            </a:r>
            <a:r>
              <a:rPr lang="en-US" altLang="zh-CN" dirty="0" smtClean="0"/>
              <a:t>() function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processLine</a:t>
            </a:r>
            <a:r>
              <a:rPr lang="en-US" altLang="zh-CN" dirty="0" smtClean="0"/>
              <a:t> $line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done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exec 0&lt;&amp;3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 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# restore $IFS which was used to determine what the field separators are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IFS=$BAKIFS</a:t>
            </a:r>
          </a:p>
          <a:p>
            <a:pPr>
              <a:buFont typeface="Wingdings"/>
              <a:buNone/>
            </a:pPr>
            <a:r>
              <a:rPr lang="en-US" altLang="zh-CN" dirty="0" smtClean="0"/>
              <a:t>exit 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857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561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/>
              <a:buChar char="Ø"/>
            </a:pPr>
            <a:r>
              <a:rPr lang="en-US" altLang="zh-CN" baseline="0" dirty="0" smtClean="0"/>
              <a:t> http://bash.cyberciti.biz/decision-making/menu-driven-shell-script/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506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1) top                4) </a:t>
            </a:r>
            <a:r>
              <a:rPr lang="en-US" altLang="zh-CN" dirty="0" err="1" smtClean="0"/>
              <a:t>nettop</a:t>
            </a:r>
            <a:r>
              <a:rPr lang="en-US" altLang="zh-CN" dirty="0" smtClean="0"/>
              <a:t>   [RPMFPRGE]   7) </a:t>
            </a:r>
            <a:r>
              <a:rPr lang="en-US" altLang="zh-CN" dirty="0" err="1" smtClean="0"/>
              <a:t>ftop</a:t>
            </a:r>
            <a:r>
              <a:rPr lang="en-US" altLang="zh-CN" dirty="0" smtClean="0"/>
              <a:t>    [EPEL]   10) </a:t>
            </a:r>
            <a:r>
              <a:rPr lang="en-US" altLang="zh-CN" dirty="0" err="1" smtClean="0"/>
              <a:t>innotop</a:t>
            </a:r>
            <a:r>
              <a:rPr lang="en-US" altLang="zh-CN" dirty="0" smtClean="0"/>
              <a:t>   [EPEL]</a:t>
            </a:r>
          </a:p>
          <a:p>
            <a:r>
              <a:rPr lang="en-US" altLang="zh-CN" dirty="0" smtClean="0"/>
              <a:t>2) </a:t>
            </a:r>
            <a:r>
              <a:rPr lang="en-US" altLang="zh-CN" dirty="0" err="1" smtClean="0"/>
              <a:t>htop</a:t>
            </a:r>
            <a:r>
              <a:rPr lang="en-US" altLang="zh-CN" dirty="0" smtClean="0"/>
              <a:t>  [EPEL]       5) </a:t>
            </a:r>
            <a:r>
              <a:rPr lang="en-US" altLang="zh-CN" dirty="0" err="1" smtClean="0"/>
              <a:t>jnettop</a:t>
            </a:r>
            <a:r>
              <a:rPr lang="en-US" altLang="zh-CN" dirty="0" smtClean="0"/>
              <a:t>  [EPEL]       8) </a:t>
            </a:r>
            <a:r>
              <a:rPr lang="en-US" altLang="zh-CN" dirty="0" err="1" smtClean="0"/>
              <a:t>iotop</a:t>
            </a:r>
            <a:r>
              <a:rPr lang="en-US" altLang="zh-CN" dirty="0" smtClean="0"/>
              <a:t>   [EPEL]   11) </a:t>
            </a:r>
            <a:r>
              <a:rPr lang="en-US" altLang="zh-CN" dirty="0" err="1" smtClean="0"/>
              <a:t>dnstop</a:t>
            </a:r>
            <a:r>
              <a:rPr lang="en-US" altLang="zh-CN" dirty="0" smtClean="0"/>
              <a:t>    [RPMFPRGE]</a:t>
            </a:r>
          </a:p>
          <a:p>
            <a:r>
              <a:rPr lang="en-US" altLang="zh-CN" dirty="0" smtClean="0"/>
              <a:t>3) atop  [EPEL]       6) </a:t>
            </a:r>
            <a:r>
              <a:rPr lang="en-US" altLang="zh-CN" dirty="0" err="1" smtClean="0"/>
              <a:t>iftop</a:t>
            </a:r>
            <a:r>
              <a:rPr lang="en-US" altLang="zh-CN" dirty="0" smtClean="0"/>
              <a:t>    [EPEL]       9) </a:t>
            </a:r>
            <a:r>
              <a:rPr lang="en-US" altLang="zh-CN" dirty="0" err="1" smtClean="0"/>
              <a:t>mytop</a:t>
            </a:r>
            <a:r>
              <a:rPr lang="en-US" altLang="zh-CN" dirty="0" smtClean="0"/>
              <a:t>   [EPEL]   12) </a:t>
            </a:r>
            <a:r>
              <a:rPr lang="en-US" altLang="zh-CN" dirty="0" err="1" smtClean="0"/>
              <a:t>apachetop</a:t>
            </a:r>
            <a:r>
              <a:rPr lang="en-US" altLang="zh-CN" dirty="0" smtClean="0"/>
              <a:t> [EPEL]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22135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 http://wiki.bash-hackers.org/scripting/posparams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http://wiki.bash-hackers.org/howto/getopts_tutorial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http://aplawrence.com/Unix/getopts.html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smtClean="0"/>
              <a:t> http://milochen.wordpress.com/2010/06/26/fast-understand-how-to-use-bash-getopts/</a:t>
            </a:r>
            <a:endParaRPr lang="en-US" altLang="zh-CN" baseline="0" dirty="0" smtClean="0"/>
          </a:p>
          <a:p>
            <a:pPr>
              <a:buFont typeface="Wingdings" pitchFamily="2" charset="2"/>
              <a:buChar char="Ø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8703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OPTERR </a:t>
            </a:r>
            <a:r>
              <a:rPr lang="zh-CN" altLang="en-US" dirty="0" smtClean="0"/>
              <a:t>：默认 </a:t>
            </a:r>
            <a:r>
              <a:rPr lang="en-US" altLang="zh-CN" dirty="0" smtClean="0"/>
              <a:t>OPTERR=1</a:t>
            </a:r>
            <a:r>
              <a:rPr lang="zh-CN" altLang="en-US" dirty="0" smtClean="0"/>
              <a:t>。</a:t>
            </a:r>
            <a:r>
              <a:rPr lang="en-US" altLang="zh-CN" dirty="0" smtClean="0"/>
              <a:t> </a:t>
            </a:r>
            <a:r>
              <a:rPr lang="zh-CN" altLang="en-US" dirty="0" smtClean="0"/>
              <a:t>如果</a:t>
            </a:r>
            <a:r>
              <a:rPr lang="en-US" altLang="zh-CN" dirty="0" smtClean="0"/>
              <a:t>OPTERR=0, shell</a:t>
            </a:r>
            <a:r>
              <a:rPr lang="zh-CN" altLang="en-US" dirty="0" smtClean="0"/>
              <a:t>将禁用“错误提示输出”，即使选项字符串的开头不是冒号。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92758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的函数在其他语言中也被称为：</a:t>
            </a:r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过程（</a:t>
            </a:r>
            <a:r>
              <a:rPr lang="en-US" altLang="zh-CN" dirty="0" smtClean="0"/>
              <a:t>procedure</a:t>
            </a:r>
            <a:r>
              <a:rPr lang="zh-CN" altLang="en-US" dirty="0" smtClean="0"/>
              <a:t>）</a:t>
            </a:r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方法（</a:t>
            </a:r>
            <a:r>
              <a:rPr lang="en-US" altLang="zh-CN" dirty="0" smtClean="0"/>
              <a:t>method</a:t>
            </a:r>
            <a:r>
              <a:rPr lang="zh-CN" altLang="en-US" dirty="0" smtClean="0"/>
              <a:t>）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subroutine</a:t>
            </a:r>
            <a:r>
              <a:rPr lang="zh-CN" altLang="en-US" dirty="0" smtClean="0"/>
              <a:t>（子程序）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routine</a:t>
            </a:r>
            <a:r>
              <a:rPr lang="zh-CN" altLang="en-US" dirty="0" smtClean="0"/>
              <a:t>（例行程序）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4584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160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4258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http://mail.linux.ie/pipermail/ilug/2008-March/097416.html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http://www.linuxjournal.com/content/return-values-bash-functions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161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447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4131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zh-CN" dirty="0" smtClean="0"/>
              <a:t>#!/bin/bash</a:t>
            </a:r>
          </a:p>
          <a:p>
            <a:r>
              <a:rPr lang="en-US" altLang="zh-CN" dirty="0" smtClean="0"/>
              <a:t># </a:t>
            </a:r>
            <a:r>
              <a:rPr lang="en-US" altLang="zh-CN" dirty="0" err="1" smtClean="0"/>
              <a:t>ScriptName</a:t>
            </a:r>
            <a:r>
              <a:rPr lang="en-US" altLang="zh-CN" dirty="0" smtClean="0"/>
              <a:t>: /root/bin/mirror_yum_repos.sh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usage() {</a:t>
            </a:r>
          </a:p>
          <a:p>
            <a:r>
              <a:rPr lang="en-US" altLang="zh-CN" dirty="0" smtClean="0"/>
              <a:t>    echo "Usage: $0 [--centos] [--</a:t>
            </a:r>
            <a:r>
              <a:rPr lang="en-US" altLang="zh-CN" dirty="0" err="1" smtClean="0"/>
              <a:t>epel</a:t>
            </a:r>
            <a:r>
              <a:rPr lang="en-US" altLang="zh-CN" dirty="0" smtClean="0"/>
              <a:t>] [--</a:t>
            </a:r>
            <a:r>
              <a:rPr lang="en-US" altLang="zh-CN" dirty="0" err="1" smtClean="0"/>
              <a:t>rpmforge</a:t>
            </a:r>
            <a:r>
              <a:rPr lang="en-US" altLang="zh-CN" dirty="0" smtClean="0"/>
              <a:t>] [--</a:t>
            </a:r>
            <a:r>
              <a:rPr lang="en-US" altLang="zh-CN" dirty="0" err="1" smtClean="0"/>
              <a:t>remi</a:t>
            </a:r>
            <a:r>
              <a:rPr lang="en-US" altLang="zh-CN" dirty="0" smtClean="0"/>
              <a:t>]"</a:t>
            </a:r>
          </a:p>
          <a:p>
            <a:r>
              <a:rPr lang="en-US" altLang="zh-CN" dirty="0" smtClean="0"/>
              <a:t>    exit 1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[ $# -</a:t>
            </a:r>
            <a:r>
              <a:rPr lang="en-US" altLang="zh-CN" dirty="0" err="1" smtClean="0"/>
              <a:t>eq</a:t>
            </a:r>
            <a:r>
              <a:rPr lang="en-US" altLang="zh-CN" dirty="0" smtClean="0"/>
              <a:t> 0 ] &amp;&amp; usage</a:t>
            </a:r>
          </a:p>
          <a:p>
            <a:r>
              <a:rPr lang="en-US" altLang="zh-CN" dirty="0" smtClean="0"/>
              <a:t>LIST=""</a:t>
            </a:r>
          </a:p>
          <a:p>
            <a:r>
              <a:rPr lang="en-US" altLang="zh-CN" dirty="0" smtClean="0"/>
              <a:t>while [ $# -</a:t>
            </a:r>
            <a:r>
              <a:rPr lang="en-US" altLang="zh-CN" dirty="0" err="1" smtClean="0"/>
              <a:t>gt</a:t>
            </a:r>
            <a:r>
              <a:rPr lang="en-US" altLang="zh-CN" dirty="0" smtClean="0"/>
              <a:t> 0 ]; do</a:t>
            </a:r>
          </a:p>
          <a:p>
            <a:r>
              <a:rPr lang="en-US" altLang="zh-CN" dirty="0" smtClean="0"/>
              <a:t>    case $1 in</a:t>
            </a:r>
          </a:p>
          <a:p>
            <a:r>
              <a:rPr lang="en-US" altLang="zh-CN" dirty="0" smtClean="0"/>
              <a:t>        --centos)    LIST="$LIST CENTOS"   ; shift ;;</a:t>
            </a:r>
          </a:p>
          <a:p>
            <a:r>
              <a:rPr lang="en-US" altLang="zh-CN" dirty="0" smtClean="0"/>
              <a:t>        --</a:t>
            </a:r>
            <a:r>
              <a:rPr lang="en-US" altLang="zh-CN" dirty="0" err="1" smtClean="0"/>
              <a:t>rpmforge</a:t>
            </a:r>
            <a:r>
              <a:rPr lang="en-US" altLang="zh-CN" dirty="0" smtClean="0"/>
              <a:t>)  LIST="$LIST RPMFORGE" ; shift ;;</a:t>
            </a:r>
          </a:p>
          <a:p>
            <a:r>
              <a:rPr lang="en-US" altLang="zh-CN" dirty="0" smtClean="0"/>
              <a:t>        --</a:t>
            </a:r>
            <a:r>
              <a:rPr lang="en-US" altLang="zh-CN" dirty="0" err="1" smtClean="0"/>
              <a:t>epel</a:t>
            </a:r>
            <a:r>
              <a:rPr lang="en-US" altLang="zh-CN" dirty="0" smtClean="0"/>
              <a:t>)      LIST="$LIST EPEL"     ; shift ;;</a:t>
            </a:r>
          </a:p>
          <a:p>
            <a:r>
              <a:rPr lang="en-US" altLang="zh-CN" dirty="0" smtClean="0"/>
              <a:t>        --</a:t>
            </a:r>
            <a:r>
              <a:rPr lang="en-US" altLang="zh-CN" dirty="0" err="1" smtClean="0"/>
              <a:t>remi</a:t>
            </a:r>
            <a:r>
              <a:rPr lang="en-US" altLang="zh-CN" dirty="0" smtClean="0"/>
              <a:t>)      LIST="$LIST REMI"     ; shift ;;</a:t>
            </a:r>
          </a:p>
          <a:p>
            <a:r>
              <a:rPr lang="en-US" altLang="zh-CN" dirty="0" smtClean="0"/>
              <a:t>        *)  usage ;;</a:t>
            </a:r>
          </a:p>
          <a:p>
            <a:r>
              <a:rPr lang="en-US" altLang="zh-CN" dirty="0" smtClean="0"/>
              <a:t>    </a:t>
            </a:r>
            <a:r>
              <a:rPr lang="en-US" altLang="zh-CN" dirty="0" err="1" smtClean="0"/>
              <a:t>esac</a:t>
            </a:r>
            <a:endParaRPr lang="en-US" altLang="zh-CN" dirty="0" smtClean="0"/>
          </a:p>
          <a:p>
            <a:r>
              <a:rPr lang="en-US" altLang="zh-CN" dirty="0" smtClean="0"/>
              <a:t>done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err="1" smtClean="0"/>
              <a:t>lockfile</a:t>
            </a:r>
            <a:r>
              <a:rPr lang="en-US" altLang="zh-CN" dirty="0" smtClean="0"/>
              <a:t>="/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/lock/</a:t>
            </a:r>
            <a:r>
              <a:rPr lang="en-US" altLang="zh-CN" dirty="0" err="1" smtClean="0"/>
              <a:t>subsys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mirror_yum_repos_with_lftp</a:t>
            </a:r>
            <a:r>
              <a:rPr lang="en-US" altLang="zh-CN" dirty="0" smtClean="0"/>
              <a:t>"</a:t>
            </a:r>
          </a:p>
          <a:p>
            <a:r>
              <a:rPr lang="en-US" altLang="zh-CN" dirty="0" smtClean="0"/>
              <a:t>[ -f $</a:t>
            </a:r>
            <a:r>
              <a:rPr lang="en-US" altLang="zh-CN" dirty="0" err="1" smtClean="0"/>
              <a:t>lockfile</a:t>
            </a:r>
            <a:r>
              <a:rPr lang="en-US" altLang="zh-CN" dirty="0" smtClean="0"/>
              <a:t> ] &amp;&amp; exit 0 || touch $</a:t>
            </a:r>
            <a:r>
              <a:rPr lang="en-US" altLang="zh-CN" dirty="0" err="1" smtClean="0"/>
              <a:t>lockfile</a:t>
            </a:r>
            <a:endParaRPr lang="en-US" altLang="zh-CN" dirty="0" smtClean="0"/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version=5 ; arch=i386</a:t>
            </a:r>
          </a:p>
          <a:p>
            <a:r>
              <a:rPr lang="en-US" altLang="zh-CN" dirty="0" smtClean="0"/>
              <a:t>excludes='"(x86_64)|(SRPMS)|(</a:t>
            </a:r>
            <a:r>
              <a:rPr lang="en-US" altLang="zh-CN" dirty="0" err="1" smtClean="0"/>
              <a:t>ppc</a:t>
            </a:r>
            <a:r>
              <a:rPr lang="en-US" altLang="zh-CN" dirty="0" smtClean="0"/>
              <a:t>)|(</a:t>
            </a:r>
            <a:r>
              <a:rPr lang="en-US" altLang="zh-CN" dirty="0" err="1" smtClean="0"/>
              <a:t>isos</a:t>
            </a:r>
            <a:r>
              <a:rPr lang="en-US" altLang="zh-CN" dirty="0" smtClean="0"/>
              <a:t>)|(olds)"'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CENTOS_URL="http://mirrors.163.com/centos/$version/"</a:t>
            </a:r>
          </a:p>
          <a:p>
            <a:r>
              <a:rPr lang="en-US" altLang="zh-CN" dirty="0" smtClean="0"/>
              <a:t>EPEL_URL="http://mirrors.sohu.com/fedora-epel/$version/$arch/"</a:t>
            </a:r>
          </a:p>
          <a:p>
            <a:r>
              <a:rPr lang="en-US" altLang="zh-CN" dirty="0" smtClean="0"/>
              <a:t>RPMFORGE_URL="http://mirrors.sohu.com/dag/redhat/el$version/en/$arch/rpmforge/"</a:t>
            </a:r>
          </a:p>
          <a:p>
            <a:r>
              <a:rPr lang="en-US" altLang="zh-CN" dirty="0" smtClean="0"/>
              <a:t>REMI_URL="http://remi-mirror.dedipower.com/enterprise/$version/"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CENTOS_MIRROR_DIR="/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/ftp/yum/</a:t>
            </a:r>
            <a:r>
              <a:rPr lang="en-US" altLang="zh-CN" dirty="0" err="1" smtClean="0"/>
              <a:t>distr</a:t>
            </a:r>
            <a:r>
              <a:rPr lang="en-US" altLang="zh-CN" dirty="0" smtClean="0"/>
              <a:t>/centos/$version/"</a:t>
            </a:r>
          </a:p>
          <a:p>
            <a:r>
              <a:rPr lang="en-US" altLang="zh-CN" dirty="0" smtClean="0"/>
              <a:t>EPEL_MIRROR_DIR="/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/ftp/yum/repos/</a:t>
            </a:r>
            <a:r>
              <a:rPr lang="en-US" altLang="zh-CN" dirty="0" err="1" smtClean="0"/>
              <a:t>epel</a:t>
            </a:r>
            <a:r>
              <a:rPr lang="en-US" altLang="zh-CN" dirty="0" smtClean="0"/>
              <a:t>/$version/$arch/"</a:t>
            </a:r>
          </a:p>
          <a:p>
            <a:r>
              <a:rPr lang="en-US" altLang="zh-CN" dirty="0" smtClean="0"/>
              <a:t>RPMFORGE_MIRROR_DIR="/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/ftp/yum/repos/</a:t>
            </a:r>
            <a:r>
              <a:rPr lang="en-US" altLang="zh-CN" dirty="0" err="1" smtClean="0"/>
              <a:t>rpmforge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redhat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el$version</a:t>
            </a:r>
            <a:r>
              <a:rPr lang="en-US" altLang="zh-CN" dirty="0" smtClean="0"/>
              <a:t>/en/$arch/dag/"</a:t>
            </a:r>
          </a:p>
          <a:p>
            <a:r>
              <a:rPr lang="en-US" altLang="zh-CN" dirty="0" smtClean="0"/>
              <a:t>REMI_MIRROR_DIR="/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/ftp/yum/repos/</a:t>
            </a:r>
            <a:r>
              <a:rPr lang="en-US" altLang="zh-CN" dirty="0" err="1" smtClean="0"/>
              <a:t>remi</a:t>
            </a:r>
            <a:r>
              <a:rPr lang="en-US" altLang="zh-CN" dirty="0" smtClean="0"/>
              <a:t>/enterprise/$version/"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[ ! -e $CENTOS_MIRROR_DIR ]   &amp;&amp; </a:t>
            </a:r>
            <a:r>
              <a:rPr lang="en-US" altLang="zh-CN" dirty="0" err="1" smtClean="0"/>
              <a:t>mkdir</a:t>
            </a:r>
            <a:r>
              <a:rPr lang="en-US" altLang="zh-CN" dirty="0" smtClean="0"/>
              <a:t> -p $CENTOS_MIRROR_DIR</a:t>
            </a:r>
          </a:p>
          <a:p>
            <a:r>
              <a:rPr lang="en-US" altLang="zh-CN" dirty="0" smtClean="0"/>
              <a:t>[ ! -e $EPEL_MIRROR_DIR ]     &amp;&amp; </a:t>
            </a:r>
            <a:r>
              <a:rPr lang="en-US" altLang="zh-CN" dirty="0" err="1" smtClean="0"/>
              <a:t>mkdir</a:t>
            </a:r>
            <a:r>
              <a:rPr lang="en-US" altLang="zh-CN" dirty="0" smtClean="0"/>
              <a:t> -p $EPEL_MIRROR_DIR</a:t>
            </a:r>
          </a:p>
          <a:p>
            <a:r>
              <a:rPr lang="en-US" altLang="zh-CN" dirty="0" smtClean="0"/>
              <a:t>[ ! -e $RPMFORGE_MIRROR_DIR ] &amp;&amp; </a:t>
            </a:r>
            <a:r>
              <a:rPr lang="en-US" altLang="zh-CN" dirty="0" err="1" smtClean="0"/>
              <a:t>mkdir</a:t>
            </a:r>
            <a:r>
              <a:rPr lang="en-US" altLang="zh-CN" dirty="0" smtClean="0"/>
              <a:t> -p $RPMFORGE_MIRROR_DIR</a:t>
            </a:r>
          </a:p>
          <a:p>
            <a:r>
              <a:rPr lang="en-US" altLang="zh-CN" dirty="0" smtClean="0"/>
              <a:t>[ ! -e $REMI_MIRROR_DIR ]     &amp;&amp; </a:t>
            </a:r>
            <a:r>
              <a:rPr lang="en-US" altLang="zh-CN" dirty="0" err="1" smtClean="0"/>
              <a:t>mkdir</a:t>
            </a:r>
            <a:r>
              <a:rPr lang="en-US" altLang="zh-CN" dirty="0" smtClean="0"/>
              <a:t> -p $REMI_MIRROR_DIR</a:t>
            </a:r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err="1" smtClean="0"/>
              <a:t>cd</a:t>
            </a:r>
            <a:r>
              <a:rPr lang="en-US" altLang="zh-CN" dirty="0" smtClean="0"/>
              <a:t> /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/ftp/yum/repos/</a:t>
            </a:r>
            <a:r>
              <a:rPr lang="en-US" altLang="zh-CN" dirty="0" err="1" smtClean="0"/>
              <a:t>rpmforge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redhat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el$version</a:t>
            </a:r>
            <a:r>
              <a:rPr lang="en-US" altLang="zh-CN" dirty="0" smtClean="0"/>
              <a:t>/en/$arch/</a:t>
            </a:r>
          </a:p>
          <a:p>
            <a:r>
              <a:rPr lang="en-US" altLang="zh-CN" dirty="0" smtClean="0"/>
              <a:t>[ ! -L </a:t>
            </a:r>
            <a:r>
              <a:rPr lang="en-US" altLang="zh-CN" dirty="0" err="1" smtClean="0"/>
              <a:t>rpmforge</a:t>
            </a:r>
            <a:r>
              <a:rPr lang="en-US" altLang="zh-CN" dirty="0" smtClean="0"/>
              <a:t> ]</a:t>
            </a:r>
            <a:r>
              <a:rPr lang="en-US" altLang="zh-CN" baseline="0" dirty="0" smtClean="0"/>
              <a:t> &amp;&amp; </a:t>
            </a:r>
            <a:r>
              <a:rPr lang="en-US" altLang="zh-CN" dirty="0" err="1" smtClean="0"/>
              <a:t>ln</a:t>
            </a:r>
            <a:r>
              <a:rPr lang="en-US" altLang="zh-CN" dirty="0" smtClean="0"/>
              <a:t> -s dag </a:t>
            </a:r>
            <a:r>
              <a:rPr lang="en-US" altLang="zh-CN" dirty="0" err="1" smtClean="0"/>
              <a:t>rpmforge</a:t>
            </a:r>
            <a:endParaRPr lang="en-US" altLang="zh-CN" dirty="0" smtClean="0"/>
          </a:p>
          <a:p>
            <a:r>
              <a:rPr lang="en-US" altLang="zh-CN" dirty="0" smtClean="0"/>
              <a:t>#</a:t>
            </a:r>
          </a:p>
          <a:p>
            <a:r>
              <a:rPr lang="en-US" altLang="zh-CN" dirty="0" smtClean="0"/>
              <a:t>for x in $LIST ; do</a:t>
            </a:r>
          </a:p>
          <a:p>
            <a:r>
              <a:rPr lang="en-US" altLang="zh-CN" dirty="0" smtClean="0"/>
              <a:t>  path=${x}_MIRROR_DIR ; </a:t>
            </a:r>
            <a:r>
              <a:rPr lang="en-US" altLang="zh-CN" dirty="0" err="1" smtClean="0"/>
              <a:t>url</a:t>
            </a:r>
            <a:r>
              <a:rPr lang="en-US" altLang="zh-CN" dirty="0" smtClean="0"/>
              <a:t>=${x}_URL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cd</a:t>
            </a:r>
            <a:r>
              <a:rPr lang="en-US" altLang="zh-CN" dirty="0" smtClean="0"/>
              <a:t> ${!path}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lftp</a:t>
            </a:r>
            <a:r>
              <a:rPr lang="en-US" altLang="zh-CN" dirty="0" smtClean="0"/>
              <a:t> -e "set </a:t>
            </a:r>
            <a:r>
              <a:rPr lang="en-US" altLang="zh-CN" dirty="0" err="1" smtClean="0"/>
              <a:t>mirror:exclude-regex</a:t>
            </a:r>
            <a:r>
              <a:rPr lang="en-US" altLang="zh-CN" dirty="0" smtClean="0"/>
              <a:t>  $excludes &amp;&amp; \</a:t>
            </a:r>
          </a:p>
          <a:p>
            <a:r>
              <a:rPr lang="en-US" altLang="zh-CN" dirty="0" smtClean="0"/>
              <a:t>      mirror -P --delete --only-newer --verbose &amp;&amp; exit"      ${!</a:t>
            </a:r>
            <a:r>
              <a:rPr lang="en-US" altLang="zh-CN" dirty="0" err="1" smtClean="0"/>
              <a:t>url</a:t>
            </a:r>
            <a:r>
              <a:rPr lang="en-US" altLang="zh-CN" dirty="0" smtClean="0"/>
              <a:t>}</a:t>
            </a:r>
          </a:p>
          <a:p>
            <a:r>
              <a:rPr lang="en-US" altLang="zh-CN" dirty="0" smtClean="0"/>
              <a:t>  [ $? -</a:t>
            </a:r>
            <a:r>
              <a:rPr lang="en-US" altLang="zh-CN" dirty="0" err="1" smtClean="0"/>
              <a:t>eq</a:t>
            </a:r>
            <a:r>
              <a:rPr lang="en-US" altLang="zh-CN" dirty="0" smtClean="0"/>
              <a:t> 0 ] &amp;&amp; echo "Mirrored ${x} </a:t>
            </a:r>
            <a:r>
              <a:rPr lang="en-US" altLang="zh-CN" dirty="0" err="1" smtClean="0"/>
              <a:t>repositorie</a:t>
            </a:r>
            <a:r>
              <a:rPr lang="en-US" altLang="zh-CN" dirty="0" smtClean="0"/>
              <a:t> successfully." &gt;&gt; /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/mirrored</a:t>
            </a:r>
          </a:p>
          <a:p>
            <a:r>
              <a:rPr lang="en-US" altLang="zh-CN" dirty="0" smtClean="0"/>
              <a:t>done</a:t>
            </a:r>
          </a:p>
          <a:p>
            <a:r>
              <a:rPr lang="en-US" altLang="zh-CN" dirty="0" smtClean="0"/>
              <a:t>mail -s “YUM </a:t>
            </a:r>
            <a:r>
              <a:rPr lang="en-US" altLang="zh-CN" dirty="0" err="1" smtClean="0"/>
              <a:t>Repositorie</a:t>
            </a:r>
            <a:r>
              <a:rPr lang="en-US" altLang="zh-CN" dirty="0" smtClean="0"/>
              <a:t> Mirror LOG -- $(date +%F)"  root &lt; /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/mirrored</a:t>
            </a:r>
          </a:p>
          <a:p>
            <a:r>
              <a:rPr lang="en-US" altLang="zh-CN" dirty="0" err="1" smtClean="0"/>
              <a:t>rm</a:t>
            </a:r>
            <a:r>
              <a:rPr lang="en-US" altLang="zh-CN" dirty="0" smtClean="0"/>
              <a:t> -</a:t>
            </a:r>
            <a:r>
              <a:rPr lang="en-US" altLang="zh-CN" dirty="0" err="1" smtClean="0"/>
              <a:t>rf</a:t>
            </a:r>
            <a:r>
              <a:rPr lang="en-US" altLang="zh-CN" dirty="0" smtClean="0"/>
              <a:t> $</a:t>
            </a:r>
            <a:r>
              <a:rPr lang="en-US" altLang="zh-CN" dirty="0" err="1" smtClean="0"/>
              <a:t>lockfile</a:t>
            </a:r>
            <a:r>
              <a:rPr lang="en-US" altLang="zh-CN" dirty="0" smtClean="0"/>
              <a:t> /</a:t>
            </a:r>
            <a:r>
              <a:rPr lang="en-US" altLang="zh-CN" dirty="0" err="1" smtClean="0"/>
              <a:t>tmp</a:t>
            </a:r>
            <a:r>
              <a:rPr lang="en-US" altLang="zh-CN" dirty="0" smtClean="0"/>
              <a:t>/mirrored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166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5995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CN" dirty="0" smtClean="0"/>
              <a:t>#!/bin/</a:t>
            </a:r>
            <a:r>
              <a:rPr lang="en-US" altLang="zh-CN" dirty="0" err="1" smtClean="0"/>
              <a:t>sh</a:t>
            </a:r>
            <a:endParaRPr lang="en-US" altLang="zh-CN" dirty="0" smtClean="0"/>
          </a:p>
          <a:p>
            <a:r>
              <a:rPr lang="en-US" altLang="zh-CN" dirty="0" smtClean="0"/>
              <a:t>## filename: sysinfo_select.sh</a:t>
            </a:r>
          </a:p>
          <a:p>
            <a:r>
              <a:rPr lang="en-US" altLang="zh-CN" dirty="0" smtClean="0"/>
              <a:t>LANG=C</a:t>
            </a:r>
          </a:p>
          <a:p>
            <a:r>
              <a:rPr lang="en-US" altLang="zh-CN" dirty="0" smtClean="0"/>
              <a:t># User define Function (UDF)</a:t>
            </a:r>
          </a:p>
          <a:p>
            <a:r>
              <a:rPr lang="en-US" altLang="zh-CN" dirty="0" err="1" smtClean="0"/>
              <a:t>echoline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c=$(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 \( 76 - ${#1} \) / 2)</a:t>
            </a:r>
          </a:p>
          <a:p>
            <a:r>
              <a:rPr lang="en-US" altLang="zh-CN" dirty="0" smtClean="0"/>
              <a:t>  if   [[ $# == 1 ]]</a:t>
            </a:r>
          </a:p>
          <a:p>
            <a:r>
              <a:rPr lang="en-US" altLang="zh-CN" dirty="0" smtClean="0"/>
              <a:t>  then</a:t>
            </a:r>
          </a:p>
          <a:p>
            <a:r>
              <a:rPr lang="en-US" altLang="zh-CN" dirty="0" smtClean="0"/>
              <a:t>       for ((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=1;i&lt;$</a:t>
            </a:r>
            <a:r>
              <a:rPr lang="en-US" altLang="zh-CN" dirty="0" err="1" smtClean="0"/>
              <a:t>c;i</a:t>
            </a:r>
            <a:r>
              <a:rPr lang="en-US" altLang="zh-CN" dirty="0" smtClean="0"/>
              <a:t>++)) ; do echo -n "=" ; done</a:t>
            </a:r>
          </a:p>
          <a:p>
            <a:r>
              <a:rPr lang="en-US" altLang="zh-CN" dirty="0" smtClean="0"/>
              <a:t>       echo -n "  $1  "</a:t>
            </a:r>
          </a:p>
          <a:p>
            <a:r>
              <a:rPr lang="en-US" altLang="zh-CN" dirty="0" smtClean="0"/>
              <a:t>       for ((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=1;i&lt;$</a:t>
            </a:r>
            <a:r>
              <a:rPr lang="en-US" altLang="zh-CN" dirty="0" err="1" smtClean="0"/>
              <a:t>c;i</a:t>
            </a:r>
            <a:r>
              <a:rPr lang="en-US" altLang="zh-CN" dirty="0" smtClean="0"/>
              <a:t>++)) ; do echo -n "=" ; done</a:t>
            </a:r>
          </a:p>
          <a:p>
            <a:r>
              <a:rPr lang="en-US" altLang="zh-CN" dirty="0" smtClean="0"/>
              <a:t>  else</a:t>
            </a:r>
          </a:p>
          <a:p>
            <a:r>
              <a:rPr lang="en-US" altLang="zh-CN" dirty="0" smtClean="0"/>
              <a:t>       for ((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=1;i&lt;79;i++)) ; do echo -n "=" ; done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r>
              <a:rPr lang="en-US" altLang="zh-CN" dirty="0" smtClean="0"/>
              <a:t>  echo ""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hello () {</a:t>
            </a:r>
          </a:p>
          <a:p>
            <a:r>
              <a:rPr lang="en-US" altLang="zh-CN" dirty="0" smtClean="0"/>
              <a:t>  echo "Hello, $(</a:t>
            </a:r>
            <a:r>
              <a:rPr lang="en-US" altLang="zh-CN" dirty="0" err="1" smtClean="0"/>
              <a:t>whoami</a:t>
            </a:r>
            <a:r>
              <a:rPr lang="en-US" altLang="zh-CN" dirty="0" smtClean="0"/>
              <a:t>) @  &lt;$(hostname)&gt; !"</a:t>
            </a:r>
          </a:p>
          <a:p>
            <a:r>
              <a:rPr lang="en-US" altLang="zh-CN" dirty="0" smtClean="0"/>
              <a:t>  echo "Now time is $(date) ."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ldavg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echo "`uptime`"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general () {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cpu</a:t>
            </a:r>
            <a:r>
              <a:rPr lang="en-US" altLang="zh-CN" dirty="0" smtClean="0"/>
              <a:t>=`cat /proc/</a:t>
            </a:r>
            <a:r>
              <a:rPr lang="en-US" altLang="zh-CN" dirty="0" err="1" smtClean="0"/>
              <a:t>cpuinfo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"model name" | cut -d ":" -f2| </a:t>
            </a:r>
            <a:r>
              <a:rPr lang="en-US" altLang="zh-CN" dirty="0" err="1" smtClean="0"/>
              <a:t>uniq</a:t>
            </a:r>
            <a:r>
              <a:rPr lang="en-US" altLang="zh-CN" dirty="0" smtClean="0"/>
              <a:t>`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cpucount</a:t>
            </a:r>
            <a:r>
              <a:rPr lang="en-US" altLang="zh-CN" dirty="0" smtClean="0"/>
              <a:t>=`cat /proc/</a:t>
            </a:r>
            <a:r>
              <a:rPr lang="en-US" altLang="zh-CN" dirty="0" err="1" smtClean="0"/>
              <a:t>cpuinfo|grep</a:t>
            </a:r>
            <a:r>
              <a:rPr lang="en-US" altLang="zh-CN" dirty="0" smtClean="0"/>
              <a:t> "physical id"|</a:t>
            </a:r>
            <a:r>
              <a:rPr lang="en-US" altLang="zh-CN" dirty="0" err="1" smtClean="0"/>
              <a:t>sort|uniq|wc</a:t>
            </a:r>
            <a:r>
              <a:rPr lang="en-US" altLang="zh-CN" dirty="0" smtClean="0"/>
              <a:t> -l`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ProcessorCOUNT</a:t>
            </a:r>
            <a:r>
              <a:rPr lang="en-US" altLang="zh-CN" dirty="0" smtClean="0"/>
              <a:t>=`cat /proc/</a:t>
            </a:r>
            <a:r>
              <a:rPr lang="en-US" altLang="zh-CN" dirty="0" err="1" smtClean="0"/>
              <a:t>cpuinfo|grep</a:t>
            </a:r>
            <a:r>
              <a:rPr lang="en-US" altLang="zh-CN" dirty="0" smtClean="0"/>
              <a:t> "processor"|</a:t>
            </a:r>
            <a:r>
              <a:rPr lang="en-US" altLang="zh-CN" dirty="0" err="1" smtClean="0"/>
              <a:t>uniq|wc</a:t>
            </a:r>
            <a:r>
              <a:rPr lang="en-US" altLang="zh-CN" dirty="0" smtClean="0"/>
              <a:t> -l`</a:t>
            </a:r>
          </a:p>
          <a:p>
            <a:r>
              <a:rPr lang="en-US" altLang="zh-CN" dirty="0" smtClean="0"/>
              <a:t>  RAM=`cat /proc/</a:t>
            </a:r>
            <a:r>
              <a:rPr lang="en-US" altLang="zh-CN" dirty="0" err="1" smtClean="0"/>
              <a:t>meminfo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MemTotal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-F\: '{print $2}' | 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-F\  '{print $1 " " $2}'`</a:t>
            </a:r>
          </a:p>
          <a:p>
            <a:r>
              <a:rPr lang="en-US" altLang="zh-CN" dirty="0" smtClean="0"/>
              <a:t>  SWAP=`cat /proc/</a:t>
            </a:r>
            <a:r>
              <a:rPr lang="en-US" altLang="zh-CN" dirty="0" err="1" smtClean="0"/>
              <a:t>meminfo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SwapTotal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-F\: '{print $2}' | 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-F\  '{print $1 " " $2}'`</a:t>
            </a:r>
          </a:p>
          <a:p>
            <a:r>
              <a:rPr lang="en-US" altLang="zh-CN" dirty="0" smtClean="0"/>
              <a:t>  OS=`cat /etc/</a:t>
            </a:r>
            <a:r>
              <a:rPr lang="en-US" altLang="zh-CN" dirty="0" err="1" smtClean="0"/>
              <a:t>redhat</a:t>
            </a:r>
            <a:r>
              <a:rPr lang="en-US" altLang="zh-CN" dirty="0" smtClean="0"/>
              <a:t>-release`</a:t>
            </a:r>
          </a:p>
          <a:p>
            <a:r>
              <a:rPr lang="en-US" altLang="zh-CN" dirty="0" smtClean="0"/>
              <a:t>  kernel=`</a:t>
            </a:r>
            <a:r>
              <a:rPr lang="en-US" altLang="zh-CN" dirty="0" err="1" smtClean="0"/>
              <a:t>uname</a:t>
            </a:r>
            <a:r>
              <a:rPr lang="en-US" altLang="zh-CN" dirty="0" smtClean="0"/>
              <a:t> -</a:t>
            </a:r>
            <a:r>
              <a:rPr lang="en-US" altLang="zh-CN" dirty="0" err="1" smtClean="0"/>
              <a:t>sr</a:t>
            </a:r>
            <a:r>
              <a:rPr lang="en-US" altLang="zh-CN" dirty="0" smtClean="0"/>
              <a:t>`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 echo "CPU             : $</a:t>
            </a:r>
            <a:r>
              <a:rPr lang="en-US" altLang="zh-CN" dirty="0" err="1" smtClean="0"/>
              <a:t>cpu</a:t>
            </a:r>
            <a:r>
              <a:rPr lang="en-US" altLang="zh-CN" dirty="0" smtClean="0"/>
              <a:t>"</a:t>
            </a:r>
          </a:p>
          <a:p>
            <a:r>
              <a:rPr lang="en-US" altLang="zh-CN" dirty="0" smtClean="0"/>
              <a:t>  echo "CPU Count       :  $</a:t>
            </a:r>
            <a:r>
              <a:rPr lang="en-US" altLang="zh-CN" dirty="0" err="1" smtClean="0"/>
              <a:t>cpucount</a:t>
            </a:r>
            <a:r>
              <a:rPr lang="en-US" altLang="zh-CN" dirty="0" smtClean="0"/>
              <a:t>"</a:t>
            </a:r>
          </a:p>
          <a:p>
            <a:r>
              <a:rPr lang="en-US" altLang="zh-CN" dirty="0" smtClean="0"/>
              <a:t>  echo "Processor COUNT :  $</a:t>
            </a:r>
            <a:r>
              <a:rPr lang="en-US" altLang="zh-CN" dirty="0" err="1" smtClean="0"/>
              <a:t>ProcessorCOUNT</a:t>
            </a:r>
            <a:r>
              <a:rPr lang="en-US" altLang="zh-CN" dirty="0" smtClean="0"/>
              <a:t>"</a:t>
            </a:r>
          </a:p>
          <a:p>
            <a:r>
              <a:rPr lang="en-US" altLang="zh-CN" dirty="0" smtClean="0"/>
              <a:t>  echo "OS              :  $OS"</a:t>
            </a:r>
          </a:p>
          <a:p>
            <a:r>
              <a:rPr lang="en-US" altLang="zh-CN" dirty="0" smtClean="0"/>
              <a:t>  echo "kernel          :  $kernel"</a:t>
            </a:r>
          </a:p>
          <a:p>
            <a:r>
              <a:rPr lang="en-US" altLang="zh-CN" dirty="0" smtClean="0"/>
              <a:t>  echo "RAM             :  $RAM"</a:t>
            </a:r>
          </a:p>
          <a:p>
            <a:r>
              <a:rPr lang="en-US" altLang="zh-CN" dirty="0" smtClean="0"/>
              <a:t>  echo "SWAP            :  $SWAP"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max_c_proc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[[ $1 == '' ]] &amp;&amp; lines=10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 -e -o "%C : %p : %z : %a"|head -1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 -e -o "%C : %p : %z : %a"|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-v "^%CPU"| sort -nr |head  -$lines</a:t>
            </a:r>
          </a:p>
          <a:p>
            <a:r>
              <a:rPr lang="en-US" altLang="zh-CN" dirty="0" smtClean="0"/>
              <a:t>}</a:t>
            </a:r>
          </a:p>
          <a:p>
            <a:r>
              <a:rPr lang="en-US" altLang="zh-CN" dirty="0" err="1" smtClean="0"/>
              <a:t>max_m_proc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[[ $1 == '' ]] &amp;&amp; lines=10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 -e -o "%C : %p : %z : %a"|head -1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 -e -o "%C : %p : %z : %a"|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-v "^%CPU"| sort -k5 -nr |head -$lines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disk () {</a:t>
            </a:r>
          </a:p>
          <a:p>
            <a:r>
              <a:rPr lang="en-US" altLang="zh-CN" dirty="0" smtClean="0"/>
              <a:t>  if [ "$(</a:t>
            </a:r>
            <a:r>
              <a:rPr lang="en-US" altLang="zh-CN" dirty="0" err="1" smtClean="0"/>
              <a:t>ls</a:t>
            </a:r>
            <a:r>
              <a:rPr lang="en-US" altLang="zh-CN" dirty="0" smtClean="0"/>
              <a:t> -1d /proc/</a:t>
            </a:r>
            <a:r>
              <a:rPr lang="en-US" altLang="zh-CN" dirty="0" err="1" smtClean="0"/>
              <a:t>ide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hd</a:t>
            </a:r>
            <a:r>
              <a:rPr lang="en-US" altLang="zh-CN" dirty="0" smtClean="0"/>
              <a:t>* 2&gt; /dev/null)" ]; then</a:t>
            </a:r>
          </a:p>
          <a:p>
            <a:r>
              <a:rPr lang="en-US" altLang="zh-CN" dirty="0" smtClean="0"/>
              <a:t>    for DEV in `</a:t>
            </a:r>
            <a:r>
              <a:rPr lang="en-US" altLang="zh-CN" dirty="0" err="1" smtClean="0"/>
              <a:t>ls</a:t>
            </a:r>
            <a:r>
              <a:rPr lang="en-US" altLang="zh-CN" dirty="0" smtClean="0"/>
              <a:t> -1d /proc/</a:t>
            </a:r>
            <a:r>
              <a:rPr lang="en-US" altLang="zh-CN" dirty="0" err="1" smtClean="0"/>
              <a:t>ide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hd</a:t>
            </a:r>
            <a:r>
              <a:rPr lang="en-US" altLang="zh-CN" dirty="0" smtClean="0"/>
              <a:t>* |</a:t>
            </a:r>
            <a:r>
              <a:rPr lang="en-US" altLang="zh-CN" dirty="0" err="1" smtClean="0"/>
              <a:t>sed</a:t>
            </a:r>
            <a:r>
              <a:rPr lang="en-US" altLang="zh-CN" dirty="0" smtClean="0"/>
              <a:t> 's/.*\///'`</a:t>
            </a:r>
          </a:p>
          <a:p>
            <a:r>
              <a:rPr lang="en-US" altLang="zh-CN" dirty="0" smtClean="0"/>
              <a:t>    do</a:t>
            </a:r>
          </a:p>
          <a:p>
            <a:r>
              <a:rPr lang="en-US" altLang="zh-CN" dirty="0" smtClean="0"/>
              <a:t>      MODEL=`cat /proc/</a:t>
            </a:r>
            <a:r>
              <a:rPr lang="en-US" altLang="zh-CN" dirty="0" err="1" smtClean="0"/>
              <a:t>ide</a:t>
            </a:r>
            <a:r>
              <a:rPr lang="en-US" altLang="zh-CN" dirty="0" smtClean="0"/>
              <a:t>/$DEV/model`</a:t>
            </a:r>
          </a:p>
          <a:p>
            <a:r>
              <a:rPr lang="en-US" altLang="zh-CN" dirty="0" smtClean="0"/>
              <a:t>      if [ -e /proc/</a:t>
            </a:r>
            <a:r>
              <a:rPr lang="en-US" altLang="zh-CN" dirty="0" err="1" smtClean="0"/>
              <a:t>ide</a:t>
            </a:r>
            <a:r>
              <a:rPr lang="en-US" altLang="zh-CN" dirty="0" smtClean="0"/>
              <a:t>/$DEV/capacity ]; then</a:t>
            </a:r>
          </a:p>
          <a:p>
            <a:r>
              <a:rPr lang="en-US" altLang="zh-CN" dirty="0" smtClean="0"/>
              <a:t>          SIZE=`cat /proc/</a:t>
            </a:r>
            <a:r>
              <a:rPr lang="en-US" altLang="zh-CN" dirty="0" err="1" smtClean="0"/>
              <a:t>ide</a:t>
            </a:r>
            <a:r>
              <a:rPr lang="en-US" altLang="zh-CN" dirty="0" smtClean="0"/>
              <a:t>/$DEV/capacity`</a:t>
            </a:r>
          </a:p>
          <a:p>
            <a:r>
              <a:rPr lang="en-US" altLang="zh-CN" dirty="0" smtClean="0"/>
              <a:t>          SIZE=`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 $SIZE / 2097152`</a:t>
            </a:r>
          </a:p>
          <a:p>
            <a:r>
              <a:rPr lang="en-US" altLang="zh-CN" dirty="0" smtClean="0"/>
              <a:t>      else</a:t>
            </a:r>
          </a:p>
          <a:p>
            <a:r>
              <a:rPr lang="en-US" altLang="zh-CN" dirty="0" smtClean="0"/>
              <a:t>          if [ -e /sys/block/$DEV/size ]; then</a:t>
            </a:r>
          </a:p>
          <a:p>
            <a:r>
              <a:rPr lang="en-US" altLang="zh-CN" dirty="0" smtClean="0"/>
              <a:t>             SIZE=`cat /sys/block/$DEV/size`</a:t>
            </a:r>
          </a:p>
          <a:p>
            <a:r>
              <a:rPr lang="en-US" altLang="zh-CN" dirty="0" smtClean="0"/>
              <a:t>             SIZE=`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 $SIZE / 2097152`</a:t>
            </a:r>
          </a:p>
          <a:p>
            <a:r>
              <a:rPr lang="en-US" altLang="zh-CN" dirty="0" smtClean="0"/>
              <a:t>          else</a:t>
            </a:r>
          </a:p>
          <a:p>
            <a:r>
              <a:rPr lang="en-US" altLang="zh-CN" dirty="0" smtClean="0"/>
              <a:t>             SIZE='(unknown)'</a:t>
            </a:r>
          </a:p>
          <a:p>
            <a:r>
              <a:rPr lang="en-US" altLang="zh-CN" dirty="0" smtClean="0"/>
              <a:t>        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r>
              <a:rPr lang="en-US" altLang="zh-CN" dirty="0" smtClean="0"/>
              <a:t>    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r>
              <a:rPr lang="en-US" altLang="zh-CN" dirty="0" smtClean="0"/>
              <a:t>      echo "IDE:             /dev/$DEV  -  $MODEL  -  $SIZE GB"</a:t>
            </a:r>
          </a:p>
          <a:p>
            <a:r>
              <a:rPr lang="en-US" altLang="zh-CN" dirty="0" smtClean="0"/>
              <a:t>    done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if [ "$(</a:t>
            </a:r>
            <a:r>
              <a:rPr lang="en-US" altLang="zh-CN" dirty="0" err="1" smtClean="0"/>
              <a:t>ls</a:t>
            </a:r>
            <a:r>
              <a:rPr lang="en-US" altLang="zh-CN" dirty="0" smtClean="0"/>
              <a:t> -1d /sys/block/</a:t>
            </a:r>
            <a:r>
              <a:rPr lang="en-US" altLang="zh-CN" dirty="0" err="1" smtClean="0"/>
              <a:t>sd</a:t>
            </a:r>
            <a:r>
              <a:rPr lang="en-US" altLang="zh-CN" dirty="0" smtClean="0"/>
              <a:t>* 2&gt; /dev/null)" ]; then</a:t>
            </a:r>
          </a:p>
          <a:p>
            <a:r>
              <a:rPr lang="en-US" altLang="zh-CN" dirty="0" smtClean="0"/>
              <a:t>    for DEV in `</a:t>
            </a:r>
            <a:r>
              <a:rPr lang="en-US" altLang="zh-CN" dirty="0" err="1" smtClean="0"/>
              <a:t>ls</a:t>
            </a:r>
            <a:r>
              <a:rPr lang="en-US" altLang="zh-CN" dirty="0" smtClean="0"/>
              <a:t> -1d /sys/block/</a:t>
            </a:r>
            <a:r>
              <a:rPr lang="en-US" altLang="zh-CN" dirty="0" err="1" smtClean="0"/>
              <a:t>sd</a:t>
            </a:r>
            <a:r>
              <a:rPr lang="en-US" altLang="zh-CN" dirty="0" smtClean="0"/>
              <a:t>* |</a:t>
            </a:r>
            <a:r>
              <a:rPr lang="en-US" altLang="zh-CN" dirty="0" err="1" smtClean="0"/>
              <a:t>sed</a:t>
            </a:r>
            <a:r>
              <a:rPr lang="en-US" altLang="zh-CN" dirty="0" smtClean="0"/>
              <a:t> 's/.*\///'`</a:t>
            </a:r>
          </a:p>
          <a:p>
            <a:r>
              <a:rPr lang="en-US" altLang="zh-CN" dirty="0" smtClean="0"/>
              <a:t>    do</a:t>
            </a:r>
          </a:p>
          <a:p>
            <a:r>
              <a:rPr lang="en-US" altLang="zh-CN" dirty="0" smtClean="0"/>
              <a:t>      MODEL=`cat /sys/block/$DEV/device/model`</a:t>
            </a:r>
          </a:p>
          <a:p>
            <a:r>
              <a:rPr lang="en-US" altLang="zh-CN" dirty="0" smtClean="0"/>
              <a:t>      SIZE=`cat /sys/block/$DEV/size`</a:t>
            </a:r>
          </a:p>
          <a:p>
            <a:r>
              <a:rPr lang="en-US" altLang="zh-CN" dirty="0" smtClean="0"/>
              <a:t>      SIZE=`</a:t>
            </a:r>
            <a:r>
              <a:rPr lang="en-US" altLang="zh-CN" dirty="0" err="1" smtClean="0"/>
              <a:t>expr</a:t>
            </a:r>
            <a:r>
              <a:rPr lang="en-US" altLang="zh-CN" dirty="0" smtClean="0"/>
              <a:t> $SIZE / 2097152`</a:t>
            </a:r>
          </a:p>
          <a:p>
            <a:r>
              <a:rPr lang="en-US" altLang="zh-CN" dirty="0" smtClean="0"/>
              <a:t>      echo "SCSI/SAS/SATA:   /dev/$DEV  -  $MODEL  -  $SIZE GB"</a:t>
            </a:r>
          </a:p>
          <a:p>
            <a:r>
              <a:rPr lang="en-US" altLang="zh-CN" dirty="0" smtClean="0"/>
              <a:t>    done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fi</a:t>
            </a:r>
            <a:endParaRPr lang="en-US" altLang="zh-CN" dirty="0" smtClean="0"/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filesystem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echo "`</a:t>
            </a:r>
            <a:r>
              <a:rPr lang="en-US" altLang="zh-CN" dirty="0" err="1" smtClean="0"/>
              <a:t>df</a:t>
            </a:r>
            <a:r>
              <a:rPr lang="en-US" altLang="zh-CN" dirty="0" smtClean="0"/>
              <a:t> -h -x </a:t>
            </a:r>
            <a:r>
              <a:rPr lang="en-US" altLang="zh-CN" dirty="0" err="1" smtClean="0"/>
              <a:t>tmpfs</a:t>
            </a:r>
            <a:r>
              <a:rPr lang="en-US" altLang="zh-CN" dirty="0" smtClean="0"/>
              <a:t> | 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-v ^n`"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mp_stat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mpstat</a:t>
            </a:r>
            <a:endParaRPr lang="en-US" altLang="zh-CN" dirty="0" smtClean="0"/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vm_stat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vmstat</a:t>
            </a:r>
            <a:endParaRPr lang="en-US" altLang="zh-CN" dirty="0" smtClean="0"/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err="1" smtClean="0"/>
              <a:t>io_stat</a:t>
            </a:r>
            <a:r>
              <a:rPr lang="en-US" altLang="zh-CN" dirty="0" smtClean="0"/>
              <a:t> () {</a:t>
            </a:r>
          </a:p>
          <a:p>
            <a:r>
              <a:rPr lang="en-US" altLang="zh-CN" dirty="0" smtClean="0"/>
              <a:t>  </a:t>
            </a:r>
            <a:r>
              <a:rPr lang="en-US" altLang="zh-CN" dirty="0" err="1" smtClean="0"/>
              <a:t>iostat</a:t>
            </a:r>
            <a:r>
              <a:rPr lang="en-US" altLang="zh-CN" dirty="0" smtClean="0"/>
              <a:t> -d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net () {</a:t>
            </a:r>
          </a:p>
          <a:p>
            <a:r>
              <a:rPr lang="en-US" altLang="zh-CN" dirty="0" smtClean="0"/>
              <a:t>  for DEV in `/</a:t>
            </a:r>
            <a:r>
              <a:rPr lang="en-US" altLang="zh-CN" dirty="0" err="1" smtClean="0"/>
              <a:t>sbin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ifconfig</a:t>
            </a:r>
            <a:r>
              <a:rPr lang="en-US" altLang="zh-CN" dirty="0" smtClean="0"/>
              <a:t> -a |</a:t>
            </a:r>
            <a:r>
              <a:rPr lang="en-US" altLang="zh-CN" dirty="0" err="1" smtClean="0"/>
              <a:t>grep</a:t>
            </a:r>
            <a:r>
              <a:rPr lang="en-US" altLang="zh-CN" dirty="0" smtClean="0"/>
              <a:t> '^\</a:t>
            </a:r>
            <a:r>
              <a:rPr lang="en-US" altLang="zh-CN" dirty="0" err="1" smtClean="0"/>
              <a:t>w'|awk</a:t>
            </a:r>
            <a:r>
              <a:rPr lang="en-US" altLang="zh-CN" dirty="0" smtClean="0"/>
              <a:t> '!/lo/{print $1}'`</a:t>
            </a:r>
          </a:p>
          <a:p>
            <a:r>
              <a:rPr lang="en-US" altLang="zh-CN" dirty="0" smtClean="0"/>
              <a:t>  do</a:t>
            </a:r>
          </a:p>
          <a:p>
            <a:r>
              <a:rPr lang="en-US" altLang="zh-CN" dirty="0" smtClean="0"/>
              <a:t>    IP=`/</a:t>
            </a:r>
            <a:r>
              <a:rPr lang="en-US" altLang="zh-CN" dirty="0" err="1" smtClean="0"/>
              <a:t>sbin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ifconfig</a:t>
            </a:r>
            <a:r>
              <a:rPr lang="en-US" altLang="zh-CN" dirty="0" smtClean="0"/>
              <a:t> $DEV |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-F\: '/</a:t>
            </a:r>
            <a:r>
              <a:rPr lang="en-US" altLang="zh-CN" dirty="0" err="1" smtClean="0"/>
              <a:t>inet</a:t>
            </a:r>
            <a:r>
              <a:rPr lang="en-US" altLang="zh-CN" dirty="0" smtClean="0"/>
              <a:t> / {print $2}'|</a:t>
            </a:r>
            <a:r>
              <a:rPr lang="en-US" altLang="zh-CN" dirty="0" err="1" smtClean="0"/>
              <a:t>awk</a:t>
            </a:r>
            <a:r>
              <a:rPr lang="en-US" altLang="zh-CN" dirty="0" smtClean="0"/>
              <a:t> '{print $1}'`</a:t>
            </a:r>
          </a:p>
          <a:p>
            <a:r>
              <a:rPr lang="en-US" altLang="zh-CN" dirty="0" smtClean="0"/>
              <a:t>    echo -e "$DEV\t   :  $IP"</a:t>
            </a:r>
          </a:p>
          <a:p>
            <a:r>
              <a:rPr lang="en-US" altLang="zh-CN" dirty="0" smtClean="0"/>
              <a:t>  done</a:t>
            </a:r>
          </a:p>
          <a:p>
            <a:r>
              <a:rPr lang="en-US" altLang="zh-CN" dirty="0" smtClean="0"/>
              <a:t>}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### Main script stars here ###</a:t>
            </a:r>
          </a:p>
          <a:p>
            <a:r>
              <a:rPr lang="en-US" altLang="zh-CN" dirty="0" smtClean="0"/>
              <a:t>clear</a:t>
            </a:r>
          </a:p>
          <a:p>
            <a:r>
              <a:rPr lang="en-US" altLang="zh-CN" dirty="0" smtClean="0"/>
              <a:t>declare -a </a:t>
            </a:r>
            <a:r>
              <a:rPr lang="en-US" altLang="zh-CN" dirty="0" err="1" smtClean="0"/>
              <a:t>cmd</a:t>
            </a:r>
            <a:r>
              <a:rPr lang="en-US" altLang="zh-CN" dirty="0" smtClean="0"/>
              <a:t> info</a:t>
            </a:r>
          </a:p>
          <a:p>
            <a:r>
              <a:rPr lang="en-US" altLang="zh-CN" dirty="0" smtClean="0"/>
              <a:t>info=("Hello "</a:t>
            </a:r>
          </a:p>
          <a:p>
            <a:r>
              <a:rPr lang="en-US" altLang="zh-CN" dirty="0" smtClean="0"/>
              <a:t>      "Uptime and Load average "</a:t>
            </a:r>
          </a:p>
          <a:p>
            <a:r>
              <a:rPr lang="en-US" altLang="zh-CN" dirty="0" smtClean="0"/>
              <a:t>      "General      </a:t>
            </a:r>
            <a:r>
              <a:rPr lang="en-US" altLang="zh-CN" dirty="0" err="1" smtClean="0"/>
              <a:t>infomation</a:t>
            </a:r>
            <a:r>
              <a:rPr lang="en-US" altLang="zh-CN" dirty="0" smtClean="0"/>
              <a:t> "</a:t>
            </a:r>
          </a:p>
          <a:p>
            <a:r>
              <a:rPr lang="en-US" altLang="zh-CN" dirty="0" smtClean="0"/>
              <a:t>      "Disk         </a:t>
            </a:r>
            <a:r>
              <a:rPr lang="en-US" altLang="zh-CN" dirty="0" err="1" smtClean="0"/>
              <a:t>infomation</a:t>
            </a:r>
            <a:r>
              <a:rPr lang="en-US" altLang="zh-CN" dirty="0" smtClean="0"/>
              <a:t> "</a:t>
            </a:r>
          </a:p>
          <a:p>
            <a:r>
              <a:rPr lang="en-US" altLang="zh-CN" dirty="0" smtClean="0"/>
              <a:t>      "</a:t>
            </a:r>
            <a:r>
              <a:rPr lang="en-US" altLang="zh-CN" dirty="0" err="1" smtClean="0"/>
              <a:t>Filesystem</a:t>
            </a:r>
            <a:r>
              <a:rPr lang="en-US" altLang="zh-CN" dirty="0" smtClean="0"/>
              <a:t>   </a:t>
            </a:r>
            <a:r>
              <a:rPr lang="en-US" altLang="zh-CN" dirty="0" err="1" smtClean="0"/>
              <a:t>infomation</a:t>
            </a:r>
            <a:r>
              <a:rPr lang="en-US" altLang="zh-CN" dirty="0" smtClean="0"/>
              <a:t> "</a:t>
            </a:r>
          </a:p>
          <a:p>
            <a:r>
              <a:rPr lang="en-US" altLang="zh-CN" dirty="0" smtClean="0"/>
              <a:t>      "Max 10 CPU usage Processes,  Currently"</a:t>
            </a:r>
          </a:p>
          <a:p>
            <a:r>
              <a:rPr lang="en-US" altLang="zh-CN" dirty="0" smtClean="0"/>
              <a:t>      "Max 10 MEM usage Processes,  Currently"</a:t>
            </a:r>
          </a:p>
          <a:p>
            <a:r>
              <a:rPr lang="en-US" altLang="zh-CN" dirty="0" smtClean="0"/>
              <a:t>      "Report  processors related statistics "</a:t>
            </a:r>
          </a:p>
          <a:p>
            <a:r>
              <a:rPr lang="en-US" altLang="zh-CN" dirty="0" smtClean="0"/>
              <a:t>      "Report      virtual memory statistics "</a:t>
            </a:r>
          </a:p>
          <a:p>
            <a:r>
              <a:rPr lang="en-US" altLang="zh-CN" dirty="0" smtClean="0"/>
              <a:t>      "Report        input/output statistics "</a:t>
            </a:r>
          </a:p>
          <a:p>
            <a:r>
              <a:rPr lang="en-US" altLang="zh-CN" dirty="0" smtClean="0"/>
              <a:t>      "Network interface </a:t>
            </a:r>
            <a:r>
              <a:rPr lang="en-US" altLang="zh-CN" dirty="0" err="1" smtClean="0"/>
              <a:t>infomation</a:t>
            </a:r>
            <a:r>
              <a:rPr lang="en-US" altLang="zh-CN" dirty="0" smtClean="0"/>
              <a:t> "</a:t>
            </a:r>
          </a:p>
          <a:p>
            <a:r>
              <a:rPr lang="en-US" altLang="zh-CN" dirty="0" smtClean="0"/>
              <a:t>      "Quit"</a:t>
            </a:r>
          </a:p>
          <a:p>
            <a:r>
              <a:rPr lang="en-US" altLang="zh-CN" dirty="0" smtClean="0"/>
              <a:t>)</a:t>
            </a:r>
          </a:p>
          <a:p>
            <a:r>
              <a:rPr lang="en-US" altLang="zh-CN" dirty="0" err="1" smtClean="0"/>
              <a:t>cmd</a:t>
            </a:r>
            <a:r>
              <a:rPr lang="en-US" altLang="zh-CN" dirty="0" smtClean="0"/>
              <a:t>=(hello </a:t>
            </a:r>
            <a:r>
              <a:rPr lang="en-US" altLang="zh-CN" dirty="0" err="1" smtClean="0"/>
              <a:t>ldavg</a:t>
            </a:r>
            <a:r>
              <a:rPr lang="en-US" altLang="zh-CN" dirty="0" smtClean="0"/>
              <a:t> general disk </a:t>
            </a:r>
            <a:r>
              <a:rPr lang="en-US" altLang="zh-CN" dirty="0" err="1" smtClean="0"/>
              <a:t>filesystem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max_c_proc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max_m_proc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mp_stat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vm_stat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io_stat</a:t>
            </a:r>
            <a:r>
              <a:rPr lang="en-US" altLang="zh-CN" dirty="0" smtClean="0"/>
              <a:t> net)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PS3="Please choose : "</a:t>
            </a:r>
          </a:p>
          <a:p>
            <a:r>
              <a:rPr lang="en-US" altLang="zh-CN" dirty="0" smtClean="0"/>
              <a:t>select s in "${info[@]}"</a:t>
            </a:r>
          </a:p>
          <a:p>
            <a:r>
              <a:rPr lang="en-US" altLang="zh-CN" dirty="0" smtClean="0"/>
              <a:t>do</a:t>
            </a:r>
          </a:p>
          <a:p>
            <a:r>
              <a:rPr lang="en-US" altLang="zh-CN" dirty="0" smtClean="0"/>
              <a:t>    [[ $s == "Quit" ]] &amp;&amp; exit</a:t>
            </a:r>
          </a:p>
          <a:p>
            <a:r>
              <a:rPr lang="en-US" altLang="zh-CN" dirty="0" smtClean="0"/>
              <a:t>    case $REPLY in</a:t>
            </a:r>
          </a:p>
          <a:p>
            <a:r>
              <a:rPr lang="en-US" altLang="zh-CN" dirty="0" smtClean="0"/>
              <a:t>      1|2|3|4|5|6|7|8|9|10|11)</a:t>
            </a:r>
          </a:p>
          <a:p>
            <a:r>
              <a:rPr lang="en-US" altLang="zh-CN" dirty="0" smtClean="0"/>
              <a:t>            </a:t>
            </a:r>
            <a:r>
              <a:rPr lang="en-US" altLang="zh-CN" dirty="0" err="1" smtClean="0"/>
              <a:t>echoline</a:t>
            </a:r>
            <a:endParaRPr lang="en-US" altLang="zh-CN" dirty="0" smtClean="0"/>
          </a:p>
          <a:p>
            <a:r>
              <a:rPr lang="en-US" altLang="zh-CN" dirty="0" smtClean="0"/>
              <a:t>            </a:t>
            </a:r>
            <a:r>
              <a:rPr lang="en-US" altLang="zh-CN" dirty="0" err="1" smtClean="0"/>
              <a:t>echoline</a:t>
            </a:r>
            <a:r>
              <a:rPr lang="en-US" altLang="zh-CN" dirty="0" smtClean="0"/>
              <a:t> "${info[$[REPLY - 1]]}"</a:t>
            </a:r>
          </a:p>
          <a:p>
            <a:r>
              <a:rPr lang="en-US" altLang="zh-CN" dirty="0" smtClean="0"/>
              <a:t>            </a:t>
            </a:r>
            <a:r>
              <a:rPr lang="en-US" altLang="zh-CN" dirty="0" err="1" smtClean="0"/>
              <a:t>echoline</a:t>
            </a:r>
            <a:endParaRPr lang="en-US" altLang="zh-CN" dirty="0" smtClean="0"/>
          </a:p>
          <a:p>
            <a:r>
              <a:rPr lang="en-US" altLang="zh-CN" dirty="0" smtClean="0"/>
              <a:t>            ${</a:t>
            </a:r>
            <a:r>
              <a:rPr lang="en-US" altLang="zh-CN" dirty="0" err="1" smtClean="0"/>
              <a:t>cmd</a:t>
            </a:r>
            <a:r>
              <a:rPr lang="en-US" altLang="zh-CN" dirty="0" smtClean="0"/>
              <a:t>[$[REPLY - 1]]}</a:t>
            </a:r>
          </a:p>
          <a:p>
            <a:r>
              <a:rPr lang="en-US" altLang="zh-CN" dirty="0" smtClean="0"/>
              <a:t>            </a:t>
            </a:r>
            <a:r>
              <a:rPr lang="en-US" altLang="zh-CN" dirty="0" err="1" smtClean="0"/>
              <a:t>echoline</a:t>
            </a:r>
            <a:endParaRPr lang="en-US" altLang="zh-CN" dirty="0" smtClean="0"/>
          </a:p>
          <a:p>
            <a:r>
              <a:rPr lang="en-US" altLang="zh-CN" dirty="0" smtClean="0"/>
              <a:t>            ;;</a:t>
            </a:r>
          </a:p>
          <a:p>
            <a:r>
              <a:rPr lang="en-US" altLang="zh-CN" dirty="0" smtClean="0"/>
              <a:t>      *)</a:t>
            </a:r>
          </a:p>
          <a:p>
            <a:r>
              <a:rPr lang="en-US" altLang="zh-CN" dirty="0" smtClean="0"/>
              <a:t>            echo "Choose error, retry ..."</a:t>
            </a:r>
          </a:p>
          <a:p>
            <a:r>
              <a:rPr lang="en-US" altLang="zh-CN" dirty="0" smtClean="0"/>
              <a:t>            ;;</a:t>
            </a:r>
          </a:p>
          <a:p>
            <a:r>
              <a:rPr lang="en-US" altLang="zh-CN" dirty="0" smtClean="0"/>
              <a:t>    </a:t>
            </a:r>
            <a:r>
              <a:rPr lang="en-US" altLang="zh-CN" dirty="0" err="1" smtClean="0"/>
              <a:t>esac</a:t>
            </a:r>
            <a:endParaRPr lang="en-US" altLang="zh-CN" dirty="0" smtClean="0"/>
          </a:p>
          <a:p>
            <a:r>
              <a:rPr lang="en-US" altLang="zh-CN" dirty="0" smtClean="0"/>
              <a:t>done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167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51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  <a:latin typeface="Arial Unicode MS" pitchFamily="34" charset="-122"/>
              </a:rPr>
              <a:t>#!/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bin/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sh</a:t>
            </a:r>
            <a:endParaRPr lang="en-US" altLang="zh-CN" dirty="0" smtClean="0">
              <a:solidFill>
                <a:srgbClr val="000000"/>
              </a:solidFill>
              <a:latin typeface="Arial Unicode MS" pitchFamily="34" charset="-122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#!/bin/bash</a:t>
            </a:r>
          </a:p>
          <a:p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#!/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usr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/bin/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perl</a:t>
            </a:r>
            <a:endParaRPr lang="en-US" altLang="zh-CN" dirty="0" smtClean="0">
              <a:solidFill>
                <a:srgbClr val="000000"/>
              </a:solidFill>
              <a:latin typeface="Arial Unicode MS" pitchFamily="34" charset="-122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#!/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usr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/bin/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tcl</a:t>
            </a:r>
            <a:endParaRPr lang="en-US" altLang="zh-CN" dirty="0" smtClean="0">
              <a:solidFill>
                <a:srgbClr val="000000"/>
              </a:solidFill>
              <a:latin typeface="Arial Unicode MS" pitchFamily="34" charset="-122"/>
            </a:endParaRPr>
          </a:p>
          <a:p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#!/bin/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sed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 -f</a:t>
            </a:r>
          </a:p>
          <a:p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#!/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usr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/</a:t>
            </a:r>
            <a:r>
              <a:rPr lang="en-US" altLang="zh-CN" dirty="0" err="1" smtClean="0">
                <a:solidFill>
                  <a:srgbClr val="000000"/>
                </a:solidFill>
                <a:latin typeface="Arial Unicode MS" pitchFamily="34" charset="-122"/>
              </a:rPr>
              <a:t>awk</a:t>
            </a:r>
            <a:r>
              <a:rPr lang="en-US" altLang="zh-CN" dirty="0" smtClean="0">
                <a:solidFill>
                  <a:srgbClr val="000000"/>
                </a:solidFill>
                <a:latin typeface="Arial Unicode MS" pitchFamily="34" charset="-122"/>
              </a:rPr>
              <a:t> -f</a:t>
            </a:r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6099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1B142D-FD11-4FE5-AD41-B1E067D740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018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搭建自己的</a:t>
            </a:r>
            <a:r>
              <a:rPr lang="en-US" altLang="zh-CN" dirty="0" smtClean="0"/>
              <a:t>NTP</a:t>
            </a:r>
            <a:r>
              <a:rPr lang="zh-CN" altLang="en-US" dirty="0" smtClean="0"/>
              <a:t>时间服务器</a:t>
            </a:r>
            <a:r>
              <a:rPr lang="en-US" altLang="zh-CN" smtClean="0"/>
              <a:t>: http://cyr520.blog.51cto.com/714067/746905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6019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http://www.cyberciti.biz/tips/debugging-shell-script.html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http://www.cyberciti.biz/faq/turn-on-or-off-color-syntax-highlighting-in-vi-or-vim/</a:t>
            </a:r>
          </a:p>
          <a:p>
            <a:pPr>
              <a:buFont typeface="Wingdings" pitchFamily="2" charset="2"/>
              <a:buChar char="Ø"/>
            </a:pPr>
            <a:r>
              <a:rPr lang="en-US" altLang="zh-CN" baseline="0" dirty="0" smtClean="0"/>
              <a:t> http://bashdb.sourceforge.net/</a:t>
            </a:r>
          </a:p>
          <a:p>
            <a:pPr>
              <a:buFont typeface="Wingdings" pitchFamily="2" charset="2"/>
              <a:buChar char="Ø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110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）通常变量替换扩展作为赋值语句的右值使用，即将变量替换扩展再赋予另一个变量来使用。</a:t>
            </a:r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）使用变量替换扩展可以将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脚本中的</a:t>
            </a:r>
            <a:r>
              <a:rPr lang="en-US" altLang="zh-CN" dirty="0" smtClean="0"/>
              <a:t>if</a:t>
            </a:r>
            <a:r>
              <a:rPr lang="zh-CN" altLang="en-US" dirty="0" smtClean="0"/>
              <a:t>语句简化为一个使用变量替换扩展的赋值语句。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8334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730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比较：</a:t>
            </a:r>
            <a:endParaRPr lang="en-US" altLang="zh-CN" dirty="0" smtClean="0"/>
          </a:p>
          <a:p>
            <a:r>
              <a:rPr lang="en-US" altLang="zh-CN" dirty="0" err="1" smtClean="0"/>
              <a:t>myfile</a:t>
            </a:r>
            <a:r>
              <a:rPr lang="en-US" altLang="zh-CN" dirty="0" smtClean="0"/>
              <a:t>=“cat file1.txt”</a:t>
            </a:r>
          </a:p>
          <a:p>
            <a:r>
              <a:rPr lang="en-US" altLang="zh-CN" dirty="0" smtClean="0"/>
              <a:t>echo $</a:t>
            </a:r>
            <a:r>
              <a:rPr lang="en-US" altLang="zh-CN" dirty="0" err="1" smtClean="0"/>
              <a:t>myfile</a:t>
            </a:r>
            <a:endParaRPr lang="en-US" altLang="zh-CN" dirty="0" smtClean="0"/>
          </a:p>
          <a:p>
            <a:r>
              <a:rPr lang="en-US" altLang="zh-CN" dirty="0" err="1" smtClean="0"/>
              <a:t>myfile</a:t>
            </a:r>
            <a:r>
              <a:rPr lang="en-US" altLang="zh-CN" dirty="0" smtClean="0"/>
              <a:t>=“cat file1.txt”</a:t>
            </a:r>
          </a:p>
          <a:p>
            <a:r>
              <a:rPr lang="en-US" altLang="zh-CN" dirty="0" err="1" smtClean="0"/>
              <a:t>eval</a:t>
            </a:r>
            <a:r>
              <a:rPr lang="en-US" altLang="zh-CN" dirty="0" smtClean="0"/>
              <a:t> echo $</a:t>
            </a:r>
            <a:r>
              <a:rPr lang="en-US" altLang="zh-CN" dirty="0" err="1" smtClean="0"/>
              <a:t>myfile</a:t>
            </a:r>
            <a:endParaRPr lang="en-US" altLang="zh-CN" dirty="0" smtClean="0"/>
          </a:p>
          <a:p>
            <a:r>
              <a:rPr lang="en-US" altLang="zh-CN" dirty="0" err="1" smtClean="0"/>
              <a:t>myfile</a:t>
            </a:r>
            <a:r>
              <a:rPr lang="en-US" altLang="zh-CN" dirty="0" smtClean="0"/>
              <a:t>=“cat file1.txt”</a:t>
            </a:r>
          </a:p>
          <a:p>
            <a:r>
              <a:rPr lang="en-US" altLang="zh-CN" dirty="0" err="1" smtClean="0"/>
              <a:t>eval</a:t>
            </a:r>
            <a:r>
              <a:rPr lang="en-US" altLang="zh-CN" dirty="0" smtClean="0"/>
              <a:t> $</a:t>
            </a:r>
            <a:r>
              <a:rPr lang="en-US" altLang="zh-CN" dirty="0" err="1" smtClean="0"/>
              <a:t>myfile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8573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67A7B-7D8A-4E03-B174-B3300045038D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499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7690CB0-3BA7-4B7A-9A43-3904F46241E2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79712" y="6243638"/>
            <a:ext cx="576064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084447-99C3-406B-8252-0DE4F691B7B8}" type="slidenum">
              <a:rPr lang="en-US" altLang="zh-CN" smtClean="0"/>
              <a:pPr/>
              <a:t>‹#›</a:t>
            </a:fld>
            <a:endParaRPr lang="en-US" altLang="zh-CN" dirty="0"/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29706" name="Picture 10" descr="C:\Users\osmond\Desktop\centos5-fig\centos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4664"/>
            <a:ext cx="1584175" cy="52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04E7F7-D801-453F-A1BE-C13983D86E0A}" type="datetime2">
              <a:rPr lang="zh-CN" altLang="en-US" smtClean="0"/>
              <a:pPr/>
              <a:t>2019年12月10日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EA958-CD70-4A2C-BFA8-AED3B8799EE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BE81E9-8965-42B3-8D4D-CC79855E8E54}" type="datetime2">
              <a:rPr lang="zh-CN" altLang="en-US" smtClean="0"/>
              <a:pPr/>
              <a:t>2019年12月10日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5142D-38AE-4EE8-8F37-3DA5582FC58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48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1558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119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026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875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8"/>
          <p:cNvSpPr>
            <a:spLocks noChangeArrowheads="1"/>
          </p:cNvSpPr>
          <p:nvPr userDrawn="1"/>
        </p:nvSpPr>
        <p:spPr bwMode="auto">
          <a:xfrm rot="10800000">
            <a:off x="0" y="0"/>
            <a:ext cx="9324585" cy="91605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A3C4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644856" y="185111"/>
            <a:ext cx="3682221" cy="610980"/>
          </a:xfrm>
        </p:spPr>
        <p:txBody>
          <a:bodyPr>
            <a:noAutofit/>
          </a:bodyPr>
          <a:lstStyle>
            <a:lvl1pPr algn="l">
              <a:defRPr sz="4000" baseline="0">
                <a:latin typeface="Broadway" panose="04040905080B02020502" pitchFamily="82" charset="0"/>
              </a:defRPr>
            </a:lvl1pPr>
          </a:lstStyle>
          <a:p>
            <a:r>
              <a:rPr lang="en-US" altLang="zh-CN" dirty="0" smtClean="0"/>
              <a:t>Editor Title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191784" y="-1"/>
            <a:ext cx="1356481" cy="135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4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784" y="31501"/>
            <a:ext cx="1321484" cy="13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0"/>
          <p:cNvGrpSpPr>
            <a:grpSpLocks/>
          </p:cNvGrpSpPr>
          <p:nvPr userDrawn="1"/>
        </p:nvGrpSpPr>
        <p:grpSpPr bwMode="auto">
          <a:xfrm>
            <a:off x="288375" y="153724"/>
            <a:ext cx="1096105" cy="1098757"/>
            <a:chOff x="-880" y="1122"/>
            <a:chExt cx="1760" cy="1766"/>
          </a:xfrm>
        </p:grpSpPr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rot="-2711895">
              <a:off x="-551" y="1387"/>
              <a:ext cx="1134" cy="11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13" name="Picture 12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6000" contrast="30000"/>
            </a:blip>
            <a:srcRect/>
            <a:stretch>
              <a:fillRect/>
            </a:stretch>
          </p:blipFill>
          <p:spPr bwMode="auto">
            <a:xfrm>
              <a:off x="-880" y="1122"/>
              <a:ext cx="1760" cy="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363488" y="545340"/>
            <a:ext cx="896144" cy="3348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NO.1</a:t>
            </a:r>
            <a:endParaRPr lang="zh-CN" altLang="en-US" dirty="0"/>
          </a:p>
        </p:txBody>
      </p:sp>
      <p:sp>
        <p:nvSpPr>
          <p:cNvPr id="16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79512" y="6356350"/>
            <a:ext cx="65841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/29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7" name="Picture 33"/>
          <p:cNvPicPr>
            <a:picLocks noChangeAspect="1" noChangeArrowheads="1"/>
          </p:cNvPicPr>
          <p:nvPr/>
        </p:nvPicPr>
        <p:blipFill>
          <a:blip r:embed="rId5" cstate="print"/>
          <a:srcRect l="82329" b="89954"/>
          <a:stretch>
            <a:fillRect/>
          </a:stretch>
        </p:blipFill>
        <p:spPr bwMode="auto">
          <a:xfrm>
            <a:off x="7452948" y="359719"/>
            <a:ext cx="1726049" cy="5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文本框 18"/>
          <p:cNvSpPr txBox="1"/>
          <p:nvPr userDrawn="1"/>
        </p:nvSpPr>
        <p:spPr>
          <a:xfrm>
            <a:off x="7269313" y="238944"/>
            <a:ext cx="14697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大数据</a:t>
            </a:r>
            <a:r>
              <a:rPr kumimoji="0" lang="zh-CN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联合研究院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6024428" y="6581001"/>
            <a:ext cx="31195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http://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staff.ustc.edu.cn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/~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wenzheng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index.html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793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79512" y="6356350"/>
            <a:ext cx="65841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/12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615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9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3B9178-496E-49B4-BBFB-87BA11AA6CC7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195736" y="6237312"/>
            <a:ext cx="5400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84F6B-D068-45E9-B250-41F0C46488DC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0512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37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3240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375" y="6101737"/>
            <a:ext cx="8604105" cy="24761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1" name="灯片编号占位符 3"/>
          <p:cNvSpPr>
            <a:spLocks noGrp="1"/>
          </p:cNvSpPr>
          <p:nvPr userDrawn="1">
            <p:ph type="sldNum" sz="quarter" idx="12"/>
          </p:nvPr>
        </p:nvSpPr>
        <p:spPr>
          <a:xfrm>
            <a:off x="179512" y="6356350"/>
            <a:ext cx="79208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/119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6024428" y="6581001"/>
            <a:ext cx="31195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http://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staff.ustc.edu.cn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/~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wenzheng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index.html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06" y="116632"/>
            <a:ext cx="8783974" cy="864096"/>
          </a:xfrm>
          <a:prstGeom prst="rect">
            <a:avLst/>
          </a:prstGeom>
        </p:spPr>
      </p:pic>
      <p:sp>
        <p:nvSpPr>
          <p:cNvPr id="25" name="Rectangle 28"/>
          <p:cNvSpPr>
            <a:spLocks noChangeArrowheads="1"/>
          </p:cNvSpPr>
          <p:nvPr userDrawn="1"/>
        </p:nvSpPr>
        <p:spPr bwMode="auto">
          <a:xfrm rot="10800000">
            <a:off x="0" y="0"/>
            <a:ext cx="9324585" cy="91605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A3C4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7" name="Picture 1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191784" y="-1"/>
            <a:ext cx="1356481" cy="135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4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784" y="31501"/>
            <a:ext cx="1321484" cy="13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10"/>
          <p:cNvGrpSpPr>
            <a:grpSpLocks/>
          </p:cNvGrpSpPr>
          <p:nvPr userDrawn="1"/>
        </p:nvGrpSpPr>
        <p:grpSpPr bwMode="auto">
          <a:xfrm>
            <a:off x="288375" y="153724"/>
            <a:ext cx="1096105" cy="1098757"/>
            <a:chOff x="-880" y="1122"/>
            <a:chExt cx="1760" cy="1766"/>
          </a:xfrm>
        </p:grpSpPr>
        <p:sp>
          <p:nvSpPr>
            <p:cNvPr id="30" name="Rectangle 11"/>
            <p:cNvSpPr>
              <a:spLocks noChangeArrowheads="1"/>
            </p:cNvSpPr>
            <p:nvPr userDrawn="1"/>
          </p:nvSpPr>
          <p:spPr bwMode="auto">
            <a:xfrm rot="-2711895">
              <a:off x="-551" y="1387"/>
              <a:ext cx="1134" cy="11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31" name="Picture 12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6000" contrast="30000"/>
            </a:blip>
            <a:srcRect/>
            <a:stretch>
              <a:fillRect/>
            </a:stretch>
          </p:blipFill>
          <p:spPr bwMode="auto">
            <a:xfrm>
              <a:off x="-880" y="1122"/>
              <a:ext cx="1760" cy="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副标题 2"/>
          <p:cNvSpPr>
            <a:spLocks noGrp="1"/>
          </p:cNvSpPr>
          <p:nvPr>
            <p:ph type="subTitle" idx="13" hasCustomPrompt="1"/>
          </p:nvPr>
        </p:nvSpPr>
        <p:spPr>
          <a:xfrm>
            <a:off x="363488" y="545340"/>
            <a:ext cx="896144" cy="3348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NO.1</a:t>
            </a:r>
            <a:endParaRPr lang="zh-CN" altLang="en-US" dirty="0"/>
          </a:p>
        </p:txBody>
      </p:sp>
      <p:pic>
        <p:nvPicPr>
          <p:cNvPr id="33" name="Picture 33"/>
          <p:cNvPicPr>
            <a:picLocks noChangeAspect="1" noChangeArrowheads="1"/>
          </p:cNvPicPr>
          <p:nvPr userDrawn="1"/>
        </p:nvPicPr>
        <p:blipFill>
          <a:blip r:embed="rId6" cstate="print"/>
          <a:srcRect l="82329" b="89954"/>
          <a:stretch>
            <a:fillRect/>
          </a:stretch>
        </p:blipFill>
        <p:spPr bwMode="auto">
          <a:xfrm>
            <a:off x="7452948" y="359719"/>
            <a:ext cx="1726049" cy="5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文本框 33"/>
          <p:cNvSpPr txBox="1"/>
          <p:nvPr userDrawn="1"/>
        </p:nvSpPr>
        <p:spPr>
          <a:xfrm>
            <a:off x="7269313" y="238944"/>
            <a:ext cx="14697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大数据</a:t>
            </a:r>
            <a:r>
              <a:rPr kumimoji="0" lang="zh-CN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联合研究院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8265" y="163783"/>
            <a:ext cx="6287169" cy="638745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08006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690CB0-3BA7-4B7A-9A43-3904F46241E2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79712" y="6243638"/>
            <a:ext cx="576064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084447-99C3-406B-8252-0DE4F691B7B8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pic>
        <p:nvPicPr>
          <p:cNvPr id="29706" name="Picture 10" descr="C:\Users\osmond\Desktop\centos5-fig\centos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04664"/>
            <a:ext cx="1584175" cy="52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7466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3B9178-496E-49B4-BBFB-87BA11AA6CC7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195736" y="6237312"/>
            <a:ext cx="5400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884F6B-D068-45E9-B250-41F0C46488DC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2554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C40DAD-E20B-41EC-B788-3EAE527B1E0B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CB985-09D2-4724-917F-80B7A7E07E02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80412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D04BF8-6477-4AD8-AE76-E862F9A9539D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BC4EA2-A6CE-4637-87A2-EC07E3DEA922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684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398933-8963-4CC0-A2A0-8E94422432E5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BF38D9-BAD1-45FB-9FDB-0A91F1583886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9155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EFEF0A-1B79-46C8-B089-391695B7BF35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91CC6B2-47BC-4937-A433-8DD3C9320D9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30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DAD-E20B-41EC-B788-3EAE527B1E0B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F955AF-1AF1-446A-8FF6-6D4573D0F8BE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98B621-1CDB-4F7E-B259-2916F1F1F3B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72959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504450-0474-4DD3-B169-507782F5A0E4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62CF37-0CC3-4895-B3BD-2DC3B191FCB6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7496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0CA695-0C41-4294-A398-BA94AD508846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E32B07-D652-428D-A8EA-7239BD1CA35B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58987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D04E7F7-D801-453F-A1BE-C13983D86E0A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9EA958-CD70-4A2C-BFA8-AED3B8799EE9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0428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BBE81E9-8965-42B3-8D4D-CC79855E8E54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B5142D-38AE-4EE8-8F37-3DA5582FC589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1189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8375" y="6101737"/>
            <a:ext cx="8604105" cy="247619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530725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21" name="灯片编号占位符 3"/>
          <p:cNvSpPr>
            <a:spLocks noGrp="1"/>
          </p:cNvSpPr>
          <p:nvPr userDrawn="1">
            <p:ph type="sldNum" sz="quarter" idx="12"/>
          </p:nvPr>
        </p:nvSpPr>
        <p:spPr>
          <a:xfrm>
            <a:off x="179512" y="6356350"/>
            <a:ext cx="79208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 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/119</a:t>
            </a: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6024428" y="6581001"/>
            <a:ext cx="31195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http://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staff.ustc.edu.cn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/~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wenzheng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/</a:t>
            </a:r>
            <a:r>
              <a:rPr kumimoji="0" lang="en-US" altLang="zh-CN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index.html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4" name="图片 2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06" y="116632"/>
            <a:ext cx="8783974" cy="864096"/>
          </a:xfrm>
          <a:prstGeom prst="rect">
            <a:avLst/>
          </a:prstGeom>
        </p:spPr>
      </p:pic>
      <p:sp>
        <p:nvSpPr>
          <p:cNvPr id="25" name="Rectangle 28"/>
          <p:cNvSpPr>
            <a:spLocks noChangeArrowheads="1"/>
          </p:cNvSpPr>
          <p:nvPr userDrawn="1"/>
        </p:nvSpPr>
        <p:spPr bwMode="auto">
          <a:xfrm rot="10800000">
            <a:off x="0" y="0"/>
            <a:ext cx="9324585" cy="91605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A3C4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7" name="Picture 1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191784" y="-1"/>
            <a:ext cx="1356481" cy="135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4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1784" y="31501"/>
            <a:ext cx="1321484" cy="132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10"/>
          <p:cNvGrpSpPr>
            <a:grpSpLocks/>
          </p:cNvGrpSpPr>
          <p:nvPr userDrawn="1"/>
        </p:nvGrpSpPr>
        <p:grpSpPr bwMode="auto">
          <a:xfrm>
            <a:off x="288375" y="153724"/>
            <a:ext cx="1096105" cy="1098757"/>
            <a:chOff x="-880" y="1122"/>
            <a:chExt cx="1760" cy="1766"/>
          </a:xfrm>
        </p:grpSpPr>
        <p:sp>
          <p:nvSpPr>
            <p:cNvPr id="30" name="Rectangle 11"/>
            <p:cNvSpPr>
              <a:spLocks noChangeArrowheads="1"/>
            </p:cNvSpPr>
            <p:nvPr userDrawn="1"/>
          </p:nvSpPr>
          <p:spPr bwMode="auto">
            <a:xfrm rot="-2711895">
              <a:off x="-551" y="1387"/>
              <a:ext cx="1134" cy="117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pic>
          <p:nvPicPr>
            <p:cNvPr id="31" name="Picture 12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36000" contrast="30000"/>
            </a:blip>
            <a:srcRect/>
            <a:stretch>
              <a:fillRect/>
            </a:stretch>
          </p:blipFill>
          <p:spPr bwMode="auto">
            <a:xfrm>
              <a:off x="-880" y="1122"/>
              <a:ext cx="1760" cy="1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" name="副标题 2"/>
          <p:cNvSpPr>
            <a:spLocks noGrp="1"/>
          </p:cNvSpPr>
          <p:nvPr>
            <p:ph type="subTitle" idx="13" hasCustomPrompt="1"/>
          </p:nvPr>
        </p:nvSpPr>
        <p:spPr>
          <a:xfrm>
            <a:off x="363488" y="545340"/>
            <a:ext cx="896144" cy="3348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NO.1</a:t>
            </a:r>
            <a:endParaRPr lang="zh-CN" altLang="en-US" dirty="0"/>
          </a:p>
        </p:txBody>
      </p:sp>
      <p:pic>
        <p:nvPicPr>
          <p:cNvPr id="33" name="Picture 33"/>
          <p:cNvPicPr>
            <a:picLocks noChangeAspect="1" noChangeArrowheads="1"/>
          </p:cNvPicPr>
          <p:nvPr userDrawn="1"/>
        </p:nvPicPr>
        <p:blipFill>
          <a:blip r:embed="rId6" cstate="print"/>
          <a:srcRect l="82329" b="89954"/>
          <a:stretch>
            <a:fillRect/>
          </a:stretch>
        </p:blipFill>
        <p:spPr bwMode="auto">
          <a:xfrm>
            <a:off x="7452948" y="359719"/>
            <a:ext cx="1726049" cy="5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文本框 33"/>
          <p:cNvSpPr txBox="1"/>
          <p:nvPr userDrawn="1"/>
        </p:nvSpPr>
        <p:spPr>
          <a:xfrm>
            <a:off x="7269313" y="238944"/>
            <a:ext cx="14697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大数据</a:t>
            </a:r>
            <a:r>
              <a:rPr kumimoji="0" lang="zh-CN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联合研究院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8265" y="163783"/>
            <a:ext cx="6287169" cy="638745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233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D04BF8-6477-4AD8-AE76-E862F9A9539D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C4EA2-A6CE-4637-87A2-EC07E3DEA92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398933-8963-4CC0-A2A0-8E94422432E5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F38D9-BAD1-45FB-9FDB-0A91F158388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EFEF0A-1B79-46C8-B089-391695B7BF35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CC6B2-47BC-4937-A433-8DD3C9320D9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955AF-1AF1-446A-8FF6-6D4573D0F8BE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8B621-1CDB-4F7E-B259-2916F1F1F3B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504450-0474-4DD3-B169-507782F5A0E4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2CF37-0CC3-4895-B3BD-2DC3B191FCB6}" type="slidenum">
              <a:rPr lang="en-US" altLang="zh-CN"/>
              <a:pPr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CA695-0C41-4294-A398-BA94AD508846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32B07-D652-428D-A8EA-7239BD1CA35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B8C40DAD-E20B-41EC-B788-3EAE527B1E0B}" type="datetime2">
              <a:rPr lang="zh-CN" altLang="en-US" smtClean="0"/>
              <a:pPr/>
              <a:t>2019年12月10日</a:t>
            </a:fld>
            <a:endParaRPr lang="en-US" altLang="zh-CN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760" y="6248400"/>
            <a:ext cx="53285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zh-CN" altLang="en-US" dirty="0" smtClean="0"/>
              <a:t>梁如军（</a:t>
            </a:r>
            <a:r>
              <a:rPr lang="en-US" altLang="zh-CN" dirty="0" smtClean="0"/>
              <a:t>linuxbooks@126.com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en-US" altLang="zh-CN" dirty="0" smtClean="0"/>
              <a:t>Creative Commons License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BY-NC-SA</a:t>
            </a:r>
            <a:r>
              <a:rPr lang="zh-CN" altLang="en-US" dirty="0" smtClean="0"/>
              <a:t>）</a:t>
            </a:r>
            <a:endParaRPr lang="en-US" altLang="zh-CN" dirty="0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947CB985-09D2-4724-917F-80B7A7E07E0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86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pic>
        <p:nvPicPr>
          <p:cNvPr id="10" name="Picture 10" descr="C:\Users\osmond\Desktop\centos5-fig\centos-logo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0273" y="332656"/>
            <a:ext cx="1584175" cy="52026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0A5D45-772D-467C-BE8D-4CDB2A1BAAB8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54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C40DAD-E20B-41EC-B788-3EAE527B1E0B}" type="datetime2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2019年12月10日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760" y="6248400"/>
            <a:ext cx="53285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梁如军（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linuxbooks@126.com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Creative Commons License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（</a:t>
            </a:r>
            <a:r>
              <a:rPr kumimoji="0" lang="en-US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BY-NC-SA</a:t>
            </a:r>
            <a:r>
              <a:rPr kumimoji="0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t>）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47CB985-09D2-4724-917F-80B7A7E07E02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宋体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/>
              <a:ea typeface="宋体" charset="-122"/>
              <a:cs typeface="+mn-cs"/>
            </a:endParaRPr>
          </a:p>
        </p:txBody>
      </p:sp>
      <p:sp>
        <p:nvSpPr>
          <p:cNvPr id="286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宋体" charset="-122"/>
              <a:cs typeface="+mn-cs"/>
            </a:endParaRPr>
          </a:p>
        </p:txBody>
      </p:sp>
      <p:pic>
        <p:nvPicPr>
          <p:cNvPr id="10" name="Picture 10" descr="C:\Users\osmond\Desktop\centos5-fig\centos-logo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20273" y="332656"/>
            <a:ext cx="1584175" cy="52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8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5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5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5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5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>
            <a:off x="0" y="1255079"/>
            <a:ext cx="9144000" cy="445660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A3C4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" name="Picture 27"/>
          <p:cNvPicPr>
            <a:picLocks noChangeAspect="1" noChangeArrowheads="1"/>
          </p:cNvPicPr>
          <p:nvPr/>
        </p:nvPicPr>
        <p:blipFill>
          <a:blip r:embed="rId3" cstate="print"/>
          <a:srcRect t="26886" r="43958"/>
          <a:stretch>
            <a:fillRect/>
          </a:stretch>
        </p:blipFill>
        <p:spPr bwMode="auto">
          <a:xfrm>
            <a:off x="-615946" y="2046388"/>
            <a:ext cx="5476321" cy="365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4395" y="3269891"/>
            <a:ext cx="2130614" cy="104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NO.1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adway" panose="04040905080B02020502" pitchFamily="82" charset="0"/>
                <a:ea typeface="微软雅黑" pitchFamily="34" charset="-122"/>
                <a:cs typeface="Times New Roman" panose="02020603050405020304" pitchFamily="18" charset="0"/>
              </a:rPr>
              <a:t>操作基础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adway" panose="04040905080B02020502" pitchFamily="82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590504" y="2864087"/>
            <a:ext cx="2130614" cy="86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NO.2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Broadway" pitchFamily="82" charset="0"/>
              <a:ea typeface="方正粗倩简体" pitchFamily="65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系统与安全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50579" y="293173"/>
            <a:ext cx="1464031" cy="61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3C400"/>
                </a:solidFill>
                <a:effectLst/>
                <a:uLnTx/>
                <a:uFillTx/>
                <a:latin typeface="Broadway" pitchFamily="82" charset="0"/>
                <a:ea typeface="宋体" panose="02010600030101010101" pitchFamily="2" charset="-122"/>
                <a:cs typeface="+mn-cs"/>
              </a:rPr>
              <a:t>TYUT</a:t>
            </a:r>
            <a:endParaRPr kumimoji="0" lang="en-US" altLang="zh-CN" sz="3400" b="1" i="0" u="none" strike="noStrike" kern="1200" cap="none" spc="0" normalizeH="0" baseline="0" noProof="0" dirty="0">
              <a:ln>
                <a:noFill/>
              </a:ln>
              <a:solidFill>
                <a:srgbClr val="A3C400"/>
              </a:solidFill>
              <a:effectLst/>
              <a:uLnTx/>
              <a:uFillTx/>
              <a:latin typeface="Broadway" pitchFamily="8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403648" y="4650528"/>
            <a:ext cx="2130614" cy="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网络服务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177608" y="4221088"/>
            <a:ext cx="3671878" cy="78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主讲人：郑文 研究员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2019-12-03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pic>
        <p:nvPicPr>
          <p:cNvPr id="9" name="Picture 33"/>
          <p:cNvPicPr>
            <a:picLocks noChangeAspect="1" noChangeArrowheads="1"/>
          </p:cNvPicPr>
          <p:nvPr/>
        </p:nvPicPr>
        <p:blipFill>
          <a:blip r:embed="rId4" cstate="print"/>
          <a:srcRect l="82329" b="89954"/>
          <a:stretch>
            <a:fillRect/>
          </a:stretch>
        </p:blipFill>
        <p:spPr bwMode="auto">
          <a:xfrm>
            <a:off x="7452948" y="359719"/>
            <a:ext cx="1726049" cy="5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7269313" y="238944"/>
            <a:ext cx="14697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大数据</a:t>
            </a:r>
            <a:r>
              <a:rPr kumimoji="0" lang="zh-CN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联合研究院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15" name="TextBox 12"/>
          <p:cNvSpPr txBox="1"/>
          <p:nvPr/>
        </p:nvSpPr>
        <p:spPr>
          <a:xfrm>
            <a:off x="257814" y="817058"/>
            <a:ext cx="233269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http://</a:t>
            </a:r>
            <a:r>
              <a:rPr kumimoji="0" lang="en-US" altLang="zh-CN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cds.tyut.edu.cn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304717" y="2588458"/>
            <a:ext cx="4536832" cy="707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Linux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操作系统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4312654" y="3434878"/>
            <a:ext cx="4536832" cy="461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第</a:t>
            </a:r>
            <a:r>
              <a:rPr lang="en-US" altLang="zh-CN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10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章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Shell</a:t>
            </a:r>
            <a:r>
              <a:rPr kumimoji="0" lang="en-US" altLang="zh-CN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 </a:t>
            </a:r>
            <a:r>
              <a:rPr kumimoji="0" lang="zh-CN" alt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黑体" pitchFamily="2" charset="-122"/>
                <a:cs typeface="Times New Roman" panose="02020603050405020304" pitchFamily="18" charset="0"/>
              </a:rPr>
              <a:t>脚本编程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黑体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40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 </a:t>
            </a:r>
            <a:r>
              <a:rPr lang="en-US" altLang="zh-CN" dirty="0" smtClean="0"/>
              <a:t>bash </a:t>
            </a:r>
            <a:r>
              <a:rPr lang="zh-CN" altLang="en-US" dirty="0" smtClean="0"/>
              <a:t>调用脚本时使用参数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sz="2800" b="1" dirty="0" smtClean="0">
                <a:solidFill>
                  <a:srgbClr val="990000"/>
                </a:solidFill>
                <a:latin typeface="Courier New" pitchFamily="49" charset="0"/>
              </a:rPr>
              <a:t>$ bash [-x] [-n] [-v]  </a:t>
            </a:r>
            <a:r>
              <a:rPr lang="en-US" altLang="zh-CN" sz="2800" b="1" dirty="0" err="1" smtClean="0">
                <a:solidFill>
                  <a:srgbClr val="990000"/>
                </a:solidFill>
                <a:latin typeface="Courier New" pitchFamily="49" charset="0"/>
              </a:rPr>
              <a:t>scriptName</a:t>
            </a:r>
            <a:endParaRPr lang="en-US" altLang="zh-CN" sz="28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zh-CN" altLang="en-US" dirty="0" smtClean="0"/>
              <a:t>在脚本中使用 </a:t>
            </a:r>
            <a:r>
              <a:rPr lang="en-US" altLang="zh-CN" dirty="0" smtClean="0"/>
              <a:t>bash </a:t>
            </a:r>
            <a:r>
              <a:rPr lang="zh-CN" altLang="en-US" dirty="0" smtClean="0"/>
              <a:t>内置的</a:t>
            </a:r>
            <a:r>
              <a:rPr lang="zh-CN" altLang="en-US" b="1" dirty="0" smtClean="0">
                <a:solidFill>
                  <a:srgbClr val="002060"/>
                </a:solidFill>
              </a:rPr>
              <a:t> </a:t>
            </a:r>
            <a:r>
              <a:rPr lang="en-US" altLang="zh-CN" b="1" dirty="0" smtClean="0">
                <a:solidFill>
                  <a:srgbClr val="002060"/>
                </a:solidFill>
              </a:rPr>
              <a:t>set </a:t>
            </a:r>
            <a:r>
              <a:rPr lang="zh-CN" altLang="en-US" dirty="0" smtClean="0"/>
              <a:t>命令使整个或部分脚本处于调试模式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sz="2800" b="1" dirty="0" smtClean="0">
                <a:solidFill>
                  <a:srgbClr val="002060"/>
                </a:solidFill>
                <a:latin typeface="Courier New" pitchFamily="49" charset="0"/>
              </a:rPr>
              <a:t>开启：</a:t>
            </a:r>
            <a:r>
              <a:rPr lang="en-US" altLang="zh-CN" sz="2800" b="1" dirty="0" smtClean="0">
                <a:solidFill>
                  <a:srgbClr val="990000"/>
                </a:solidFill>
                <a:latin typeface="Courier New" pitchFamily="49" charset="0"/>
              </a:rPr>
              <a:t>set [-x] [-n] [-v]</a:t>
            </a:r>
          </a:p>
          <a:p>
            <a:pPr lvl="1">
              <a:buNone/>
            </a:pPr>
            <a:r>
              <a:rPr lang="zh-CN" altLang="en-US" sz="2800" b="1" dirty="0" smtClean="0">
                <a:solidFill>
                  <a:srgbClr val="002060"/>
                </a:solidFill>
                <a:latin typeface="Courier New" pitchFamily="49" charset="0"/>
              </a:rPr>
              <a:t>结束：</a:t>
            </a:r>
            <a:r>
              <a:rPr lang="en-US" altLang="zh-CN" sz="2800" b="1" dirty="0" smtClean="0">
                <a:solidFill>
                  <a:srgbClr val="990000"/>
                </a:solidFill>
                <a:latin typeface="Courier New" pitchFamily="49" charset="0"/>
              </a:rPr>
              <a:t>set [+x] [+n] [+v]</a:t>
            </a:r>
          </a:p>
          <a:p>
            <a:endParaRPr lang="zh-CN" altLang="en-US" sz="3200" b="1" dirty="0" smtClean="0">
              <a:latin typeface="Courier New" pitchFamily="49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脚本调试方法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100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5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1484784"/>
            <a:ext cx="7992888" cy="473975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for5--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command_output_as_list.sh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使用命令的执行结果作为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username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`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awk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-F: '{print $1}' /etc/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passwd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`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"Username $((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: $username"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endParaRPr lang="en-US" altLang="zh-CN" sz="14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line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$(cat 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files.txt|egrep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-v "^$|^#")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"$line"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14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suffix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$(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seq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254)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"192.168.0.${suffix}"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endParaRPr lang="en-US" altLang="zh-CN" sz="14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$( 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ls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/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var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/ 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$f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101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6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1556792"/>
            <a:ext cx="7992888" cy="46166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for6--range-of-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numbers_as_list.sh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使用数值范围作为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mynet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="192.168.0"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num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{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1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..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254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IPAdress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$num: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mynet.$num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endParaRPr lang="en-US" altLang="zh-CN" sz="14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使用包含步长（</a:t>
            </a:r>
            <a:r>
              <a:rPr lang="en-US" altLang="zh-CN" sz="2000" b="1" dirty="0" smtClean="0"/>
              <a:t>increment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）的数值范围作为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num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{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1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..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10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..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2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"Number: $num"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102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7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772816"/>
            <a:ext cx="7992888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addusers_foreach.sh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成批添加</a:t>
            </a:r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50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个用户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x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{1..50}   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zh-CN" altLang="en-US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或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$(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seq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50)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useradd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user${x}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"centos"|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passwd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stdin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user${x}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chage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-d 0  user${x}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8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484784"/>
            <a:ext cx="7992888" cy="47089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ssh-keyscan_from_ips.sh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for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语句可嵌套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nn-NO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nn-NO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nn-NO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nn-NO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0 1 2 </a:t>
            </a:r>
            <a:r>
              <a:rPr lang="nn-NO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  <a:endParaRPr lang="nn-NO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suffix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{1..254}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=192.168.$i.${suffix}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ping -c1 -w2 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&amp;&gt;/dev/null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keyscan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-t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rsa,dsa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\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   &gt;&gt; ~/.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/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known_hosts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"Host ($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is DOWN."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done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9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68563" y="1571575"/>
            <a:ext cx="7992888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ssh-keyscan_from_hosts.sh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nn-NO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nn-NO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host</a:t>
            </a:r>
            <a:r>
              <a:rPr lang="nn-NO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nn-NO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$(getent hosts) </a:t>
            </a:r>
            <a:endParaRPr lang="nn-NO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  <a:endParaRPr lang="nn-NO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if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ping -c1 -w2  $host &amp;&gt;/dev/null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keyscan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-t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rsa,dsa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$host \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   &gt;&gt; ~/.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/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known_hosts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"Host ($host) is DOWN."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105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break </a:t>
            </a:r>
            <a:r>
              <a:rPr lang="zh-CN" altLang="en-US" dirty="0" smtClean="0"/>
              <a:t>和 </a:t>
            </a:r>
            <a:r>
              <a:rPr lang="en-US" altLang="zh-CN" dirty="0" smtClean="0"/>
              <a:t>continue</a:t>
            </a:r>
            <a:endParaRPr lang="zh-CN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9750" y="2276872"/>
            <a:ext cx="7920682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l"/>
            </a:pPr>
            <a:r>
              <a:rPr kumimoji="1" lang="en-US" altLang="zh-CN" sz="2400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用于强行退出当前循环。</a:t>
            </a:r>
          </a:p>
          <a:p>
            <a:pPr>
              <a:lnSpc>
                <a:spcPct val="105000"/>
              </a:lnSpc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l"/>
            </a:pP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 如果是嵌套循环，则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break</a:t>
            </a:r>
            <a:r>
              <a:rPr kumimoji="1" lang="en-US" altLang="zh-CN" sz="2400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命令后面可以跟一数字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n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，表示退出第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n</a:t>
            </a:r>
            <a:r>
              <a:rPr kumimoji="1" lang="en-US" altLang="zh-CN" sz="2400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重循环（最里面的为第一重循环）。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9750" y="4653136"/>
            <a:ext cx="8064698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l"/>
            </a:pPr>
            <a:r>
              <a:rPr kumimoji="1" lang="en-US" altLang="zh-CN" sz="2400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用于忽略本次循环的剩余部分，回到循环的顶部，继续下一次循环。</a:t>
            </a:r>
          </a:p>
          <a:p>
            <a:pPr>
              <a:lnSpc>
                <a:spcPct val="105000"/>
              </a:lnSpc>
              <a:spcBef>
                <a:spcPct val="20000"/>
              </a:spcBef>
              <a:buClr>
                <a:srgbClr val="0000CC"/>
              </a:buClr>
              <a:buFont typeface="Wingdings" pitchFamily="2" charset="2"/>
              <a:buChar char="l"/>
            </a:pP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 如果是嵌套循环，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continue</a:t>
            </a:r>
            <a:r>
              <a:rPr kumimoji="1" lang="en-US" altLang="zh-CN" sz="2400" b="1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命令后面也可跟一数字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n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，表示回到第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n</a:t>
            </a:r>
            <a:r>
              <a:rPr kumimoji="1" lang="en-US" altLang="zh-CN" sz="2400" dirty="0">
                <a:latin typeface="Times New Roman" pitchFamily="18" charset="0"/>
                <a:ea typeface="黑体" pitchFamily="2" charset="-122"/>
              </a:rPr>
              <a:t> </a:t>
            </a:r>
            <a:r>
              <a:rPr kumimoji="1" lang="zh-CN" altLang="en-US" sz="2400" dirty="0">
                <a:latin typeface="Times New Roman" pitchFamily="18" charset="0"/>
                <a:ea typeface="黑体" pitchFamily="2" charset="-122"/>
              </a:rPr>
              <a:t>重循环的顶部。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72616" y="1484784"/>
            <a:ext cx="7543800" cy="5715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990000"/>
                </a:solidFill>
                <a:latin typeface="Courier New" pitchFamily="49" charset="0"/>
              </a:rPr>
              <a:t>break</a:t>
            </a:r>
            <a:r>
              <a:rPr kumimoji="1" lang="en-US" altLang="zh-CN" sz="2800" b="1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kumimoji="1" lang="en-US" altLang="zh-CN" sz="2800" b="1">
                <a:solidFill>
                  <a:srgbClr val="FF3300"/>
                </a:solidFill>
                <a:latin typeface="Courier New" pitchFamily="49" charset="0"/>
              </a:rPr>
              <a:t>[</a:t>
            </a:r>
            <a:r>
              <a:rPr kumimoji="1" lang="en-US" altLang="zh-CN" sz="2800" b="1">
                <a:solidFill>
                  <a:srgbClr val="0000CC"/>
                </a:solidFill>
                <a:latin typeface="Courier New" pitchFamily="49" charset="0"/>
              </a:rPr>
              <a:t>n</a:t>
            </a:r>
            <a:r>
              <a:rPr kumimoji="1" lang="en-US" altLang="zh-CN" sz="2800" b="1">
                <a:solidFill>
                  <a:srgbClr val="FF3300"/>
                </a:solidFill>
                <a:latin typeface="Courier New" pitchFamily="49" charset="0"/>
              </a:rPr>
              <a:t>]</a:t>
            </a:r>
            <a:endParaRPr kumimoji="1" lang="en-US" altLang="zh-CN" sz="2800" b="1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72616" y="3861048"/>
            <a:ext cx="7543800" cy="5715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800" b="1">
                <a:solidFill>
                  <a:srgbClr val="990000"/>
                </a:solidFill>
                <a:latin typeface="Courier New" pitchFamily="49" charset="0"/>
              </a:rPr>
              <a:t>continue</a:t>
            </a:r>
            <a:r>
              <a:rPr kumimoji="1" lang="en-US" altLang="zh-CN" sz="2800" b="1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kumimoji="1" lang="en-US" altLang="zh-CN" sz="2800" b="1">
                <a:solidFill>
                  <a:srgbClr val="FF3300"/>
                </a:solidFill>
                <a:latin typeface="Courier New" pitchFamily="49" charset="0"/>
              </a:rPr>
              <a:t>[</a:t>
            </a:r>
            <a:r>
              <a:rPr kumimoji="1" lang="en-US" altLang="zh-CN" sz="2800" b="1">
                <a:solidFill>
                  <a:srgbClr val="0000CC"/>
                </a:solidFill>
                <a:latin typeface="Courier New" pitchFamily="49" charset="0"/>
              </a:rPr>
              <a:t>n</a:t>
            </a:r>
            <a:r>
              <a:rPr kumimoji="1" lang="en-US" altLang="zh-CN" sz="2800" b="1">
                <a:solidFill>
                  <a:srgbClr val="FF3300"/>
                </a:solidFill>
                <a:latin typeface="Courier New" pitchFamily="49" charset="0"/>
              </a:rPr>
              <a:t>]</a:t>
            </a:r>
            <a:endParaRPr kumimoji="1" lang="en-US" altLang="zh-CN" sz="2800" b="1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10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627053"/>
            <a:ext cx="7992888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for-loop_and_break.sh</a:t>
            </a: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day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Mon Tue Wed Thu Fri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echo "Weekday $((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: $day"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if [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3 ]; then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break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107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11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1272039"/>
            <a:ext cx="7992888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for-loop_and_continue.sh</a:t>
            </a:r>
          </a:p>
          <a:p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day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16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Mon Tue Wed Thu Fri Sat Sun</a:t>
            </a:r>
            <a:endParaRPr lang="en-US" altLang="zh-CN" sz="16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echo -n "Day $((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: $day"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if [ 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7 -o 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8 ]; then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echo " (WEEKEND)"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continue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echo " (weekday)"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endParaRPr lang="en-US" altLang="zh-CN" sz="16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=“This is a test massage."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name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16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`cat </a:t>
            </a:r>
            <a:r>
              <a:rPr lang="en-US" altLang="zh-CN" sz="16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mail_list</a:t>
            </a:r>
            <a:r>
              <a:rPr lang="en-US" altLang="zh-CN" sz="16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`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[[ $name ==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richard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|| $name == “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sinosmond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]]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then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	continue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else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mail $name &lt;&lt;&lt; "$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398199"/>
            <a:ext cx="8229600" cy="4530725"/>
          </a:xfrm>
        </p:spPr>
        <p:txBody>
          <a:bodyPr/>
          <a:lstStyle/>
          <a:p>
            <a:r>
              <a:rPr lang="zh-CN" altLang="en-US" sz="2800" dirty="0" smtClean="0"/>
              <a:t>语法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说明</a:t>
            </a:r>
            <a:endParaRPr lang="en-US" altLang="zh-CN" sz="2800" dirty="0" smtClean="0"/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zh-CN" altLang="en-US" sz="2000" dirty="0" smtClean="0">
                <a:ea typeface="黑体" pitchFamily="2" charset="-122"/>
              </a:rPr>
              <a:t>通常 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r>
              <a:rPr lang="zh-CN" altLang="en-US" sz="2000" b="1" dirty="0" smtClean="0">
                <a:latin typeface="Courier New" pitchFamily="49" charset="0"/>
                <a:ea typeface="楷体_GB2312" pitchFamily="49" charset="-122"/>
              </a:rPr>
              <a:t>和</a:t>
            </a:r>
            <a:r>
              <a:rPr lang="en-US" altLang="zh-CN" sz="2000" dirty="0" smtClean="0">
                <a:ea typeface="黑体" pitchFamily="2" charset="-122"/>
              </a:rPr>
              <a:t> 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expr3</a:t>
            </a:r>
            <a:r>
              <a:rPr lang="zh-CN" altLang="en-US" sz="2000" dirty="0" smtClean="0">
                <a:ea typeface="黑体" pitchFamily="2" charset="-122"/>
              </a:rPr>
              <a:t>是</a:t>
            </a:r>
            <a:r>
              <a:rPr lang="zh-CN" altLang="en-US" sz="2000" dirty="0" smtClean="0">
                <a:solidFill>
                  <a:srgbClr val="0000CC"/>
                </a:solidFill>
                <a:ea typeface="黑体" pitchFamily="2" charset="-122"/>
              </a:rPr>
              <a:t>算数表达式；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 expr2</a:t>
            </a:r>
            <a:r>
              <a:rPr lang="zh-CN" altLang="en-US" sz="2000" dirty="0" smtClean="0">
                <a:ea typeface="黑体" pitchFamily="2" charset="-122"/>
              </a:rPr>
              <a:t>是</a:t>
            </a:r>
            <a:r>
              <a:rPr lang="zh-CN" altLang="en-US" sz="2000" dirty="0" smtClean="0">
                <a:solidFill>
                  <a:srgbClr val="0000CC"/>
                </a:solidFill>
                <a:ea typeface="黑体" pitchFamily="2" charset="-122"/>
              </a:rPr>
              <a:t>逻辑表达式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en-US" altLang="zh-CN" sz="2000" dirty="0" smtClean="0">
                <a:ea typeface="黑体" pitchFamily="2" charset="-122"/>
              </a:rPr>
              <a:t> 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r>
              <a:rPr lang="en-US" altLang="zh-CN" sz="2000" dirty="0" smtClean="0">
                <a:ea typeface="黑体" pitchFamily="2" charset="-122"/>
              </a:rPr>
              <a:t> </a:t>
            </a:r>
            <a:r>
              <a:rPr lang="zh-CN" altLang="en-US" sz="2000" dirty="0" smtClean="0">
                <a:ea typeface="黑体" pitchFamily="2" charset="-122"/>
              </a:rPr>
              <a:t>仅在循环开始之初执行一次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en-US" altLang="zh-CN" sz="2000" dirty="0" smtClean="0">
                <a:ea typeface="黑体" pitchFamily="2" charset="-122"/>
              </a:rPr>
              <a:t> 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expr2</a:t>
            </a:r>
            <a:r>
              <a:rPr lang="en-US" altLang="zh-CN" sz="2000" dirty="0" smtClean="0">
                <a:ea typeface="黑体" pitchFamily="2" charset="-122"/>
              </a:rPr>
              <a:t> </a:t>
            </a:r>
            <a:r>
              <a:rPr lang="zh-CN" altLang="en-US" sz="2000" dirty="0" smtClean="0">
                <a:ea typeface="黑体" pitchFamily="2" charset="-122"/>
              </a:rPr>
              <a:t>在每次执行循环体之前执行一次</a:t>
            </a:r>
            <a:endParaRPr lang="en-US" altLang="zh-CN" sz="2000" dirty="0" smtClean="0">
              <a:ea typeface="黑体" pitchFamily="2" charset="-122"/>
            </a:endParaRPr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zh-CN" altLang="en-US" sz="2000" dirty="0" smtClean="0">
                <a:ea typeface="黑体" pitchFamily="2" charset="-122"/>
              </a:rPr>
              <a:t> </a:t>
            </a:r>
            <a:r>
              <a:rPr lang="en-US" altLang="zh-CN" sz="2000" b="1" dirty="0" smtClean="0">
                <a:latin typeface="Courier New" pitchFamily="49" charset="0"/>
                <a:ea typeface="楷体_GB2312" pitchFamily="49" charset="-122"/>
              </a:rPr>
              <a:t>expr3 </a:t>
            </a:r>
            <a:r>
              <a:rPr lang="zh-CN" altLang="en-US" sz="2000" b="1" dirty="0" smtClean="0">
                <a:latin typeface="Courier New" pitchFamily="49" charset="0"/>
                <a:ea typeface="楷体_GB2312" pitchFamily="49" charset="-122"/>
              </a:rPr>
              <a:t>在</a:t>
            </a:r>
            <a:r>
              <a:rPr lang="zh-CN" altLang="en-US" sz="2000" dirty="0" smtClean="0">
                <a:ea typeface="黑体" pitchFamily="2" charset="-122"/>
              </a:rPr>
              <a:t>每次执行循环体之后执行一次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smtClean="0"/>
              <a:t>C</a:t>
            </a:r>
            <a:r>
              <a:rPr lang="zh-CN" altLang="en-US" sz="3600" dirty="0" smtClean="0"/>
              <a:t>语言型）语法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750" y="2060848"/>
            <a:ext cx="8136706" cy="1717393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for 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楷体_GB2312" pitchFamily="49" charset="-122"/>
              </a:rPr>
              <a:t>((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;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expr2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;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expr3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))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kumimoji="1"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 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expr2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的值为真时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进入循环，否则退出</a:t>
            </a:r>
            <a:r>
              <a:rPr kumimoji="1"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for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commands  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执行循环体，之后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expr3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done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循环结束的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标志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，返回循环顶部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48187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2800" dirty="0" smtClean="0"/>
              <a:t>首先执行 </a:t>
            </a:r>
            <a:r>
              <a:rPr lang="en-US" altLang="zh-CN" sz="2800" dirty="0" smtClean="0"/>
              <a:t>expr1</a:t>
            </a:r>
          </a:p>
          <a:p>
            <a:r>
              <a:rPr lang="zh-CN" altLang="en-US" sz="2800" dirty="0" smtClean="0"/>
              <a:t>执行 </a:t>
            </a:r>
            <a:r>
              <a:rPr lang="en-US" altLang="zh-CN" sz="2800" dirty="0" smtClean="0"/>
              <a:t>expr2</a:t>
            </a:r>
          </a:p>
          <a:p>
            <a:pPr lvl="1"/>
            <a:r>
              <a:rPr lang="zh-CN" altLang="en-US" sz="2400" dirty="0" smtClean="0"/>
              <a:t>其值为假时，终止循环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其值为真时，执行</a:t>
            </a:r>
            <a:r>
              <a:rPr lang="en-US" altLang="zh-CN" sz="2400" dirty="0" smtClean="0"/>
              <a:t>do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done</a:t>
            </a:r>
            <a:r>
              <a:rPr lang="zh-CN" altLang="en-US" sz="2400" dirty="0" smtClean="0"/>
              <a:t>之间的 </a:t>
            </a:r>
            <a:r>
              <a:rPr lang="en-US" altLang="zh-CN" sz="2400" dirty="0" smtClean="0">
                <a:solidFill>
                  <a:srgbClr val="002060"/>
                </a:solidFill>
              </a:rPr>
              <a:t>commands</a:t>
            </a:r>
          </a:p>
          <a:p>
            <a:pPr lvl="1"/>
            <a:r>
              <a:rPr lang="zh-CN" altLang="en-US" sz="2400" dirty="0" smtClean="0"/>
              <a:t>执行</a:t>
            </a:r>
            <a:r>
              <a:rPr lang="en-US" altLang="zh-CN" sz="2400" dirty="0" smtClean="0"/>
              <a:t>expr3</a:t>
            </a:r>
            <a:r>
              <a:rPr lang="zh-CN" altLang="en-US" sz="2400" dirty="0" smtClean="0"/>
              <a:t>，进入下一次循环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109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smtClean="0"/>
              <a:t>C</a:t>
            </a:r>
            <a:r>
              <a:rPr lang="zh-CN" altLang="en-US" sz="3600" dirty="0" smtClean="0"/>
              <a:t>语言型）流程</a:t>
            </a:r>
            <a:endParaRPr lang="zh-CN" altLang="en-US" sz="3600" dirty="0"/>
          </a:p>
        </p:txBody>
      </p:sp>
      <p:sp>
        <p:nvSpPr>
          <p:cNvPr id="45" name="菱形 44"/>
          <p:cNvSpPr/>
          <p:nvPr/>
        </p:nvSpPr>
        <p:spPr>
          <a:xfrm>
            <a:off x="2843808" y="4715852"/>
            <a:ext cx="1872208" cy="936104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75856" y="485986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expr2 </a:t>
            </a:r>
            <a:r>
              <a:rPr lang="zh-CN" altLang="en-US" dirty="0" smtClean="0"/>
              <a:t>的值为真</a:t>
            </a:r>
            <a:endParaRPr lang="zh-CN" altLang="en-US" dirty="0"/>
          </a:p>
        </p:txBody>
      </p:sp>
      <p:sp>
        <p:nvSpPr>
          <p:cNvPr id="49" name="圆角矩形 48"/>
          <p:cNvSpPr/>
          <p:nvPr/>
        </p:nvSpPr>
        <p:spPr>
          <a:xfrm>
            <a:off x="5148064" y="4077072"/>
            <a:ext cx="1656184" cy="4320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   </a:t>
            </a:r>
            <a:r>
              <a:rPr lang="zh-CN" altLang="en-US" dirty="0" smtClean="0"/>
              <a:t>执行 </a:t>
            </a:r>
            <a:r>
              <a:rPr lang="en-US" altLang="zh-CN" dirty="0" smtClean="0"/>
              <a:t>expr3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1187624" y="4931876"/>
            <a:ext cx="1440160" cy="4320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 </a:t>
            </a:r>
            <a:r>
              <a:rPr lang="zh-CN" altLang="en-US" dirty="0" smtClean="0"/>
              <a:t>执行 </a:t>
            </a:r>
            <a:r>
              <a:rPr lang="en-US" altLang="zh-CN" dirty="0" smtClean="0"/>
              <a:t>expr1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7092280" y="4715852"/>
            <a:ext cx="936104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7236296" y="4715852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done</a:t>
            </a:r>
            <a:r>
              <a:rPr lang="zh-CN" altLang="en-US" b="1" dirty="0" smtClean="0">
                <a:ea typeface="楷体_GB2312" pitchFamily="49" charset="-122"/>
              </a:rPr>
              <a:t>结束循环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716016" y="47971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cxnSp>
        <p:nvCxnSpPr>
          <p:cNvPr id="66" name="肘形连接符 65"/>
          <p:cNvCxnSpPr>
            <a:stCxn id="45" idx="2"/>
            <a:endCxn id="53" idx="2"/>
          </p:cNvCxnSpPr>
          <p:nvPr/>
        </p:nvCxnSpPr>
        <p:spPr>
          <a:xfrm rot="16200000" flipH="1">
            <a:off x="5670122" y="3761746"/>
            <a:ext cx="1588" cy="3780420"/>
          </a:xfrm>
          <a:prstGeom prst="bentConnector3">
            <a:avLst>
              <a:gd name="adj1" fmla="val 22989806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347864" y="57239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</a:t>
            </a:r>
          </a:p>
        </p:txBody>
      </p:sp>
      <p:cxnSp>
        <p:nvCxnSpPr>
          <p:cNvPr id="72" name="直接箭头连接符 71"/>
          <p:cNvCxnSpPr/>
          <p:nvPr/>
        </p:nvCxnSpPr>
        <p:spPr>
          <a:xfrm>
            <a:off x="611560" y="5147900"/>
            <a:ext cx="611560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>
            <a:stCxn id="53" idx="3"/>
          </p:cNvCxnSpPr>
          <p:nvPr/>
        </p:nvCxnSpPr>
        <p:spPr>
          <a:xfrm flipV="1">
            <a:off x="8028384" y="5147900"/>
            <a:ext cx="576064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5148064" y="4941168"/>
            <a:ext cx="1728192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do</a:t>
            </a:r>
            <a:r>
              <a:rPr lang="en-US" altLang="zh-CN" dirty="0" smtClean="0"/>
              <a:t> Commands</a:t>
            </a:r>
            <a:endParaRPr lang="zh-CN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611560" y="47158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for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2627784" y="514790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45" idx="3"/>
            <a:endCxn id="79" idx="1"/>
          </p:cNvCxnSpPr>
          <p:nvPr/>
        </p:nvCxnSpPr>
        <p:spPr>
          <a:xfrm>
            <a:off x="4716016" y="5183904"/>
            <a:ext cx="432048" cy="9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stCxn id="79" idx="0"/>
            <a:endCxn id="49" idx="2"/>
          </p:cNvCxnSpPr>
          <p:nvPr/>
        </p:nvCxnSpPr>
        <p:spPr>
          <a:xfrm rot="16200000" flipV="1">
            <a:off x="5778134" y="4707142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肘形连接符 51"/>
          <p:cNvCxnSpPr>
            <a:stCxn id="49" idx="1"/>
            <a:endCxn id="45" idx="0"/>
          </p:cNvCxnSpPr>
          <p:nvPr/>
        </p:nvCxnSpPr>
        <p:spPr>
          <a:xfrm rot="10800000" flipV="1">
            <a:off x="3779912" y="4293096"/>
            <a:ext cx="1368152" cy="4227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</a:t>
            </a:fld>
            <a:endParaRPr lang="en-US" altLang="zh-CN" dirty="0"/>
          </a:p>
        </p:txBody>
      </p:sp>
      <p:sp>
        <p:nvSpPr>
          <p:cNvPr id="13" name="副标题 1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脚本调试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1521522"/>
            <a:ext cx="7543800" cy="549446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err="1">
                <a:solidFill>
                  <a:srgbClr val="990000"/>
                </a:solidFill>
                <a:latin typeface="Courier New" pitchFamily="49" charset="0"/>
              </a:rPr>
              <a:t>sh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–x</a:t>
            </a:r>
            <a:r>
              <a:rPr lang="en-US" altLang="zh-CN" sz="2800" b="1" dirty="0">
                <a:solidFill>
                  <a:srgbClr val="FF3300"/>
                </a:solidFill>
                <a:latin typeface="Courier New" pitchFamily="49" charset="0"/>
              </a:rPr>
              <a:t> </a:t>
            </a:r>
            <a:r>
              <a:rPr lang="zh-CN" altLang="en-US" sz="2800" dirty="0">
                <a:solidFill>
                  <a:srgbClr val="0000CC"/>
                </a:solidFill>
                <a:latin typeface="Courier New" pitchFamily="49" charset="0"/>
              </a:rPr>
              <a:t>脚本名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77416" y="2131123"/>
            <a:ext cx="7566992" cy="111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该选项可以使用户跟踪脚本的执行，此时 </a:t>
            </a:r>
            <a:r>
              <a:rPr lang="en-US" altLang="zh-CN" sz="20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shell</a:t>
            </a:r>
            <a:r>
              <a:rPr lang="en-US" altLang="zh-CN" sz="20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对脚本中每条命令的处理过程为：先执行</a:t>
            </a:r>
            <a:r>
              <a:rPr lang="zh-CN" altLang="en-US" sz="2000" b="0" dirty="0">
                <a:solidFill>
                  <a:srgbClr val="FF0000"/>
                </a:solidFill>
                <a:ea typeface="黑体" pitchFamily="2" charset="-122"/>
              </a:rPr>
              <a:t>替换</a:t>
            </a: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，然后显示，再执行它。</a:t>
            </a:r>
          </a:p>
          <a:p>
            <a:pPr>
              <a:lnSpc>
                <a:spcPct val="105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shell</a:t>
            </a:r>
            <a:r>
              <a:rPr lang="en-US" altLang="zh-CN" sz="20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显示脚本中的行时，会在行首添加一个加号 “ </a:t>
            </a:r>
            <a:r>
              <a:rPr lang="zh-CN" altLang="en-US" sz="20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+</a:t>
            </a: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 ”。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85800" y="3367090"/>
            <a:ext cx="7543800" cy="566309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err="1">
                <a:solidFill>
                  <a:srgbClr val="990000"/>
                </a:solidFill>
                <a:latin typeface="Courier New" pitchFamily="49" charset="0"/>
              </a:rPr>
              <a:t>sh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 –v</a:t>
            </a:r>
            <a:r>
              <a:rPr lang="en-US" altLang="zh-CN" sz="2800" b="1" dirty="0">
                <a:solidFill>
                  <a:srgbClr val="FF3300"/>
                </a:solidFill>
                <a:latin typeface="Courier New" pitchFamily="49" charset="0"/>
              </a:rPr>
              <a:t> </a:t>
            </a:r>
            <a:r>
              <a:rPr lang="zh-CN" altLang="en-US" sz="2800" dirty="0">
                <a:solidFill>
                  <a:srgbClr val="0000CC"/>
                </a:solidFill>
                <a:latin typeface="Courier New" pitchFamily="49" charset="0"/>
              </a:rPr>
              <a:t>脚本名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77416" y="3976690"/>
            <a:ext cx="7566992" cy="39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在执行脚本之前，按输入的原样打印脚本中的各行。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85800" y="4735242"/>
            <a:ext cx="7543800" cy="566309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err="1">
                <a:solidFill>
                  <a:srgbClr val="990000"/>
                </a:solidFill>
                <a:latin typeface="Courier New" pitchFamily="49" charset="0"/>
              </a:rPr>
              <a:t>sh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 –n</a:t>
            </a:r>
            <a:r>
              <a:rPr lang="en-US" altLang="zh-CN" sz="2800" b="1" dirty="0">
                <a:solidFill>
                  <a:srgbClr val="FF3300"/>
                </a:solidFill>
                <a:latin typeface="Courier New" pitchFamily="49" charset="0"/>
              </a:rPr>
              <a:t> </a:t>
            </a:r>
            <a:r>
              <a:rPr lang="zh-CN" altLang="en-US" sz="2800" dirty="0">
                <a:solidFill>
                  <a:srgbClr val="0000CC"/>
                </a:solidFill>
                <a:latin typeface="Courier New" pitchFamily="49" charset="0"/>
              </a:rPr>
              <a:t>脚本名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83766" y="5379767"/>
            <a:ext cx="7560642" cy="713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2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对脚本进行语法检查，但不执行脚本。如果存在语法错误，</a:t>
            </a:r>
            <a:r>
              <a:rPr lang="en-US" altLang="zh-CN" sz="20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shell</a:t>
            </a:r>
            <a:r>
              <a:rPr lang="en-US" altLang="zh-CN" sz="20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会报错，如果没有错误，则不显示任何内容。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110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smtClean="0"/>
              <a:t>C</a:t>
            </a:r>
            <a:r>
              <a:rPr lang="zh-CN" altLang="en-US" sz="3600" dirty="0" smtClean="0"/>
              <a:t>语言型）举例</a:t>
            </a:r>
            <a:r>
              <a:rPr lang="en-US" altLang="zh-CN" sz="3600" dirty="0" smtClean="0"/>
              <a:t>1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1526164"/>
            <a:ext cx="7992888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for--C-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style.sh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pl-PL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((i=0</a:t>
            </a:r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pl-PL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i&lt;10</a:t>
            </a:r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pl-PL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i++))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pl-PL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$i</a:t>
            </a:r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&lt;= 10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 )) 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 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"Random number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: $RANDOM" 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 </a:t>
            </a:r>
          </a:p>
          <a:p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=1, j=10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&lt;= 5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++, j=j+5))</a:t>
            </a:r>
            <a:r>
              <a:rPr lang="pl-PL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 do 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"Number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: $j"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5295" y="5956240"/>
            <a:ext cx="576064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黑体" pitchFamily="49" charset="-122"/>
                <a:ea typeface="黑体" pitchFamily="49" charset="-122"/>
              </a:rPr>
              <a:t>C 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语言风格的 </a:t>
            </a:r>
            <a:r>
              <a:rPr lang="en-US" altLang="zh-CN" sz="2000" dirty="0" smtClean="0">
                <a:latin typeface="黑体" pitchFamily="49" charset="-122"/>
                <a:ea typeface="黑体" pitchFamily="49" charset="-122"/>
              </a:rPr>
              <a:t>for </a:t>
            </a:r>
            <a:r>
              <a:rPr lang="zh-CN" altLang="en-US" sz="2000" dirty="0" smtClean="0">
                <a:latin typeface="黑体" pitchFamily="49" charset="-122"/>
                <a:ea typeface="黑体" pitchFamily="49" charset="-122"/>
              </a:rPr>
              <a:t>语句通常用于实现计数型循环</a:t>
            </a:r>
            <a:endParaRPr lang="zh-CN" altLang="en-US" sz="20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111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smtClean="0"/>
              <a:t>C</a:t>
            </a:r>
            <a:r>
              <a:rPr lang="zh-CN" altLang="en-US" sz="3600" dirty="0" smtClean="0"/>
              <a:t>语言型）举例</a:t>
            </a:r>
            <a:r>
              <a:rPr lang="en-US" altLang="zh-CN" sz="3600" dirty="0" smtClean="0"/>
              <a:t>2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672" y="1339592"/>
            <a:ext cx="7992888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for--C-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style_sum.sh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s=0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i&lt;=100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i++))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let s=$s+$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  <a:p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((s=0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,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i=1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i&lt;=100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i++))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((s+=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  <a:p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((s=0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,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i=1;i&lt;=100;s+=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,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:  #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空语句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((s=0,i=1;i&lt;=100;s+=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i,i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112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smtClean="0"/>
              <a:t>C</a:t>
            </a:r>
            <a:r>
              <a:rPr lang="zh-CN" altLang="en-US" sz="3600" dirty="0" smtClean="0"/>
              <a:t>语言型）举例</a:t>
            </a:r>
            <a:r>
              <a:rPr lang="en-US" altLang="zh-CN" sz="3600" dirty="0" smtClean="0"/>
              <a:t>3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48607" y="1556792"/>
            <a:ext cx="7992888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addusers_for_C-style.sh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成批添加</a:t>
            </a:r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50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个用户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 n=1; n&lt;=50; n++ ))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if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((n&lt;10))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then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="st0${n}" 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else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${n}"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useradd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"centos"|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passwd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stdin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chage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-d 0 $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113</a:t>
            </a:fld>
            <a:endParaRPr lang="en-US" altLang="zh-CN" dirty="0"/>
          </a:p>
        </p:txBody>
      </p:sp>
      <p:sp>
        <p:nvSpPr>
          <p:cNvPr id="25" name="副标题 24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循环语句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7544" y="1412776"/>
            <a:ext cx="8136904" cy="170815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while </a:t>
            </a:r>
            <a:r>
              <a:rPr lang="en-US" altLang="zh-CN" sz="2400" b="1" dirty="0" err="1">
                <a:solidFill>
                  <a:schemeClr val="tx1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 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lang="en-US" altLang="zh-CN" sz="2400" b="1" dirty="0" err="1" smtClean="0">
                <a:latin typeface="Courier New" pitchFamily="49" charset="0"/>
                <a:ea typeface="楷体_GB2312" pitchFamily="49" charset="-122"/>
              </a:rPr>
              <a:t>expr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的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退出状态为</a:t>
            </a:r>
            <a:r>
              <a:rPr lang="zh-CN" altLang="en-US" sz="2400" b="1" dirty="0">
                <a:latin typeface="Courier New" pitchFamily="49" charset="0"/>
                <a:ea typeface="楷体_GB2312" pitchFamily="49" charset="-122"/>
              </a:rPr>
              <a:t>0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，进入循环，否则退出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while</a:t>
            </a:r>
            <a:endParaRPr lang="en-US" altLang="zh-CN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commands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循环体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done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循环结束标志，返回循环顶部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1331640" y="3573016"/>
            <a:ext cx="6486525" cy="2230437"/>
            <a:chOff x="881" y="2625"/>
            <a:chExt cx="4086" cy="1405"/>
          </a:xfrm>
        </p:grpSpPr>
        <p:sp>
          <p:nvSpPr>
            <p:cNvPr id="9" name="AutoShape 28"/>
            <p:cNvSpPr>
              <a:spLocks noChangeArrowheads="1"/>
            </p:cNvSpPr>
            <p:nvPr/>
          </p:nvSpPr>
          <p:spPr bwMode="auto">
            <a:xfrm>
              <a:off x="2780" y="2695"/>
              <a:ext cx="1066" cy="297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>
              <a:off x="1892" y="2845"/>
              <a:ext cx="0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1" name="AutoShape 30"/>
            <p:cNvSpPr>
              <a:spLocks noChangeArrowheads="1"/>
            </p:cNvSpPr>
            <p:nvPr/>
          </p:nvSpPr>
          <p:spPr bwMode="auto">
            <a:xfrm>
              <a:off x="1122" y="3170"/>
              <a:ext cx="1539" cy="533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Text Box 31"/>
            <p:cNvSpPr txBox="1">
              <a:spLocks noChangeArrowheads="1"/>
            </p:cNvSpPr>
            <p:nvPr/>
          </p:nvSpPr>
          <p:spPr bwMode="auto">
            <a:xfrm>
              <a:off x="1175" y="3319"/>
              <a:ext cx="1486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while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条件测试命令</a:t>
              </a:r>
            </a:p>
          </p:txBody>
        </p:sp>
        <p:sp>
          <p:nvSpPr>
            <p:cNvPr id="13" name="Line 32"/>
            <p:cNvSpPr>
              <a:spLocks noChangeShapeType="1"/>
            </p:cNvSpPr>
            <p:nvPr/>
          </p:nvSpPr>
          <p:spPr bwMode="auto">
            <a:xfrm>
              <a:off x="1892" y="2845"/>
              <a:ext cx="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4" name="Line 33"/>
            <p:cNvSpPr>
              <a:spLocks noChangeShapeType="1"/>
            </p:cNvSpPr>
            <p:nvPr/>
          </p:nvSpPr>
          <p:spPr bwMode="auto">
            <a:xfrm>
              <a:off x="2673" y="3438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5" name="Line 34"/>
            <p:cNvSpPr>
              <a:spLocks noChangeShapeType="1"/>
            </p:cNvSpPr>
            <p:nvPr/>
          </p:nvSpPr>
          <p:spPr bwMode="auto">
            <a:xfrm>
              <a:off x="3306" y="2995"/>
              <a:ext cx="0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6" name="Line 35"/>
            <p:cNvSpPr>
              <a:spLocks noChangeShapeType="1"/>
            </p:cNvSpPr>
            <p:nvPr/>
          </p:nvSpPr>
          <p:spPr bwMode="auto">
            <a:xfrm flipV="1">
              <a:off x="4205" y="3615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7" name="Text Box 36"/>
            <p:cNvSpPr txBox="1">
              <a:spLocks noChangeArrowheads="1"/>
            </p:cNvSpPr>
            <p:nvPr/>
          </p:nvSpPr>
          <p:spPr bwMode="auto">
            <a:xfrm>
              <a:off x="1892" y="2625"/>
              <a:ext cx="770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solidFill>
                    <a:srgbClr val="FF0000"/>
                  </a:solidFill>
                  <a:ea typeface="楷体_GB2312" pitchFamily="49" charset="-122"/>
                </a:rPr>
                <a:t>条件为真</a:t>
              </a:r>
            </a:p>
          </p:txBody>
        </p:sp>
        <p:sp>
          <p:nvSpPr>
            <p:cNvPr id="18" name="Line 37"/>
            <p:cNvSpPr>
              <a:spLocks noChangeShapeType="1"/>
            </p:cNvSpPr>
            <p:nvPr/>
          </p:nvSpPr>
          <p:spPr bwMode="auto">
            <a:xfrm>
              <a:off x="1892" y="4029"/>
              <a:ext cx="230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9" name="Text Box 38"/>
            <p:cNvSpPr txBox="1">
              <a:spLocks noChangeArrowheads="1"/>
            </p:cNvSpPr>
            <p:nvPr/>
          </p:nvSpPr>
          <p:spPr bwMode="auto">
            <a:xfrm>
              <a:off x="1967" y="3800"/>
              <a:ext cx="651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solidFill>
                    <a:srgbClr val="002060"/>
                  </a:solidFill>
                  <a:ea typeface="楷体_GB2312" pitchFamily="49" charset="-122"/>
                </a:rPr>
                <a:t>条件为假</a:t>
              </a:r>
            </a:p>
          </p:txBody>
        </p:sp>
        <p:sp>
          <p:nvSpPr>
            <p:cNvPr id="20" name="Line 39"/>
            <p:cNvSpPr>
              <a:spLocks noChangeShapeType="1"/>
            </p:cNvSpPr>
            <p:nvPr/>
          </p:nvSpPr>
          <p:spPr bwMode="auto">
            <a:xfrm>
              <a:off x="881" y="3438"/>
              <a:ext cx="2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1" name="AutoShape 40"/>
            <p:cNvSpPr>
              <a:spLocks noChangeArrowheads="1"/>
            </p:cNvSpPr>
            <p:nvPr/>
          </p:nvSpPr>
          <p:spPr bwMode="auto">
            <a:xfrm>
              <a:off x="3712" y="3303"/>
              <a:ext cx="1006" cy="296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Text Box 41"/>
            <p:cNvSpPr txBox="1">
              <a:spLocks noChangeArrowheads="1"/>
            </p:cNvSpPr>
            <p:nvPr/>
          </p:nvSpPr>
          <p:spPr bwMode="auto">
            <a:xfrm>
              <a:off x="3696" y="3327"/>
              <a:ext cx="104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done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结束循环</a:t>
              </a:r>
            </a:p>
          </p:txBody>
        </p:sp>
        <p:sp>
          <p:nvSpPr>
            <p:cNvPr id="23" name="Line 42"/>
            <p:cNvSpPr>
              <a:spLocks noChangeShapeType="1"/>
            </p:cNvSpPr>
            <p:nvPr/>
          </p:nvSpPr>
          <p:spPr bwMode="auto">
            <a:xfrm>
              <a:off x="4731" y="3438"/>
              <a:ext cx="2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4" name="Text Box 43"/>
            <p:cNvSpPr txBox="1">
              <a:spLocks noChangeArrowheads="1"/>
            </p:cNvSpPr>
            <p:nvPr/>
          </p:nvSpPr>
          <p:spPr bwMode="auto">
            <a:xfrm>
              <a:off x="2781" y="2731"/>
              <a:ext cx="105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do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命令序列</a:t>
              </a:r>
              <a:r>
                <a:rPr lang="en-US" altLang="zh-CN" sz="1600" b="1" dirty="0">
                  <a:ea typeface="楷体_GB2312" pitchFamily="49" charset="-122"/>
                </a:rPr>
                <a:t>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040" y="1485359"/>
            <a:ext cx="8388424" cy="40318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while--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guess_number.sh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$RANDOM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是一个系统随机数的环境变量，模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100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运算用于生成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1-100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的随机整数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num=$((RANDOM%100))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使用永真循环、条件退出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(break)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的方式接收用户的猜测并进行判断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: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read  -p  "Please guess my number [0-99]: "  answer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if   [ $answer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$num ]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then echo "The number you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inputed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is less then my NUMBER."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[[ $answer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$num ]]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then echo "The number you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inputed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is greater then my NUMBER."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((answer==num))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then echo "Bingo! Congratulate: my NUMBER is $num."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break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6547"/>
            <a:ext cx="8229600" cy="4530725"/>
          </a:xfrm>
        </p:spPr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和输入重定向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1917987"/>
            <a:ext cx="8280920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while--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read_file.sh</a:t>
            </a:r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file=/etc/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resolv.conf</a:t>
            </a:r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while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IFS= read -r line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# echo line is stored in $line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echo $line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&lt; "$file"</a:t>
            </a:r>
          </a:p>
          <a:p>
            <a:endParaRPr lang="en-US" altLang="zh-CN" b="1" dirty="0" smtClean="0">
              <a:solidFill>
                <a:srgbClr val="C0000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while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IFS=: read -r user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enpass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uid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gid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desc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home shell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# only display if UID &gt;= 500 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[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uid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-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ge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500 ] &amp;&amp; echo "User $user ($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uid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) assigned \"$home\" home directory with $shell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shell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."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 &lt; /etc/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</a:rPr>
              <a:t>passwd</a:t>
            </a:r>
            <a:endParaRPr lang="en-US" altLang="zh-CN" b="1" dirty="0" smtClean="0">
              <a:solidFill>
                <a:srgbClr val="FF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使用管道为 </a:t>
            </a:r>
            <a:r>
              <a:rPr lang="en-US" altLang="zh-CN" dirty="0" smtClean="0"/>
              <a:t>while </a:t>
            </a:r>
            <a:r>
              <a:rPr lang="zh-CN" altLang="en-US" dirty="0" smtClean="0"/>
              <a:t>传递输入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116</a:t>
            </a:fld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0040" y="2542252"/>
            <a:ext cx="8388424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while-rename_filename.sh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找出当前目录下包含空格的文件名，将空格替换为下划线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DIR="."</a:t>
            </a:r>
            <a:endParaRPr lang="zh-CN" altLang="en-US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find $DIR -type f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read file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# using POSIX class [:space:] to find space in the filename</a:t>
            </a:r>
            <a:endParaRPr lang="zh-CN" altLang="en-US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[[ "$file" = *[[:space:]]* ]]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# substitute space with "_" character (rename the filename)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mv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"$file" $(echo $file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tr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 ' '_')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C0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117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3488" y="1407920"/>
            <a:ext cx="8388424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/etc/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cron.daily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/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monitor_disk_space.cron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set admin email so that you can get email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ADMIN="me@somewhere.com"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set alert level 90% is default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ALERT=90</a:t>
            </a:r>
          </a:p>
          <a:p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LANG=C </a:t>
            </a:r>
          </a:p>
          <a:p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PH|egrep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-v '^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Filesystem|tmpfs|cdrom'|awk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'{ print $5 " " $1 }'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read output;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=$(echo $output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'{ print $1 }' | cut -d'%' -f1  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partition=$(echo $output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'{ print $2 }' 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if [ 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$ALERT ]; then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( echo -n "Running out of space 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echo -n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$partition ($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%)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echo -n " on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$(hostname)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as on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$(date)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\"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)| mail -s "Alert: Almost out of disk space 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$ADMIN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118</a:t>
            </a:fld>
            <a:endParaRPr lang="en-US" altLang="zh-CN" dirty="0"/>
          </a:p>
        </p:txBody>
      </p:sp>
      <p:sp>
        <p:nvSpPr>
          <p:cNvPr id="25" name="副标题 24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until </a:t>
            </a:r>
            <a:r>
              <a:rPr lang="zh-CN" altLang="en-US" dirty="0" smtClean="0"/>
              <a:t>循环语句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7544" y="1412776"/>
            <a:ext cx="8280920" cy="170815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until </a:t>
            </a:r>
            <a:r>
              <a:rPr kumimoji="1" lang="en-US" altLang="zh-CN" sz="2400" b="1" dirty="0" err="1">
                <a:latin typeface="Courier New" pitchFamily="49" charset="0"/>
                <a:ea typeface="楷体_GB2312" pitchFamily="49" charset="-122"/>
              </a:rPr>
              <a:t>expr</a:t>
            </a:r>
            <a:r>
              <a:rPr kumimoji="1"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# 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 </a:t>
            </a:r>
            <a:r>
              <a:rPr kumimoji="1"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endParaRPr kumimoji="1"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 </a:t>
            </a:r>
            <a:r>
              <a:rPr kumimoji="1"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kumimoji="1"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的退出状态</a:t>
            </a:r>
            <a:r>
              <a:rPr kumimoji="1" lang="zh-CN" altLang="en-US" sz="2400" b="1" dirty="0">
                <a:latin typeface="Courier New" pitchFamily="49" charset="0"/>
                <a:ea typeface="楷体_GB2312" pitchFamily="49" charset="-122"/>
              </a:rPr>
              <a:t>非</a:t>
            </a:r>
            <a:r>
              <a:rPr kumimoji="1" lang="en-US" altLang="zh-CN" sz="2400" b="1" dirty="0">
                <a:latin typeface="Courier New" pitchFamily="49" charset="0"/>
                <a:ea typeface="楷体_GB2312" pitchFamily="49" charset="-122"/>
              </a:rPr>
              <a:t>0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，进入循环，否则退出</a:t>
            </a:r>
            <a:r>
              <a:rPr kumimoji="1"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until</a:t>
            </a:r>
            <a:endParaRPr kumimoji="1" lang="en-US" altLang="zh-CN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commands  </a:t>
            </a:r>
            <a:r>
              <a:rPr kumimoji="1"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循环体</a:t>
            </a:r>
            <a:endParaRPr kumimoji="1" lang="zh-CN" altLang="en-US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done        </a:t>
            </a:r>
            <a:r>
              <a:rPr kumimoji="1"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kumimoji="1"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循环结束标志，返回循环顶部</a:t>
            </a:r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1259632" y="3670747"/>
            <a:ext cx="6911975" cy="2263775"/>
            <a:chOff x="567" y="2564"/>
            <a:chExt cx="4354" cy="1426"/>
          </a:xfrm>
        </p:grpSpPr>
        <p:sp>
          <p:nvSpPr>
            <p:cNvPr id="9" name="Line 39"/>
            <p:cNvSpPr>
              <a:spLocks noChangeShapeType="1"/>
            </p:cNvSpPr>
            <p:nvPr/>
          </p:nvSpPr>
          <p:spPr bwMode="auto">
            <a:xfrm>
              <a:off x="1645" y="2564"/>
              <a:ext cx="0" cy="1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0" name="AutoShape 40"/>
            <p:cNvSpPr>
              <a:spLocks noChangeArrowheads="1"/>
            </p:cNvSpPr>
            <p:nvPr/>
          </p:nvSpPr>
          <p:spPr bwMode="auto">
            <a:xfrm>
              <a:off x="824" y="2911"/>
              <a:ext cx="1640" cy="567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41"/>
            <p:cNvSpPr txBox="1">
              <a:spLocks noChangeArrowheads="1"/>
            </p:cNvSpPr>
            <p:nvPr/>
          </p:nvSpPr>
          <p:spPr bwMode="auto">
            <a:xfrm>
              <a:off x="880" y="3069"/>
              <a:ext cx="158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until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条件测试命令</a:t>
              </a:r>
            </a:p>
          </p:txBody>
        </p:sp>
        <p:sp>
          <p:nvSpPr>
            <p:cNvPr id="12" name="Line 42"/>
            <p:cNvSpPr>
              <a:spLocks noChangeShapeType="1"/>
            </p:cNvSpPr>
            <p:nvPr/>
          </p:nvSpPr>
          <p:spPr bwMode="auto">
            <a:xfrm>
              <a:off x="1645" y="3826"/>
              <a:ext cx="9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3" name="Line 43"/>
            <p:cNvSpPr>
              <a:spLocks noChangeShapeType="1"/>
            </p:cNvSpPr>
            <p:nvPr/>
          </p:nvSpPr>
          <p:spPr bwMode="auto">
            <a:xfrm>
              <a:off x="2476" y="3196"/>
              <a:ext cx="6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4" name="Line 44"/>
            <p:cNvSpPr>
              <a:spLocks noChangeShapeType="1"/>
            </p:cNvSpPr>
            <p:nvPr/>
          </p:nvSpPr>
          <p:spPr bwMode="auto">
            <a:xfrm>
              <a:off x="3159" y="3199"/>
              <a:ext cx="0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5" name="Line 45"/>
            <p:cNvSpPr>
              <a:spLocks noChangeShapeType="1"/>
            </p:cNvSpPr>
            <p:nvPr/>
          </p:nvSpPr>
          <p:spPr bwMode="auto">
            <a:xfrm flipV="1">
              <a:off x="4109" y="2564"/>
              <a:ext cx="0" cy="4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6" name="Text Box 46"/>
            <p:cNvSpPr txBox="1">
              <a:spLocks noChangeArrowheads="1"/>
            </p:cNvSpPr>
            <p:nvPr/>
          </p:nvSpPr>
          <p:spPr bwMode="auto">
            <a:xfrm>
              <a:off x="1645" y="3587"/>
              <a:ext cx="820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solidFill>
                    <a:srgbClr val="002060"/>
                  </a:solidFill>
                  <a:ea typeface="楷体_GB2312" pitchFamily="49" charset="-122"/>
                </a:rPr>
                <a:t>条件为假</a:t>
              </a:r>
            </a:p>
          </p:txBody>
        </p:sp>
        <p:sp>
          <p:nvSpPr>
            <p:cNvPr id="17" name="Line 47"/>
            <p:cNvSpPr>
              <a:spLocks noChangeShapeType="1"/>
            </p:cNvSpPr>
            <p:nvPr/>
          </p:nvSpPr>
          <p:spPr bwMode="auto">
            <a:xfrm>
              <a:off x="1645" y="2564"/>
              <a:ext cx="24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8" name="Text Box 48"/>
            <p:cNvSpPr txBox="1">
              <a:spLocks noChangeArrowheads="1"/>
            </p:cNvSpPr>
            <p:nvPr/>
          </p:nvSpPr>
          <p:spPr bwMode="auto">
            <a:xfrm>
              <a:off x="1746" y="2639"/>
              <a:ext cx="694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solidFill>
                    <a:srgbClr val="FF0000"/>
                  </a:solidFill>
                  <a:ea typeface="楷体_GB2312" pitchFamily="49" charset="-122"/>
                </a:rPr>
                <a:t>条件为真</a:t>
              </a:r>
            </a:p>
          </p:txBody>
        </p:sp>
        <p:sp>
          <p:nvSpPr>
            <p:cNvPr id="19" name="Line 49"/>
            <p:cNvSpPr>
              <a:spLocks noChangeShapeType="1"/>
            </p:cNvSpPr>
            <p:nvPr/>
          </p:nvSpPr>
          <p:spPr bwMode="auto">
            <a:xfrm>
              <a:off x="567" y="3196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0" name="AutoShape 50"/>
            <p:cNvSpPr>
              <a:spLocks noChangeArrowheads="1"/>
            </p:cNvSpPr>
            <p:nvPr/>
          </p:nvSpPr>
          <p:spPr bwMode="auto">
            <a:xfrm>
              <a:off x="3583" y="3053"/>
              <a:ext cx="1072" cy="315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51"/>
            <p:cNvSpPr txBox="1">
              <a:spLocks noChangeArrowheads="1"/>
            </p:cNvSpPr>
            <p:nvPr/>
          </p:nvSpPr>
          <p:spPr bwMode="auto">
            <a:xfrm>
              <a:off x="3612" y="3105"/>
              <a:ext cx="103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done </a:t>
              </a:r>
              <a:r>
                <a:rPr lang="en-US" altLang="zh-CN" sz="1600" b="1" dirty="0">
                  <a:ea typeface="楷体_GB2312" pitchFamily="49" charset="-122"/>
                </a:rPr>
                <a:t> </a:t>
              </a:r>
              <a:r>
                <a:rPr lang="zh-CN" altLang="en-US" sz="1600" b="1" dirty="0">
                  <a:ea typeface="楷体_GB2312" pitchFamily="49" charset="-122"/>
                </a:rPr>
                <a:t>结束循环</a:t>
              </a:r>
            </a:p>
          </p:txBody>
        </p:sp>
        <p:sp>
          <p:nvSpPr>
            <p:cNvPr id="22" name="Line 52"/>
            <p:cNvSpPr>
              <a:spLocks noChangeShapeType="1"/>
            </p:cNvSpPr>
            <p:nvPr/>
          </p:nvSpPr>
          <p:spPr bwMode="auto">
            <a:xfrm>
              <a:off x="4669" y="3196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3" name="AutoShape 53"/>
            <p:cNvSpPr>
              <a:spLocks noChangeArrowheads="1"/>
            </p:cNvSpPr>
            <p:nvPr/>
          </p:nvSpPr>
          <p:spPr bwMode="auto">
            <a:xfrm>
              <a:off x="2590" y="3674"/>
              <a:ext cx="1136" cy="316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54"/>
            <p:cNvSpPr txBox="1">
              <a:spLocks noChangeArrowheads="1"/>
            </p:cNvSpPr>
            <p:nvPr/>
          </p:nvSpPr>
          <p:spPr bwMode="auto">
            <a:xfrm>
              <a:off x="2592" y="3699"/>
              <a:ext cx="112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do </a:t>
              </a:r>
              <a:r>
                <a:rPr lang="en-US" altLang="zh-CN" sz="1600" b="1" dirty="0">
                  <a:ea typeface="楷体_GB2312" pitchFamily="49" charset="-122"/>
                </a:rPr>
                <a:t> </a:t>
              </a:r>
              <a:r>
                <a:rPr lang="zh-CN" altLang="en-US" sz="1600" b="1" dirty="0">
                  <a:ea typeface="楷体_GB2312" pitchFamily="49" charset="-122"/>
                </a:rPr>
                <a:t>命令序列</a:t>
              </a:r>
              <a:r>
                <a:rPr lang="en-US" altLang="zh-CN" sz="1600" b="1" dirty="0">
                  <a:ea typeface="楷体_GB2312" pitchFamily="49" charset="-122"/>
                </a:rPr>
                <a:t>…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119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until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0160" y="1484784"/>
            <a:ext cx="7992888" cy="3477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until-host_online_to_ssh.sh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read -p "Enter IP Address:"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ipadd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ipadd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until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ping -c 1 $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ipadd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&amp;&gt; /dev/null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 </a:t>
            </a:r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sleep 60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ssh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ipadd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对脚本进行语法检查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$ bash -n greetings.sh</a:t>
            </a:r>
          </a:p>
          <a:p>
            <a:r>
              <a:rPr lang="zh-CN" altLang="en-US" dirty="0" smtClean="0"/>
              <a:t>显示脚本中每个原始命令行及其执行结果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$ bash -v greetings.sh</a:t>
            </a:r>
          </a:p>
          <a:p>
            <a:r>
              <a:rPr lang="zh-CN" altLang="en-US" dirty="0" smtClean="0"/>
              <a:t>以调试模式执行脚本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$ bash -x greetings.sh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脚本调试举例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120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until </a:t>
            </a:r>
            <a:r>
              <a:rPr lang="zh-CN" altLang="en-US" dirty="0" smtClean="0"/>
              <a:t>循环语句举例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4627" y="1477425"/>
            <a:ext cx="7992888" cy="47705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until-user_online_to_write.sh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username=$1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$# -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1 ]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"Usage: `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basename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$0`  &lt;username&gt;  [&lt;message&gt;]"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exit 1</a:t>
            </a:r>
          </a:p>
          <a:p>
            <a:r>
              <a:rPr lang="en-US" altLang="zh-CN" sz="16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C0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grep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"^$username:" /etc/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passwd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&gt; /dev/null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then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: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"$username is not a user on this system."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exit 2</a:t>
            </a:r>
          </a:p>
          <a:p>
            <a:r>
              <a:rPr lang="en-US" altLang="zh-CN" sz="16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600" b="1" dirty="0" smtClean="0">
              <a:solidFill>
                <a:srgbClr val="C0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until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who|grep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"$username" &gt; /dev/null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"$username is not logged on."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sleep 600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shift ;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=$*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[[ X"$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== "X" ]] &amp;&amp;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="Hello, $username"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msg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| write $username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121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while/until/for </a:t>
            </a:r>
            <a:r>
              <a:rPr lang="zh-CN" altLang="en-US" dirty="0" smtClean="0"/>
              <a:t>循环举例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360130"/>
            <a:ext cx="7992888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while-until-for_sum.sh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使用当型循环求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sum(1..100)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=0,s=0))        #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=0 ; s=0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&lt;100))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((i++,s+=i))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  <a:p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使用直到型循环求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sum(1..100)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=0,s=0))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until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==100))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((i++,s+=i))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使用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风格的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zh-CN" altLang="en-US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循环求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sum(1..100)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((s=0,i=1;i&lt;=100;s+=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i,i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: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sum\(1..100\)=$s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122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while/until/for </a:t>
            </a:r>
            <a:r>
              <a:rPr lang="zh-CN" altLang="en-US" dirty="0" smtClean="0"/>
              <a:t>循环举例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340768"/>
            <a:ext cx="6408712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while-infinite_loops.sh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true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sleep 5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"infinite loops [ hit CTRL+C to stop]" 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083476"/>
            <a:ext cx="6408712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until-infinite_loops.sh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until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false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sleep 5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"infinite loops [ hit CTRL+C to stop]" 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811668"/>
            <a:ext cx="640871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for-infinite_loops.sh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 ; ; ))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sleep 5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"infinite loops [ hit CTRL+C to stop]" 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6296" y="1412776"/>
            <a:ext cx="1292662" cy="489654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zh-CN" altLang="en-US" dirty="0" smtClean="0"/>
              <a:t>　　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在循环体内使用</a:t>
            </a:r>
            <a:r>
              <a:rPr lang="zh-CN" altLang="en-US" sz="2400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带有条件判断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的 </a:t>
            </a:r>
            <a:r>
              <a:rPr lang="en-US" altLang="zh-CN" sz="2400" b="1" dirty="0" smtClean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break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语句，可以实现“永真循环，条件退出”。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将循环结果通过管道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dirty="0" smtClean="0"/>
              <a:t>传递给其他命令处理（</a:t>
            </a:r>
            <a:r>
              <a:rPr lang="en-US" altLang="zh-CN" sz="3600" dirty="0" smtClean="0"/>
              <a:t>done |</a:t>
            </a:r>
            <a:r>
              <a:rPr lang="zh-CN" altLang="en-US" sz="3600" dirty="0" smtClean="0"/>
              <a:t>）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916832"/>
            <a:ext cx="7992888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loop--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to_pipe.sh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7 8 9 2 3 4 5 11</a:t>
            </a:r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	echo $i</a:t>
            </a: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done </a:t>
            </a:r>
            <a:r>
              <a:rPr lang="pt-BR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 sort -n</a:t>
            </a:r>
          </a:p>
          <a:p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pt-BR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 -F':' '$3 &gt;= 500 {print $1}' /etc/passwd </a:t>
            </a:r>
            <a:r>
              <a:rPr lang="pt-BR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while</a:t>
            </a:r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IFS= read -r person </a:t>
            </a: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pt-BR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$person </a:t>
            </a:r>
          </a:p>
          <a:p>
            <a:r>
              <a:rPr lang="pt-BR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done </a:t>
            </a:r>
            <a:r>
              <a:rPr lang="pt-BR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 sort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后台执行循环（</a:t>
            </a:r>
            <a:r>
              <a:rPr lang="en-US" altLang="zh-CN" dirty="0" smtClean="0"/>
              <a:t>done &amp;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6518" y="1477336"/>
            <a:ext cx="7992888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loop--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in_background.sh</a:t>
            </a:r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person in Brown Jiff John Stone</a:t>
            </a: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mail -s "Test" $person &lt; "Hello $person ."</a:t>
            </a: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done</a:t>
            </a:r>
            <a:r>
              <a:rPr lang="pt-BR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&amp;</a:t>
            </a:r>
          </a:p>
          <a:p>
            <a:endParaRPr lang="pt-BR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 -F':' '$3 &gt;= 500 {print $1}' /etc/passwd </a:t>
            </a:r>
            <a:r>
              <a:rPr lang="pt-BR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while</a:t>
            </a:r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IFS= read -r person</a:t>
            </a: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mail -s "Test" $person &lt;&lt;</a:t>
            </a:r>
            <a:r>
              <a:rPr lang="pt-BR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-</a:t>
            </a:r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END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	Hello $person,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	    This message is from $(hostname -f).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	                 $USER   $(date +%F)</a:t>
            </a:r>
          </a:p>
          <a:p>
            <a:r>
              <a:rPr lang="pt-BR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	END</a:t>
            </a:r>
          </a:p>
          <a:p>
            <a:r>
              <a:rPr lang="pt-BR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done </a:t>
            </a:r>
            <a:r>
              <a:rPr lang="pt-BR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/>
              <a:t>一般地，使用 </a:t>
            </a:r>
            <a:r>
              <a:rPr lang="en-US" altLang="zh-CN" sz="3200" dirty="0" smtClean="0"/>
              <a:t>while </a:t>
            </a:r>
            <a:r>
              <a:rPr lang="zh-CN" altLang="en-US" sz="3200" dirty="0" smtClean="0"/>
              <a:t>循环配合 </a:t>
            </a:r>
            <a:r>
              <a:rPr lang="en-US" altLang="zh-CN" sz="3200" dirty="0" smtClean="0"/>
              <a:t>case</a:t>
            </a:r>
            <a:r>
              <a:rPr lang="zh-CN" altLang="en-US" sz="3200" dirty="0" smtClean="0"/>
              <a:t>实现</a:t>
            </a:r>
            <a:endParaRPr lang="en-US" altLang="zh-CN" sz="3200" dirty="0" smtClean="0"/>
          </a:p>
          <a:p>
            <a:r>
              <a:rPr lang="en-US" altLang="zh-CN" sz="3200" dirty="0" smtClean="0"/>
              <a:t>Bash </a:t>
            </a:r>
            <a:r>
              <a:rPr lang="zh-CN" altLang="en-US" sz="3200" dirty="0" smtClean="0"/>
              <a:t>提供了专门的 </a:t>
            </a:r>
            <a:r>
              <a:rPr lang="en-US" altLang="zh-CN" sz="3200" dirty="0" smtClean="0"/>
              <a:t>select </a:t>
            </a:r>
            <a:r>
              <a:rPr lang="zh-CN" altLang="en-US" sz="3200" dirty="0" smtClean="0"/>
              <a:t>循环</a:t>
            </a:r>
            <a:endParaRPr lang="en-US" altLang="zh-CN" sz="3200" dirty="0" smtClean="0"/>
          </a:p>
          <a:p>
            <a:pPr lvl="1"/>
            <a:r>
              <a:rPr lang="en-US" altLang="zh-CN" sz="2800" dirty="0" smtClean="0"/>
              <a:t>select </a:t>
            </a:r>
            <a:r>
              <a:rPr lang="zh-CN" altLang="en-US" sz="2800" dirty="0" smtClean="0"/>
              <a:t>循环主要用于创建菜单</a:t>
            </a:r>
            <a:endParaRPr lang="en-US" altLang="zh-CN" sz="2800" dirty="0" smtClean="0"/>
          </a:p>
          <a:p>
            <a:pPr lvl="1"/>
            <a:r>
              <a:rPr lang="en-US" altLang="zh-CN" sz="2800" dirty="0" smtClean="0"/>
              <a:t>select </a:t>
            </a:r>
            <a:r>
              <a:rPr lang="zh-CN" altLang="en-US" sz="2800" dirty="0" smtClean="0"/>
              <a:t>是个无限循环</a:t>
            </a:r>
            <a:endParaRPr lang="en-US" altLang="zh-CN" sz="2800" dirty="0" smtClean="0"/>
          </a:p>
          <a:p>
            <a:pPr lvl="2"/>
            <a:r>
              <a:rPr lang="zh-CN" altLang="en-US" sz="2400" dirty="0" smtClean="0">
                <a:ea typeface="黑体" pitchFamily="2" charset="-122"/>
              </a:rPr>
              <a:t>通常要配合</a:t>
            </a: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case </a:t>
            </a:r>
            <a:r>
              <a:rPr lang="zh-CN" altLang="en-US" sz="2400" dirty="0" smtClean="0">
                <a:ea typeface="黑体" pitchFamily="2" charset="-122"/>
              </a:rPr>
              <a:t>语句处理不同的选单及退出</a:t>
            </a:r>
            <a:endParaRPr lang="en-US" altLang="zh-CN" sz="2400" dirty="0" smtClean="0">
              <a:ea typeface="黑体" pitchFamily="2" charset="-122"/>
            </a:endParaRPr>
          </a:p>
          <a:p>
            <a:pPr lvl="2"/>
            <a:r>
              <a:rPr lang="en-US" altLang="zh-CN" sz="2400" dirty="0" smtClean="0"/>
              <a:t>select </a:t>
            </a:r>
            <a:r>
              <a:rPr lang="zh-CN" altLang="en-US" sz="2400" dirty="0" smtClean="0">
                <a:ea typeface="黑体" pitchFamily="2" charset="-122"/>
              </a:rPr>
              <a:t>循环的退出</a:t>
            </a:r>
            <a:endParaRPr lang="en-US" altLang="zh-CN" sz="2400" dirty="0" smtClean="0">
              <a:ea typeface="黑体" pitchFamily="2" charset="-122"/>
            </a:endParaRPr>
          </a:p>
          <a:p>
            <a:pPr lvl="3"/>
            <a:r>
              <a:rPr lang="zh-CN" altLang="en-US" dirty="0" smtClean="0">
                <a:ea typeface="黑体" pitchFamily="2" charset="-122"/>
              </a:rPr>
              <a:t>按 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ctrl+c</a:t>
            </a:r>
            <a:r>
              <a:rPr lang="en-US" altLang="zh-CN" dirty="0" smtClean="0">
                <a:ea typeface="黑体" pitchFamily="2" charset="-122"/>
              </a:rPr>
              <a:t>  </a:t>
            </a:r>
            <a:r>
              <a:rPr lang="zh-CN" altLang="en-US" dirty="0" smtClean="0">
                <a:ea typeface="黑体" pitchFamily="2" charset="-122"/>
              </a:rPr>
              <a:t>退出循环</a:t>
            </a:r>
            <a:endParaRPr lang="en-US" altLang="zh-CN" dirty="0" smtClean="0">
              <a:ea typeface="黑体" pitchFamily="2" charset="-122"/>
            </a:endParaRPr>
          </a:p>
          <a:p>
            <a:pPr lvl="3"/>
            <a:r>
              <a:rPr lang="zh-CN" altLang="en-US" dirty="0" smtClean="0">
                <a:ea typeface="黑体" pitchFamily="2" charset="-122"/>
              </a:rPr>
              <a:t>在循环体内用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黑体" pitchFamily="2" charset="-122"/>
              </a:rPr>
              <a:t>break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命令退出循环</a:t>
            </a:r>
            <a:endParaRPr lang="en-US" altLang="zh-CN" dirty="0" smtClean="0">
              <a:ea typeface="黑体" pitchFamily="2" charset="-122"/>
            </a:endParaRPr>
          </a:p>
          <a:p>
            <a:pPr lvl="3"/>
            <a:r>
              <a:rPr lang="zh-CN" altLang="en-US" dirty="0" smtClean="0">
                <a:ea typeface="黑体" pitchFamily="2" charset="-122"/>
              </a:rPr>
              <a:t>或用</a:t>
            </a:r>
            <a:r>
              <a:rPr lang="zh-CN" altLang="en-US" b="1" dirty="0" smtClean="0">
                <a:ea typeface="黑体" pitchFamily="2" charset="-122"/>
              </a:rPr>
              <a:t>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exit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命令终止脚本</a:t>
            </a:r>
            <a:endParaRPr lang="zh-CN" alt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循环与菜单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</a:t>
            </a:r>
            <a:r>
              <a:rPr lang="en-US" altLang="zh-CN" dirty="0" smtClean="0"/>
              <a:t>while</a:t>
            </a:r>
            <a:r>
              <a:rPr lang="zh-CN" altLang="en-US" dirty="0" smtClean="0"/>
              <a:t>循环实现菜单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1496255"/>
            <a:ext cx="8280920" cy="47705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what-lang-do-you-like_while.sh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while :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  <a:endParaRPr lang="zh-CN" altLang="en-US" sz="16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"====== Scripting Language ======"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"1) bash"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"2)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perl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"3) python"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"4) ruby"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"5) (Quit) 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read -p "What is your preferred scripting language?  "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lang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case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lang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1|bash) 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bash"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2|perl) 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perl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3|python)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python"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4|ruby)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ruby"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5|quit)	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break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;;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sz="16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  <a:endParaRPr lang="zh-CN" altLang="en-US" sz="16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 smtClean="0">
                <a:ea typeface="黑体" pitchFamily="2" charset="-122"/>
              </a:rPr>
              <a:t>按数值顺序排列的菜单项（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list</a:t>
            </a:r>
            <a:r>
              <a:rPr lang="en-US" altLang="zh-CN" sz="2400" dirty="0" smtClean="0">
                <a:ea typeface="黑体" pitchFamily="2" charset="-122"/>
              </a:rPr>
              <a:t> item</a:t>
            </a:r>
            <a:r>
              <a:rPr lang="zh-CN" altLang="en-US" sz="2400" dirty="0" smtClean="0">
                <a:ea typeface="黑体" pitchFamily="2" charset="-122"/>
              </a:rPr>
              <a:t>）会显示到标准错误</a:t>
            </a:r>
            <a:endParaRPr lang="en-US" altLang="zh-CN" sz="2400" dirty="0" smtClean="0">
              <a:ea typeface="黑体" pitchFamily="2" charset="-122"/>
            </a:endParaRPr>
          </a:p>
          <a:p>
            <a:r>
              <a:rPr lang="zh-CN" altLang="en-US" sz="2400" dirty="0" smtClean="0">
                <a:ea typeface="黑体" pitchFamily="2" charset="-122"/>
              </a:rPr>
              <a:t>菜单项的间隔符由环境变量 </a:t>
            </a:r>
            <a:r>
              <a:rPr lang="en-US" altLang="zh-CN" sz="2400" dirty="0" smtClean="0">
                <a:solidFill>
                  <a:srgbClr val="002060"/>
                </a:solidFill>
                <a:ea typeface="黑体" pitchFamily="2" charset="-122"/>
              </a:rPr>
              <a:t>IFS </a:t>
            </a:r>
            <a:r>
              <a:rPr lang="zh-CN" altLang="en-US" sz="2400" dirty="0" smtClean="0">
                <a:ea typeface="黑体" pitchFamily="2" charset="-122"/>
              </a:rPr>
              <a:t>决定</a:t>
            </a:r>
            <a:endParaRPr lang="en-US" altLang="zh-CN" sz="2400" dirty="0" smtClean="0">
              <a:ea typeface="黑体" pitchFamily="2" charset="-122"/>
            </a:endParaRPr>
          </a:p>
          <a:p>
            <a:r>
              <a:rPr lang="zh-CN" altLang="en-US" sz="2400" dirty="0" smtClean="0">
                <a:ea typeface="黑体" pitchFamily="2" charset="-122"/>
              </a:rPr>
              <a:t>用于引导用户输入的提示信息存放在环境变量 </a:t>
            </a:r>
            <a:r>
              <a:rPr lang="en-US" altLang="zh-CN" sz="2400" kern="1200" dirty="0" smtClean="0">
                <a:solidFill>
                  <a:srgbClr val="002060"/>
                </a:solidFill>
              </a:rPr>
              <a:t>PS3</a:t>
            </a:r>
            <a:r>
              <a:rPr lang="en-US" altLang="zh-CN" sz="2400" kern="1200" dirty="0" smtClean="0"/>
              <a:t> </a:t>
            </a:r>
            <a:r>
              <a:rPr lang="zh-CN" altLang="en-US" sz="2400" dirty="0" smtClean="0">
                <a:ea typeface="黑体" pitchFamily="2" charset="-122"/>
              </a:rPr>
              <a:t>中</a:t>
            </a:r>
          </a:p>
          <a:p>
            <a:r>
              <a:rPr lang="zh-CN" altLang="en-US" sz="2400" dirty="0" smtClean="0">
                <a:ea typeface="黑体" pitchFamily="2" charset="-122"/>
              </a:rPr>
              <a:t>用户输入的值会被存储在内置变量 </a:t>
            </a:r>
            <a:r>
              <a:rPr lang="en-US" altLang="zh-CN" sz="2400" kern="1200" dirty="0" smtClean="0">
                <a:solidFill>
                  <a:srgbClr val="002060"/>
                </a:solidFill>
              </a:rPr>
              <a:t>RELAY</a:t>
            </a:r>
            <a:r>
              <a:rPr lang="en-US" altLang="zh-CN" sz="2400" kern="1200" dirty="0" smtClean="0"/>
              <a:t> </a:t>
            </a:r>
            <a:r>
              <a:rPr lang="zh-CN" altLang="en-US" sz="2400" dirty="0" smtClean="0">
                <a:ea typeface="黑体" pitchFamily="2" charset="-122"/>
              </a:rPr>
              <a:t>中</a:t>
            </a:r>
            <a:endParaRPr lang="en-US" altLang="zh-CN" sz="2400" dirty="0" smtClean="0">
              <a:ea typeface="黑体" pitchFamily="2" charset="-122"/>
            </a:endParaRPr>
          </a:p>
          <a:p>
            <a:r>
              <a:rPr lang="zh-CN" altLang="en-US" sz="2400" dirty="0" smtClean="0">
                <a:ea typeface="黑体" pitchFamily="2" charset="-122"/>
              </a:rPr>
              <a:t>用户直接输入回车将重新显示菜单</a:t>
            </a:r>
          </a:p>
          <a:p>
            <a:r>
              <a:rPr lang="zh-CN" altLang="en-US" sz="2400" dirty="0" smtClean="0">
                <a:ea typeface="黑体" pitchFamily="2" charset="-122"/>
              </a:rPr>
              <a:t>与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for</a:t>
            </a:r>
            <a:r>
              <a:rPr lang="en-US" altLang="zh-CN" sz="2400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循环类似，省略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in list</a:t>
            </a:r>
            <a:r>
              <a:rPr lang="en-US" altLang="zh-CN" sz="2400" b="1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时等价于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in “$*”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127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循环结构</a:t>
            </a:r>
            <a:r>
              <a:rPr lang="en-US" altLang="zh-CN" dirty="0" smtClean="0"/>
              <a:t>——select </a:t>
            </a:r>
            <a:r>
              <a:rPr lang="zh-CN" altLang="en-US" dirty="0" smtClean="0"/>
              <a:t>语法</a:t>
            </a:r>
            <a:endParaRPr lang="zh-CN" alt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849" y="4509120"/>
            <a:ext cx="8382000" cy="170815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select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  <a:ea typeface="楷体_GB2312" pitchFamily="49" charset="-122"/>
              </a:rPr>
              <a:t>variable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in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list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循环开始的标志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commands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循环变量每取一次值，循环体就执行一遍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done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循环结束的标志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128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循环结构</a:t>
            </a:r>
            <a:r>
              <a:rPr lang="en-US" altLang="zh-CN" dirty="0" smtClean="0"/>
              <a:t>——select 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567820"/>
            <a:ext cx="8280920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what-lang-do-you-like_select.sh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clear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PS3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="What is your preferred scripting language?  "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select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s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bash 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perl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python ruby quit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$s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bash|perl|python|ruby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echo "You selected $s"  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 quit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break  ;;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*) echo "You selected error , retry …" 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129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循环结构</a:t>
            </a:r>
            <a:r>
              <a:rPr lang="en-US" altLang="zh-CN" dirty="0" smtClean="0"/>
              <a:t>——select 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567820"/>
            <a:ext cx="8280920" cy="40934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what-os-do-you-like_select.sh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clear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PS3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="What is your preferred OS? 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='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'</a:t>
            </a: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os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Linux</a:t>
            </a:r>
            <a:r>
              <a:rPr lang="en-US" altLang="zh-CN" sz="20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Gnu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Hurd</a:t>
            </a:r>
            <a:r>
              <a:rPr lang="en-US" altLang="zh-CN" sz="20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FreeBSD</a:t>
            </a:r>
            <a:r>
              <a:rPr lang="en-US" altLang="zh-CN" sz="20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Mac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OS X"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select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s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$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os</a:t>
            </a:r>
            <a:endParaRPr lang="en-US" altLang="zh-CN" sz="2000" b="1" dirty="0" smtClean="0">
              <a:solidFill>
                <a:srgbClr val="7030A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$REPLY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1|2|3|4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echo "You selected $s"  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  *) break 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在脚本内使用</a:t>
            </a:r>
            <a:r>
              <a:rPr lang="en-US" altLang="zh-CN" dirty="0" smtClean="0"/>
              <a:t>set</a:t>
            </a:r>
            <a:r>
              <a:rPr lang="zh-CN" altLang="en-US" dirty="0" smtClean="0"/>
              <a:t>命令开启调试选项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set -x </a:t>
            </a:r>
            <a:r>
              <a:rPr lang="zh-CN" altLang="en-US" dirty="0" smtClean="0"/>
              <a:t>：显示由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执行的命令及其参数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set -v </a:t>
            </a:r>
            <a:r>
              <a:rPr lang="zh-CN" altLang="en-US" dirty="0" smtClean="0"/>
              <a:t>：显示由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读入的命令行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set -n</a:t>
            </a:r>
            <a:r>
              <a:rPr lang="zh-CN" altLang="en-US" b="1" dirty="0" smtClean="0"/>
              <a:t> </a:t>
            </a:r>
            <a:r>
              <a:rPr lang="zh-CN" altLang="en-US" dirty="0" smtClean="0"/>
              <a:t>：读取命令但不执行他们，用于语法检查</a:t>
            </a:r>
            <a:endParaRPr lang="en-US" altLang="zh-CN" dirty="0" smtClean="0"/>
          </a:p>
          <a:p>
            <a:r>
              <a:rPr lang="zh-CN" altLang="en-US" dirty="0" smtClean="0"/>
              <a:t>在脚本内使用</a:t>
            </a:r>
            <a:r>
              <a:rPr lang="en-US" altLang="zh-CN" dirty="0" smtClean="0"/>
              <a:t>set</a:t>
            </a:r>
            <a:r>
              <a:rPr lang="zh-CN" altLang="en-US" dirty="0" smtClean="0"/>
              <a:t>命令关闭已开启的调试选项</a:t>
            </a:r>
            <a:endParaRPr lang="en-US" altLang="zh-CN" dirty="0" smtClean="0"/>
          </a:p>
          <a:p>
            <a:pPr lvl="1"/>
            <a:r>
              <a:rPr lang="en-US" altLang="zh-CN" b="1" dirty="0" smtClean="0"/>
              <a:t>set +x</a:t>
            </a:r>
          </a:p>
          <a:p>
            <a:pPr lvl="1"/>
            <a:r>
              <a:rPr lang="en-US" altLang="zh-CN" b="1" dirty="0" smtClean="0"/>
              <a:t>set +v</a:t>
            </a:r>
          </a:p>
          <a:p>
            <a:pPr lvl="1"/>
            <a:r>
              <a:rPr lang="en-US" altLang="zh-CN" b="1" dirty="0" smtClean="0"/>
              <a:t>set +n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脚本调试 </a:t>
            </a:r>
            <a:r>
              <a:rPr lang="en-US" altLang="zh-CN" dirty="0" smtClean="0"/>
              <a:t>2 — set</a:t>
            </a:r>
            <a:r>
              <a:rPr lang="zh-CN" altLang="en-US" dirty="0" smtClean="0"/>
              <a:t>命令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130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循环结构</a:t>
            </a:r>
            <a:r>
              <a:rPr lang="en-US" altLang="zh-CN" dirty="0" smtClean="0"/>
              <a:t>——select 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429480"/>
            <a:ext cx="8280920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/root/bin/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xtop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what-cmd-do-you-want_select.sh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PS3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="Select a program you want to execute: "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TOPLIST="top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atop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nettop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jnettop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iftop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iotop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innotop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dnstop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apachetop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clear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select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prog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$TOPLIST quit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[[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prog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== quit ]]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&amp;&amp;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exit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rpm -q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prog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&gt; /dev/null &amp;&amp;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prog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|| echo "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prog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is not installed."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位置参数和命令行参数处理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131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在脚本中经常使用流程控制处理位置参数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循环结构：</a:t>
            </a:r>
            <a:r>
              <a:rPr lang="en-US" altLang="zh-CN" dirty="0" smtClean="0"/>
              <a:t>while</a:t>
            </a:r>
            <a:r>
              <a:rPr lang="zh-CN" altLang="en-US" dirty="0" smtClean="0"/>
              <a:t>、</a:t>
            </a:r>
            <a:r>
              <a:rPr lang="en-US" altLang="zh-CN" dirty="0" smtClean="0"/>
              <a:t>for</a:t>
            </a:r>
          </a:p>
          <a:p>
            <a:pPr lvl="1"/>
            <a:r>
              <a:rPr lang="zh-CN" altLang="en-US" dirty="0" smtClean="0"/>
              <a:t>多分支结构：</a:t>
            </a:r>
            <a:r>
              <a:rPr lang="en-US" altLang="zh-CN" dirty="0" smtClean="0"/>
              <a:t>case</a:t>
            </a:r>
          </a:p>
          <a:p>
            <a:r>
              <a:rPr lang="zh-CN" altLang="en-US" dirty="0" smtClean="0"/>
              <a:t>在脚本中经常使用如下命令配合位置参数处理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shift</a:t>
            </a:r>
          </a:p>
          <a:p>
            <a:pPr lvl="1"/>
            <a:r>
              <a:rPr lang="en-US" altLang="zh-CN" dirty="0" err="1" smtClean="0"/>
              <a:t>getopts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132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参数处理概述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位置参数的遍历（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1556792"/>
            <a:ext cx="8280920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pp_traverse_1.sh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Usage: pp_traverse_1.sh [arguments]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"The name of this script is: `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basename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$0`"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"The arguments are: $*"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"The number of arguments is: $#"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; do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echo "$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" ;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done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num=1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" 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((num++))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位置参数的遍历（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1278037"/>
            <a:ext cx="8280920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pp_traverse_2.sh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This script is to test command line arguments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Usage: pp_traverse_2.sh [arguments]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"----- using the first kind of method ---- 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num=1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while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[ $num -le $# ]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#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eval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para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=\$$num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#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para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${!num}"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let num=num+1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"----- using the second kind of method --- "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(( num=1 ; num &lt;= $# ; num++))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${!num}"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135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位置参数的遍历（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219974"/>
            <a:ext cx="828092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pp_traverse_shift_while.sh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Usage: pp_traverse_shift_while.sh [arguments]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"using while loop to traverse positional parameter"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#while [[ "$1" ]] 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echo "$1"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shift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#done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num=1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while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[[ "$1" ]]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$1"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let num=num+1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shift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位置参数的遍历（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1278037"/>
            <a:ext cx="8280920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pp_traverse_shift_until.sh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Usage: pp_traverse_shift_until.sh [arguments]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"using until loop to traverse positional parameter"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#until [ -z "$1" ] 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echo "$1"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shift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#done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num=1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until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[ -z "$1" ]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$1"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((num++))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shift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137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位置参数的遍历（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6221" y="1554064"/>
            <a:ext cx="828092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## filename: pp_traverse_shift_for.sh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Usage: pp_traverse_shift_for.sh [arguments]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echo "using for loop to traverse positional parameter"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#for (( ; ; )) 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[ -n "$1" ] &amp;&amp;  echo "$1" || break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    shift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#done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(( num=1 ; ; num++ ))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[ -n "$1" ] &amp;&amp;  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   echo "The ${num}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th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argument is: $1" || break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 shift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  <a:p>
            <a:endParaRPr lang="en-US" altLang="zh-CN" b="1" dirty="0" smtClean="0">
              <a:solidFill>
                <a:srgbClr val="C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位置参数处理举例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313433"/>
            <a:ext cx="8208912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ren</a:t>
            </a:r>
            <a:endParaRPr lang="en-US" altLang="zh-CN" sz="1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$# -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lt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3 ] 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then 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cat &lt;&lt;_HELP_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FUNCTION:  Renames a number of files using 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sed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regular expressions.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USAGE:     $0 '&lt;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regexp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&gt;' '&lt;replacement&gt;' &lt;files ...&gt;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EXAMPLE:   Rename all *.HTM files to *.html: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   $0 'HTM$' 'html' *.HTM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_HELP_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exit 1</a:t>
            </a:r>
          </a:p>
          <a:p>
            <a:r>
              <a:rPr lang="en-US" altLang="zh-CN" sz="14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4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OLD="$1" ; NEW="$2" ; shift ; shift  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$* contains now all the files</a:t>
            </a:r>
          </a:p>
          <a:p>
            <a:r>
              <a:rPr lang="en-US" altLang="zh-CN" sz="1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file in $*; </a:t>
            </a:r>
            <a:r>
              <a:rPr lang="en-US" altLang="zh-CN" sz="1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-f "$file" ] </a:t>
            </a:r>
            <a:r>
              <a:rPr lang="en-US" altLang="zh-CN" sz="1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newfile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=`echo "$file" | 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sed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"s/${OLD}/${NEW}/g"`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</a:t>
            </a:r>
            <a:r>
              <a:rPr lang="en-US" altLang="zh-CN" sz="14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if 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 -f "$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newfile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]</a:t>
            </a:r>
            <a:r>
              <a:rPr lang="en-US" altLang="zh-CN" sz="14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"ERROR: $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newfile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exists already."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</a:t>
            </a:r>
            <a:r>
              <a:rPr lang="en-US" altLang="zh-CN" sz="14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"Renaming $file to $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newfile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mv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"$file" "$</a:t>
            </a:r>
            <a:r>
              <a:rPr lang="en-US" altLang="zh-CN" sz="1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newfile</a:t>
            </a:r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</a:t>
            </a:r>
            <a:r>
              <a:rPr lang="en-US" altLang="zh-CN" sz="14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400" b="1" dirty="0" smtClean="0">
              <a:solidFill>
                <a:srgbClr val="C0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4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sz="14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749755"/>
          </a:xfrm>
        </p:spPr>
        <p:txBody>
          <a:bodyPr/>
          <a:lstStyle/>
          <a:p>
            <a:r>
              <a:rPr lang="en-US" altLang="zh-CN" dirty="0" smtClean="0"/>
              <a:t>-z</a:t>
            </a:r>
            <a:r>
              <a:rPr lang="zh-CN" altLang="en-US" dirty="0" smtClean="0"/>
              <a:t>是个</a:t>
            </a:r>
            <a:r>
              <a:rPr lang="zh-CN" altLang="en-US" b="1" dirty="0" smtClean="0">
                <a:solidFill>
                  <a:srgbClr val="002060"/>
                </a:solidFill>
              </a:rPr>
              <a:t>选项</a:t>
            </a:r>
            <a:r>
              <a:rPr lang="zh-CN" altLang="en-US" dirty="0" smtClean="0">
                <a:solidFill>
                  <a:srgbClr val="002060"/>
                </a:solidFill>
              </a:rPr>
              <a:t>（</a:t>
            </a:r>
            <a:r>
              <a:rPr lang="en-US" altLang="zh-CN" b="1" dirty="0" smtClean="0">
                <a:solidFill>
                  <a:srgbClr val="002060"/>
                </a:solidFill>
              </a:rPr>
              <a:t>option</a:t>
            </a:r>
            <a:r>
              <a:rPr lang="zh-CN" altLang="en-US" dirty="0" smtClean="0">
                <a:solidFill>
                  <a:srgbClr val="002060"/>
                </a:solidFill>
              </a:rPr>
              <a:t>），</a:t>
            </a:r>
            <a:r>
              <a:rPr lang="zh-CN" altLang="en-US" dirty="0" smtClean="0"/>
              <a:t>以减号开始的单字符</a:t>
            </a:r>
            <a:endParaRPr lang="en-US" altLang="zh-CN" dirty="0" smtClean="0"/>
          </a:p>
          <a:p>
            <a:r>
              <a:rPr lang="en-US" altLang="zh-CN" dirty="0" smtClean="0"/>
              <a:t>-c</a:t>
            </a:r>
            <a:r>
              <a:rPr lang="zh-CN" altLang="en-US" dirty="0" smtClean="0"/>
              <a:t>也是个选项，</a:t>
            </a:r>
            <a:r>
              <a:rPr lang="en-US" altLang="zh-CN" dirty="0" smtClean="0"/>
              <a:t>/etc/</a:t>
            </a:r>
            <a:r>
              <a:rPr lang="en-US" altLang="zh-CN" dirty="0" err="1" smtClean="0"/>
              <a:t>mybackup.conf</a:t>
            </a:r>
            <a:r>
              <a:rPr lang="en-US" altLang="zh-CN" dirty="0" smtClean="0"/>
              <a:t> </a:t>
            </a:r>
            <a:r>
              <a:rPr lang="zh-CN" altLang="en-US" dirty="0" smtClean="0"/>
              <a:t>是该选项的</a:t>
            </a:r>
            <a:r>
              <a:rPr lang="zh-CN" altLang="en-US" b="1" dirty="0" smtClean="0">
                <a:solidFill>
                  <a:srgbClr val="002060"/>
                </a:solidFill>
              </a:rPr>
              <a:t>附加参数</a:t>
            </a:r>
            <a:r>
              <a:rPr lang="zh-CN" altLang="en-US" dirty="0" smtClean="0">
                <a:solidFill>
                  <a:srgbClr val="002060"/>
                </a:solidFill>
              </a:rPr>
              <a:t>（</a:t>
            </a:r>
            <a:r>
              <a:rPr lang="en-US" altLang="zh-CN" b="1" dirty="0" smtClean="0">
                <a:solidFill>
                  <a:srgbClr val="002060"/>
                </a:solidFill>
              </a:rPr>
              <a:t>additional argument</a:t>
            </a:r>
            <a:r>
              <a:rPr lang="en-US" altLang="zh-CN" dirty="0" smtClean="0">
                <a:solidFill>
                  <a:srgbClr val="002060"/>
                </a:solidFill>
              </a:rPr>
              <a:t> </a:t>
            </a:r>
            <a:r>
              <a:rPr lang="zh-CN" altLang="en-US" dirty="0" smtClean="0">
                <a:solidFill>
                  <a:srgbClr val="002060"/>
                </a:solidFill>
              </a:rPr>
              <a:t>）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r>
              <a:rPr lang="en-US" altLang="zh-CN" dirty="0" smtClean="0"/>
              <a:t>-r</a:t>
            </a:r>
            <a:r>
              <a:rPr lang="zh-CN" altLang="en-US" dirty="0" smtClean="0"/>
              <a:t>和</a:t>
            </a:r>
            <a:r>
              <a:rPr lang="en-US" altLang="zh-CN" dirty="0" smtClean="0"/>
              <a:t>-v</a:t>
            </a:r>
            <a:r>
              <a:rPr lang="zh-CN" altLang="en-US" dirty="0" smtClean="0"/>
              <a:t>也是</a:t>
            </a:r>
            <a:r>
              <a:rPr lang="zh-CN" altLang="en-US" b="1" dirty="0" smtClean="0"/>
              <a:t>选项</a:t>
            </a:r>
            <a:r>
              <a:rPr lang="zh-CN" altLang="en-US" dirty="0" smtClean="0"/>
              <a:t>，且不带附加参数</a:t>
            </a:r>
            <a:endParaRPr lang="en-US" altLang="zh-CN" dirty="0" smtClean="0"/>
          </a:p>
          <a:p>
            <a:r>
              <a:rPr lang="en-US" altLang="zh-CN" dirty="0" smtClean="0"/>
              <a:t>./foo.txt  </a:t>
            </a:r>
            <a:r>
              <a:rPr lang="zh-CN" altLang="en-US" dirty="0" smtClean="0"/>
              <a:t>和</a:t>
            </a:r>
            <a:r>
              <a:rPr lang="en-US" altLang="zh-CN" dirty="0" smtClean="0"/>
              <a:t> ./</a:t>
            </a:r>
            <a:r>
              <a:rPr lang="en-US" altLang="zh-CN" dirty="0" err="1" smtClean="0"/>
              <a:t>mydir</a:t>
            </a:r>
            <a:r>
              <a:rPr lang="en-US" altLang="zh-CN" dirty="0" smtClean="0"/>
              <a:t> </a:t>
            </a:r>
            <a:r>
              <a:rPr lang="zh-CN" altLang="en-US" dirty="0" smtClean="0"/>
              <a:t>是脚本的处理对象，他们是</a:t>
            </a:r>
            <a:r>
              <a:rPr lang="zh-CN" altLang="en-US" b="1" dirty="0" smtClean="0"/>
              <a:t>不与任何选项相关的参数</a:t>
            </a:r>
            <a:r>
              <a:rPr lang="zh-CN" altLang="en-US" dirty="0" smtClean="0"/>
              <a:t>，在</a:t>
            </a:r>
            <a:r>
              <a:rPr lang="en-US" altLang="zh-CN" dirty="0" smtClean="0"/>
              <a:t>POSIX®</a:t>
            </a:r>
            <a:r>
              <a:rPr lang="zh-CN" altLang="en-US" dirty="0" smtClean="0"/>
              <a:t>标准中称其为</a:t>
            </a:r>
            <a:r>
              <a:rPr lang="zh-CN" altLang="en-US" dirty="0" smtClean="0">
                <a:solidFill>
                  <a:srgbClr val="002060"/>
                </a:solidFill>
              </a:rPr>
              <a:t>“</a:t>
            </a:r>
            <a:r>
              <a:rPr lang="zh-CN" altLang="en-US" b="1" dirty="0" smtClean="0">
                <a:solidFill>
                  <a:srgbClr val="002060"/>
                </a:solidFill>
              </a:rPr>
              <a:t>操作 对象</a:t>
            </a:r>
            <a:r>
              <a:rPr lang="en-US" altLang="zh-CN" b="1" dirty="0" smtClean="0">
                <a:solidFill>
                  <a:srgbClr val="002060"/>
                </a:solidFill>
              </a:rPr>
              <a:t>/</a:t>
            </a:r>
            <a:r>
              <a:rPr lang="zh-CN" altLang="en-US" b="1" dirty="0" smtClean="0">
                <a:solidFill>
                  <a:srgbClr val="002060"/>
                </a:solidFill>
              </a:rPr>
              <a:t>数</a:t>
            </a:r>
            <a:r>
              <a:rPr lang="zh-CN" altLang="en-US" dirty="0" smtClean="0">
                <a:solidFill>
                  <a:srgbClr val="002060"/>
                </a:solidFill>
              </a:rPr>
              <a:t>”（</a:t>
            </a:r>
            <a:r>
              <a:rPr lang="en-US" altLang="zh-CN" b="1" dirty="0" smtClean="0">
                <a:solidFill>
                  <a:srgbClr val="002060"/>
                </a:solidFill>
              </a:rPr>
              <a:t>operands</a:t>
            </a:r>
            <a:r>
              <a:rPr lang="zh-CN" altLang="en-US" dirty="0" smtClean="0">
                <a:solidFill>
                  <a:srgbClr val="002060"/>
                </a:solidFill>
              </a:rPr>
              <a:t>）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139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选项和参数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7150" y="1628800"/>
            <a:ext cx="849694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err="1" smtClean="0"/>
              <a:t>mybackup</a:t>
            </a:r>
            <a:r>
              <a:rPr lang="en-US" altLang="zh-CN" sz="2400" b="1" dirty="0" smtClean="0"/>
              <a:t> -z -c /etc/</a:t>
            </a:r>
            <a:r>
              <a:rPr lang="en-US" altLang="zh-CN" sz="2400" b="1" dirty="0" err="1" smtClean="0"/>
              <a:t>mybackup.conf</a:t>
            </a:r>
            <a:r>
              <a:rPr lang="en-US" altLang="zh-CN" sz="2400" b="1" dirty="0" smtClean="0"/>
              <a:t>  -r -v ./foo.txt  ./</a:t>
            </a:r>
            <a:r>
              <a:rPr lang="en-US" altLang="zh-CN" sz="2400" b="1" dirty="0" err="1" smtClean="0"/>
              <a:t>mydir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516" y="1388635"/>
            <a:ext cx="8229600" cy="49677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lvl="1" indent="-342900">
              <a:buClr>
                <a:schemeClr val="accent1"/>
              </a:buClr>
              <a:buSzPct val="65000"/>
              <a:buNone/>
            </a:pPr>
            <a:r>
              <a:rPr lang="en-US" altLang="zh-CN" sz="2000" b="1" dirty="0" smtClean="0">
                <a:solidFill>
                  <a:srgbClr val="002060"/>
                </a:solidFill>
              </a:rPr>
              <a:t>$ bash greetings.sh</a:t>
            </a:r>
          </a:p>
          <a:p>
            <a:pPr marL="342900" lvl="1" indent="-342900">
              <a:buClr>
                <a:schemeClr val="accent1"/>
              </a:buClr>
              <a:buSzPct val="65000"/>
              <a:buNone/>
            </a:pPr>
            <a:r>
              <a:rPr lang="en-US" altLang="zh-CN" sz="2000" b="1" dirty="0" smtClean="0">
                <a:solidFill>
                  <a:srgbClr val="002060"/>
                </a:solidFill>
              </a:rPr>
              <a:t>./greetings.sh</a:t>
            </a:r>
          </a:p>
          <a:p>
            <a:pPr marL="342900" lvl="1" indent="-342900">
              <a:buClr>
                <a:schemeClr val="accent1"/>
              </a:buClr>
              <a:buSzPct val="65000"/>
              <a:buNone/>
            </a:pPr>
            <a:r>
              <a:rPr lang="en-US" altLang="zh-CN" sz="2000" b="1" dirty="0" smtClean="0">
                <a:solidFill>
                  <a:srgbClr val="002060"/>
                </a:solidFill>
              </a:rPr>
              <a:t>$ source greetings.sh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脚本调试举例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67544" y="2492896"/>
            <a:ext cx="8219256" cy="3893374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#!/</a:t>
            </a:r>
            <a:r>
              <a:rPr lang="en-US" altLang="zh-CN" sz="2000" b="1" dirty="0" smtClean="0">
                <a:latin typeface="Courier New" pitchFamily="49" charset="0"/>
              </a:rPr>
              <a:t>bin/bash</a:t>
            </a:r>
            <a:endParaRPr lang="en-US" altLang="zh-CN" sz="2000" b="1" dirty="0"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# This is the first Bash shell program 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# </a:t>
            </a:r>
            <a:r>
              <a:rPr lang="en-US" altLang="zh-CN" sz="2000" b="1" dirty="0" err="1">
                <a:latin typeface="Courier New" pitchFamily="49" charset="0"/>
              </a:rPr>
              <a:t>Scriptname</a:t>
            </a:r>
            <a:r>
              <a:rPr lang="en-US" altLang="zh-CN" sz="2000" b="1" dirty="0">
                <a:latin typeface="Courier New" pitchFamily="49" charset="0"/>
              </a:rPr>
              <a:t>: </a:t>
            </a:r>
            <a:r>
              <a:rPr lang="en-US" altLang="zh-CN" sz="2000" b="1" dirty="0" smtClean="0">
                <a:latin typeface="Courier New" pitchFamily="49" charset="0"/>
              </a:rPr>
              <a:t>greetings.sh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set -x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</a:rPr>
              <a:t>### Turn ON debug mode ###</a:t>
            </a:r>
            <a:endParaRPr lang="en-US" altLang="zh-CN" sz="2000" b="1" dirty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echo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latin typeface="Courier New" pitchFamily="49" charset="0"/>
              </a:rPr>
              <a:t>-e </a:t>
            </a:r>
            <a:r>
              <a:rPr lang="en-US" altLang="zh-CN" sz="2000" b="1" dirty="0">
                <a:latin typeface="Courier New" pitchFamily="49" charset="0"/>
              </a:rPr>
              <a:t>"Hello $LOGNAME, \c"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echo    "it's nice talking to you."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latin typeface="Courier New" pitchFamily="49" charset="0"/>
              </a:rPr>
              <a:t>-n </a:t>
            </a:r>
            <a:r>
              <a:rPr lang="en-US" altLang="zh-CN" sz="2000" b="1" dirty="0">
                <a:latin typeface="Courier New" pitchFamily="49" charset="0"/>
              </a:rPr>
              <a:t>"Your present working directory is</a:t>
            </a:r>
            <a:r>
              <a:rPr lang="en-US" altLang="zh-CN" sz="2000" b="1" dirty="0" smtClean="0">
                <a:latin typeface="Courier New" pitchFamily="49" charset="0"/>
              </a:rPr>
              <a:t>: "</a:t>
            </a:r>
            <a:endParaRPr lang="en-US" altLang="zh-CN" sz="2000" b="1" dirty="0"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err="1">
                <a:latin typeface="Courier New" pitchFamily="49" charset="0"/>
              </a:rPr>
              <a:t>pwd</a:t>
            </a:r>
            <a:r>
              <a:rPr lang="en-US" altLang="zh-CN" sz="2000" b="1" dirty="0">
                <a:latin typeface="Courier New" pitchFamily="49" charset="0"/>
              </a:rPr>
              <a:t> # Show the name of present directory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latin typeface="Courier New" pitchFamily="49" charset="0"/>
              </a:rPr>
              <a:t>echo</a:t>
            </a:r>
          </a:p>
          <a:p>
            <a:pPr>
              <a:lnSpc>
                <a:spcPct val="95000"/>
              </a:lnSpc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set +x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</a:rPr>
              <a:t>### Turn OFF debug mode ###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latin typeface="Courier New" pitchFamily="49" charset="0"/>
              </a:rPr>
              <a:t>echo -e </a:t>
            </a:r>
            <a:r>
              <a:rPr lang="en-US" altLang="zh-CN" sz="2000" b="1" dirty="0">
                <a:latin typeface="Courier New" pitchFamily="49" charset="0"/>
              </a:rPr>
              <a:t>"The time is `date +%T`!. \</a:t>
            </a:r>
            <a:r>
              <a:rPr lang="en-US" altLang="zh-CN" sz="2000" b="1" dirty="0" err="1">
                <a:latin typeface="Courier New" pitchFamily="49" charset="0"/>
              </a:rPr>
              <a:t>nBye</a:t>
            </a:r>
            <a:r>
              <a:rPr lang="en-US" altLang="zh-CN" sz="2000" b="1" dirty="0">
                <a:latin typeface="Courier New" pitchFamily="49" charset="0"/>
              </a:rPr>
              <a:t>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latin typeface="Courier New" pitchFamily="49" charset="0"/>
              </a:rPr>
              <a:t>echo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424936" cy="4530725"/>
          </a:xfrm>
        </p:spPr>
        <p:txBody>
          <a:bodyPr/>
          <a:lstStyle/>
          <a:p>
            <a:r>
              <a:rPr lang="zh-CN" altLang="en-US" sz="2800" dirty="0" smtClean="0"/>
              <a:t>按照</a:t>
            </a:r>
            <a:r>
              <a:rPr lang="en-US" altLang="zh-CN" sz="2800" dirty="0" smtClean="0"/>
              <a:t>Linux</a:t>
            </a:r>
            <a:r>
              <a:rPr lang="zh-CN" altLang="en-US" sz="2800" dirty="0" smtClean="0"/>
              <a:t>的命令行书写规范，如下命令行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也可以写成如下的等价形式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用户使用自己的代码分析这些选项将变得十分困难</a:t>
            </a:r>
            <a:endParaRPr lang="en-US" altLang="zh-CN" sz="2800" dirty="0" smtClean="0"/>
          </a:p>
          <a:p>
            <a:r>
              <a:rPr lang="en-US" altLang="zh-CN" sz="2800" dirty="0" smtClean="0"/>
              <a:t>Shell</a:t>
            </a:r>
            <a:r>
              <a:rPr lang="zh-CN" altLang="en-US" sz="2800" dirty="0" smtClean="0"/>
              <a:t>的内置命令</a:t>
            </a:r>
            <a:r>
              <a:rPr lang="en-US" altLang="zh-CN" sz="2800" dirty="0" err="1" smtClean="0"/>
              <a:t>getopts</a:t>
            </a:r>
            <a:r>
              <a:rPr lang="zh-CN" altLang="en-US" sz="2800" dirty="0" smtClean="0"/>
              <a:t>可以识别所有常见的选项格式，为用户处理选项和参数提供了方便</a:t>
            </a:r>
            <a:endParaRPr lang="en-US" altLang="zh-CN" sz="2800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140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处理选项和参数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1844824"/>
            <a:ext cx="7776864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200" b="1" dirty="0" err="1" smtClean="0"/>
              <a:t>mybackup</a:t>
            </a:r>
            <a:r>
              <a:rPr lang="en-US" altLang="zh-CN" sz="2200" b="1" dirty="0" smtClean="0"/>
              <a:t> -z -c /etc/</a:t>
            </a:r>
            <a:r>
              <a:rPr lang="en-US" altLang="zh-CN" sz="2200" b="1" dirty="0" err="1" smtClean="0"/>
              <a:t>mybackup.conf</a:t>
            </a:r>
            <a:r>
              <a:rPr lang="en-US" altLang="zh-CN" sz="2200" b="1" dirty="0" smtClean="0"/>
              <a:t>  -r -v ./foo.txt  ./</a:t>
            </a:r>
            <a:r>
              <a:rPr lang="en-US" altLang="zh-CN" sz="2200" b="1" dirty="0" err="1" smtClean="0"/>
              <a:t>mydir</a:t>
            </a:r>
            <a:endParaRPr lang="zh-CN" altLang="en-US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2858160"/>
            <a:ext cx="7776864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zr</a:t>
            </a:r>
            <a:r>
              <a:rPr lang="en-US" altLang="zh-CN" sz="2000" b="1" dirty="0" smtClean="0"/>
              <a:t> -c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-v ./foo.txt  ./</a:t>
            </a:r>
            <a:r>
              <a:rPr lang="en-US" altLang="zh-CN" sz="2000" b="1" dirty="0" err="1" smtClean="0"/>
              <a:t>mydir</a:t>
            </a:r>
            <a:endParaRPr lang="en-US" altLang="zh-CN" sz="2000" b="1" dirty="0" smtClean="0"/>
          </a:p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zv</a:t>
            </a:r>
            <a:r>
              <a:rPr lang="en-US" altLang="zh-CN" sz="2000" b="1" dirty="0" smtClean="0"/>
              <a:t> -c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-r ./foo.txt  ./</a:t>
            </a:r>
            <a:r>
              <a:rPr lang="en-US" altLang="zh-CN" sz="2000" b="1" dirty="0" err="1" smtClean="0"/>
              <a:t>mydir</a:t>
            </a:r>
            <a:endParaRPr lang="en-US" altLang="zh-CN" sz="2000" b="1" dirty="0" smtClean="0"/>
          </a:p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vr</a:t>
            </a:r>
            <a:r>
              <a:rPr lang="en-US" altLang="zh-CN" sz="2000" b="1" dirty="0" smtClean="0"/>
              <a:t> -c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-z ./foo.txt  ./</a:t>
            </a:r>
            <a:r>
              <a:rPr lang="en-US" altLang="zh-CN" sz="2000" b="1" dirty="0" err="1" smtClean="0"/>
              <a:t>mydir</a:t>
            </a:r>
            <a:endParaRPr lang="en-US" altLang="zh-CN" sz="2000" b="1" dirty="0" smtClean="0"/>
          </a:p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vz</a:t>
            </a:r>
            <a:r>
              <a:rPr lang="en-US" altLang="zh-CN" sz="2000" b="1" dirty="0" smtClean="0"/>
              <a:t> -c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-r ./foo.txt  ./</a:t>
            </a:r>
            <a:r>
              <a:rPr lang="en-US" altLang="zh-CN" sz="2000" b="1" dirty="0" err="1" smtClean="0"/>
              <a:t>mydir</a:t>
            </a:r>
            <a:endParaRPr lang="en-US" altLang="zh-CN" sz="2000" b="1" dirty="0" smtClean="0"/>
          </a:p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zrv</a:t>
            </a:r>
            <a:r>
              <a:rPr lang="en-US" altLang="zh-CN" sz="2000" b="1" dirty="0" smtClean="0"/>
              <a:t> -c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./foo.txt  ./</a:t>
            </a:r>
            <a:r>
              <a:rPr lang="en-US" altLang="zh-CN" sz="2000" b="1" dirty="0" err="1" smtClean="0"/>
              <a:t>mydir</a:t>
            </a:r>
            <a:endParaRPr lang="en-US" altLang="zh-CN" sz="2000" b="1" dirty="0" smtClean="0"/>
          </a:p>
          <a:p>
            <a:r>
              <a:rPr lang="en-US" altLang="zh-CN" sz="2000" b="1" dirty="0" err="1" smtClean="0"/>
              <a:t>mybackup</a:t>
            </a:r>
            <a:r>
              <a:rPr lang="en-US" altLang="zh-CN" sz="2000" b="1" dirty="0" smtClean="0"/>
              <a:t> -</a:t>
            </a:r>
            <a:r>
              <a:rPr lang="en-US" altLang="zh-CN" sz="2000" b="1" dirty="0" err="1" smtClean="0"/>
              <a:t>zrvc</a:t>
            </a:r>
            <a:r>
              <a:rPr lang="en-US" altLang="zh-CN" sz="2000" b="1" dirty="0" smtClean="0"/>
              <a:t> /etc/</a:t>
            </a:r>
            <a:r>
              <a:rPr lang="en-US" altLang="zh-CN" sz="2000" b="1" dirty="0" err="1" smtClean="0"/>
              <a:t>mybackup.conf</a:t>
            </a:r>
            <a:r>
              <a:rPr lang="en-US" altLang="zh-CN" sz="2000" b="1" dirty="0" smtClean="0"/>
              <a:t>  ./foo.txt  ./</a:t>
            </a:r>
            <a:r>
              <a:rPr lang="en-US" altLang="zh-CN" sz="2000" b="1" dirty="0" err="1" smtClean="0"/>
              <a:t>mydir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4403" y="2152203"/>
            <a:ext cx="8142053" cy="3004989"/>
          </a:xfrm>
        </p:spPr>
        <p:txBody>
          <a:bodyPr/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OPTSTRING 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是由若干有效的选项标识符组成的选项字符串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若某选项标识符后有冒号，则表示此选项有附加参数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若整个字符串前有冒号，将使用“安静”的错误模式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</a:rPr>
              <a:t>VARNAME </a:t>
            </a:r>
            <a:r>
              <a:rPr lang="zh-CN" altLang="en-US" sz="2800" dirty="0" smtClean="0"/>
              <a:t>：每次匹配成功的选项保存在变量中</a:t>
            </a:r>
          </a:p>
          <a:p>
            <a:r>
              <a:rPr lang="en-US" altLang="zh-CN" sz="2800" b="1" dirty="0" smtClean="0"/>
              <a:t>ARGS 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参数列表，省略时为 </a:t>
            </a:r>
            <a:r>
              <a:rPr lang="en-US" altLang="zh-CN" sz="2800" b="1" dirty="0" smtClean="0"/>
              <a:t>”$@”</a:t>
            </a:r>
            <a:endParaRPr lang="zh-CN" altLang="en-US" sz="2800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141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内置命令</a:t>
            </a:r>
            <a:r>
              <a:rPr lang="en-US" altLang="zh-CN" dirty="0" smtClean="0"/>
              <a:t>——</a:t>
            </a:r>
            <a:r>
              <a:rPr lang="en-US" altLang="zh-CN" dirty="0" err="1" smtClean="0"/>
              <a:t>getopts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4403" y="1471909"/>
            <a:ext cx="7992888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b="1" dirty="0" err="1" smtClean="0"/>
              <a:t>getopts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OPTSTRING 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VARNAME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[ARGS...]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3001" y="5163749"/>
            <a:ext cx="7704856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800" b="1" dirty="0" err="1" smtClean="0"/>
              <a:t>getopts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c:zrv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opt</a:t>
            </a:r>
          </a:p>
          <a:p>
            <a:r>
              <a:rPr lang="en-US" altLang="zh-CN" sz="2800" b="1" dirty="0" err="1" smtClean="0"/>
              <a:t>getopts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:c:zrv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opt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6547"/>
            <a:ext cx="8229600" cy="5250805"/>
          </a:xfrm>
        </p:spPr>
        <p:txBody>
          <a:bodyPr/>
          <a:lstStyle/>
          <a:p>
            <a:r>
              <a:rPr lang="zh-CN" altLang="en-US" sz="2800" dirty="0" smtClean="0"/>
              <a:t>通常需要以循环的方式执行多次 </a:t>
            </a:r>
            <a:r>
              <a:rPr lang="en-US" altLang="zh-CN" sz="2800" b="1" dirty="0" err="1" smtClean="0"/>
              <a:t>getopts</a:t>
            </a:r>
            <a:r>
              <a:rPr lang="en-US" altLang="zh-CN" sz="2800" b="1" dirty="0" smtClean="0"/>
              <a:t> </a:t>
            </a:r>
            <a:r>
              <a:rPr lang="zh-CN" altLang="en-US" sz="2800" dirty="0" smtClean="0"/>
              <a:t>来解析位置参数中的选项以及可能存在的选项附加参数</a:t>
            </a:r>
            <a:endParaRPr lang="en-US" altLang="zh-CN" sz="2800" dirty="0" smtClean="0"/>
          </a:p>
          <a:p>
            <a:r>
              <a:rPr lang="zh-CN" altLang="en-US" sz="2800" dirty="0" smtClean="0"/>
              <a:t>每次调用 </a:t>
            </a:r>
            <a:r>
              <a:rPr lang="en-US" altLang="zh-CN" sz="2800" b="1" dirty="0" err="1" smtClean="0"/>
              <a:t>getopts</a:t>
            </a:r>
            <a:r>
              <a:rPr lang="zh-CN" altLang="en-US" sz="2800" dirty="0" smtClean="0"/>
              <a:t>，将会处理参数列表中的“下一个”选项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将选项存储在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VARNAME</a:t>
            </a:r>
            <a:r>
              <a:rPr lang="zh-CN" altLang="en-US" sz="2400" dirty="0" smtClean="0"/>
              <a:t>变量中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将此选项对应的附加参数存储在环境变量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OPTARG</a:t>
            </a:r>
            <a:r>
              <a:rPr lang="zh-CN" altLang="en-US" sz="2400" dirty="0" smtClean="0"/>
              <a:t>中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对环境变量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OPTIND</a:t>
            </a:r>
            <a:r>
              <a:rPr lang="zh-CN" altLang="en-US" sz="2400" dirty="0" smtClean="0"/>
              <a:t>进行自增操作，使 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$OPTIND </a:t>
            </a:r>
            <a:r>
              <a:rPr lang="zh-CN" altLang="en-US" sz="2400" dirty="0" smtClean="0"/>
              <a:t>总是指向原始参数列表中“下一个”要处理的元素位置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若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$VARNAME</a:t>
            </a:r>
            <a:r>
              <a:rPr lang="zh-CN" altLang="en-US" sz="2400" dirty="0" smtClean="0"/>
              <a:t>与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$OPTSTRING</a:t>
            </a:r>
            <a:r>
              <a:rPr lang="zh-CN" altLang="en-US" sz="2400" dirty="0" smtClean="0"/>
              <a:t>的所有选项均不匹配，则做“</a:t>
            </a:r>
            <a:r>
              <a:rPr lang="en-US" altLang="zh-CN" sz="2400" b="1" dirty="0" smtClean="0"/>
              <a:t>invalid option</a:t>
            </a:r>
            <a:r>
              <a:rPr lang="zh-CN" altLang="en-US" sz="2400" dirty="0" smtClean="0"/>
              <a:t>”的错误设置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若某选项的参数不存在，则做“</a:t>
            </a:r>
            <a:r>
              <a:rPr lang="en-US" altLang="zh-CN" sz="2400" b="1" dirty="0" smtClean="0"/>
              <a:t>required argument not found</a:t>
            </a:r>
            <a:r>
              <a:rPr lang="zh-CN" altLang="en-US" sz="2400" dirty="0" smtClean="0"/>
              <a:t>”的错误设置</a:t>
            </a:r>
            <a:endParaRPr lang="en-US" altLang="zh-CN" sz="24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142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的执行过程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84784"/>
            <a:ext cx="8601000" cy="4740370"/>
          </a:xfrm>
        </p:spPr>
        <p:txBody>
          <a:bodyPr/>
          <a:lstStyle/>
          <a:p>
            <a:r>
              <a:rPr lang="zh-CN" altLang="en-US" sz="2800" dirty="0" smtClean="0"/>
              <a:t>冗余</a:t>
            </a:r>
            <a:r>
              <a:rPr lang="en-US" altLang="zh-CN" sz="2800" dirty="0" smtClean="0"/>
              <a:t>(</a:t>
            </a:r>
            <a:r>
              <a:rPr lang="en-US" altLang="zh-CN" sz="2800" b="1" dirty="0" smtClean="0"/>
              <a:t>Verbose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模式（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OPTSTRING 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不以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: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开头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b="1" dirty="0" smtClean="0"/>
              <a:t>“</a:t>
            </a:r>
            <a:r>
              <a:rPr lang="en-US" altLang="zh-CN" b="1" dirty="0" smtClean="0"/>
              <a:t>invalid option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 lvl="2"/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  <a:cs typeface="+mn-cs"/>
              </a:rPr>
              <a:t>VARNAME=“?” </a:t>
            </a:r>
            <a:r>
              <a:rPr lang="en-US" altLang="zh-CN" sz="2400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;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  <a:cs typeface="+mn-cs"/>
              </a:rPr>
              <a:t> unset OPTARG</a:t>
            </a:r>
          </a:p>
          <a:p>
            <a:pPr lvl="1"/>
            <a:r>
              <a:rPr lang="zh-CN" altLang="en-US" b="1" dirty="0" smtClean="0"/>
              <a:t>“</a:t>
            </a:r>
            <a:r>
              <a:rPr lang="en-US" altLang="zh-CN" b="1" dirty="0" smtClean="0"/>
              <a:t>required argument not found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 lvl="2"/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  <a:cs typeface="+mn-cs"/>
              </a:rPr>
              <a:t>VARNAME=“?” </a:t>
            </a:r>
            <a:r>
              <a:rPr lang="en-US" altLang="zh-CN" sz="2400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;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  <a:cs typeface="+mn-cs"/>
              </a:rPr>
              <a:t> unset OPTARG </a:t>
            </a:r>
            <a:r>
              <a:rPr lang="zh-CN" altLang="en-US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  <a:cs typeface="+mn-cs"/>
              </a:rPr>
              <a:t>并输出错误信息</a:t>
            </a:r>
            <a:endParaRPr lang="en-US" altLang="zh-CN" dirty="0" smtClean="0"/>
          </a:p>
          <a:p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安静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(Silent)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模式</a:t>
            </a:r>
            <a:r>
              <a:rPr lang="zh-CN" altLang="en-US" sz="2800" dirty="0" smtClean="0"/>
              <a:t>（</a:t>
            </a:r>
            <a:r>
              <a:rPr lang="en-US" altLang="zh-CN" sz="28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OPTSTRING 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以</a:t>
            </a:r>
            <a:r>
              <a:rPr lang="en-US" altLang="zh-CN" sz="2800" b="1" dirty="0" smtClean="0">
                <a:solidFill>
                  <a:srgbClr val="002060"/>
                </a:solidFill>
              </a:rPr>
              <a:t>: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开头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b="1" dirty="0" smtClean="0"/>
              <a:t>“</a:t>
            </a:r>
            <a:r>
              <a:rPr lang="en-US" altLang="zh-CN" b="1" dirty="0" smtClean="0"/>
              <a:t>invalid option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 lvl="2"/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VARNAME=“?” </a:t>
            </a:r>
            <a:r>
              <a:rPr lang="en-US" altLang="zh-CN" sz="2400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 OPTARG=‘</a:t>
            </a:r>
            <a:r>
              <a:rPr lang="zh-CN" altLang="en-US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无效的选项字符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’</a:t>
            </a:r>
          </a:p>
          <a:p>
            <a:pPr lvl="1"/>
            <a:r>
              <a:rPr lang="zh-CN" altLang="en-US" b="1" dirty="0" smtClean="0"/>
              <a:t>“</a:t>
            </a:r>
            <a:r>
              <a:rPr lang="en-US" altLang="zh-CN" b="1" dirty="0" smtClean="0"/>
              <a:t>required argument not found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 lvl="2"/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VARNAME=“:” </a:t>
            </a:r>
            <a:r>
              <a:rPr lang="en-US" altLang="zh-CN" sz="2400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 OPTARG=‘</a:t>
            </a:r>
            <a:r>
              <a:rPr lang="zh-CN" altLang="en-US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与参数对应的选项字符</a:t>
            </a:r>
            <a:r>
              <a:rPr lang="en-US" altLang="zh-CN" sz="2400" b="1" kern="1200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’</a:t>
            </a:r>
            <a:endParaRPr lang="en-US" altLang="zh-CN" sz="2400" dirty="0" smtClean="0"/>
          </a:p>
          <a:p>
            <a:pPr lvl="2"/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143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的错误报告模式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75" lvl="2" indent="-342900"/>
            <a:r>
              <a:rPr lang="en-US" altLang="zh-CN" sz="2800" dirty="0" err="1" smtClean="0"/>
              <a:t>getopts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返回假时终止 </a:t>
            </a:r>
            <a:r>
              <a:rPr lang="en-US" altLang="zh-CN" sz="2800" dirty="0" smtClean="0"/>
              <a:t>while </a:t>
            </a:r>
            <a:r>
              <a:rPr lang="zh-CN" altLang="en-US" sz="2800" dirty="0" smtClean="0"/>
              <a:t>循环</a:t>
            </a:r>
            <a:endParaRPr lang="en-US" altLang="zh-CN" sz="2800" dirty="0" smtClean="0"/>
          </a:p>
          <a:p>
            <a:pPr marL="342900" lvl="1"/>
            <a:r>
              <a:rPr lang="zh-CN" altLang="en-US" sz="2400" dirty="0" smtClean="0"/>
              <a:t>当 </a:t>
            </a:r>
            <a:r>
              <a:rPr lang="en-US" altLang="zh-CN" sz="2400" dirty="0" err="1" smtClean="0"/>
              <a:t>getopts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遭遇到第一个非选项参数时终止解析</a:t>
            </a:r>
            <a:endParaRPr lang="en-US" altLang="zh-CN" sz="2400" dirty="0" smtClean="0"/>
          </a:p>
          <a:p>
            <a:pPr marL="342900" lvl="1"/>
            <a:r>
              <a:rPr lang="zh-CN" altLang="en-US" sz="2400" dirty="0" smtClean="0"/>
              <a:t>当  </a:t>
            </a:r>
            <a:r>
              <a:rPr lang="en-US" altLang="zh-CN" sz="2400" dirty="0" err="1" smtClean="0"/>
              <a:t>getopts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遭遇到 “</a:t>
            </a:r>
            <a:r>
              <a:rPr lang="en-US" altLang="zh-CN" sz="2400" b="1" dirty="0" smtClean="0">
                <a:latin typeface="Courier New" pitchFamily="49" charset="0"/>
                <a:cs typeface="Courier New" pitchFamily="49" charset="0"/>
              </a:rPr>
              <a:t>--</a:t>
            </a:r>
            <a:r>
              <a:rPr lang="zh-CN" altLang="en-US" sz="2400" dirty="0" smtClean="0"/>
              <a:t>”参数时终止解析</a:t>
            </a:r>
            <a:endParaRPr lang="en-US" altLang="zh-CN" sz="2400" dirty="0" smtClean="0"/>
          </a:p>
          <a:p>
            <a:pPr marL="15875"/>
            <a:endParaRPr lang="en-US" altLang="zh-CN" sz="2800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while</a:t>
            </a:r>
            <a:r>
              <a:rPr lang="zh-CN" altLang="en-US" dirty="0" smtClean="0"/>
              <a:t>循环与</a:t>
            </a:r>
            <a:r>
              <a:rPr lang="en-US" altLang="zh-CN" dirty="0" err="1" smtClean="0"/>
              <a:t>getopts</a:t>
            </a:r>
            <a:r>
              <a:rPr lang="zh-CN" altLang="en-US" dirty="0" smtClean="0"/>
              <a:t>处理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2940030"/>
            <a:ext cx="8280920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2400" b="1" dirty="0" err="1" smtClean="0"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OPTSTRING </a:t>
            </a:r>
            <a:r>
              <a:rPr lang="en-US" altLang="zh-CN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VARNAME</a:t>
            </a:r>
            <a:endParaRPr lang="en-US" altLang="zh-CN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case 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$VARNAME 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 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…) ………… ;;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…) ………… ;;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:) 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………… ;;</a:t>
            </a:r>
            <a:endParaRPr lang="en-US" altLang="zh-CN" sz="2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\?) 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………… ;;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esac</a:t>
            </a:r>
            <a:endParaRPr lang="en-US" altLang="zh-CN" sz="2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done</a:t>
            </a:r>
            <a:endParaRPr lang="zh-CN" alt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8449" y="1340768"/>
            <a:ext cx="8686800" cy="5106789"/>
          </a:xfrm>
        </p:spPr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en-US" altLang="zh-CN" dirty="0" smtClean="0"/>
              <a:t> </a:t>
            </a:r>
            <a:r>
              <a:rPr lang="zh-CN" altLang="en-US" sz="2800" dirty="0" smtClean="0"/>
              <a:t>不能解析 </a:t>
            </a:r>
            <a:r>
              <a:rPr lang="en-US" altLang="zh-CN" sz="2800" dirty="0" smtClean="0"/>
              <a:t>GNU-style </a:t>
            </a:r>
            <a:r>
              <a:rPr lang="zh-CN" altLang="en-US" sz="2800" dirty="0" smtClean="0"/>
              <a:t>长参数</a:t>
            </a:r>
            <a:r>
              <a:rPr lang="en-US" altLang="zh-CN" sz="2800" dirty="0" smtClean="0"/>
              <a:t> </a:t>
            </a:r>
            <a:r>
              <a:rPr lang="en-US" altLang="zh-CN" dirty="0" smtClean="0"/>
              <a:t>(--</a:t>
            </a:r>
            <a:r>
              <a:rPr lang="en-US" altLang="zh-CN" dirty="0" err="1" smtClean="0"/>
              <a:t>myoption</a:t>
            </a:r>
            <a:r>
              <a:rPr lang="en-US" altLang="zh-CN" dirty="0" smtClean="0"/>
              <a:t>) </a:t>
            </a:r>
          </a:p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从不改变原始位置参数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若希望移动位置参数，需手工执行 </a:t>
            </a:r>
            <a:r>
              <a:rPr lang="en-US" altLang="zh-CN" b="1" dirty="0" smtClean="0"/>
              <a:t>shift</a:t>
            </a:r>
          </a:p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会自动对变量</a:t>
            </a:r>
            <a:r>
              <a:rPr lang="zh-CN" altLang="en-US" dirty="0" smtClean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OPTIND </a:t>
            </a:r>
            <a:r>
              <a:rPr lang="zh-CN" altLang="en-US" dirty="0" smtClean="0"/>
              <a:t>做自增处理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002060"/>
                </a:solidFill>
                <a:cs typeface="+mn-cs"/>
              </a:rPr>
              <a:t>OPTIDX</a:t>
            </a:r>
            <a:r>
              <a:rPr lang="zh-CN" altLang="en-US" dirty="0" smtClean="0"/>
              <a:t>的初始值为 </a:t>
            </a:r>
            <a:r>
              <a:rPr lang="en-US" altLang="zh-CN" dirty="0" smtClean="0"/>
              <a:t>1</a:t>
            </a:r>
          </a:p>
          <a:p>
            <a:pPr lvl="1"/>
            <a:r>
              <a:rPr lang="zh-CN" altLang="en-US" dirty="0" smtClean="0"/>
              <a:t>若要重新解析命令行参数，需将</a:t>
            </a:r>
            <a:r>
              <a:rPr lang="en-US" altLang="zh-CN" sz="2400" dirty="0" smtClean="0">
                <a:solidFill>
                  <a:srgbClr val="002060"/>
                </a:solidFill>
              </a:rPr>
              <a:t>OPTIDX</a:t>
            </a:r>
            <a:r>
              <a:rPr lang="zh-CN" altLang="en-US" dirty="0" smtClean="0"/>
              <a:t>的值置为 </a:t>
            </a:r>
            <a:r>
              <a:rPr lang="en-US" altLang="zh-CN" dirty="0" smtClean="0"/>
              <a:t>1</a:t>
            </a:r>
          </a:p>
          <a:p>
            <a:r>
              <a:rPr lang="en-US" altLang="zh-CN" dirty="0" err="1" smtClean="0"/>
              <a:t>getopts</a:t>
            </a:r>
            <a:r>
              <a:rPr lang="en-US" altLang="zh-CN" dirty="0" smtClean="0"/>
              <a:t> </a:t>
            </a:r>
            <a:r>
              <a:rPr lang="zh-CN" altLang="en-US" dirty="0" smtClean="0"/>
              <a:t>遭遇到第一个非选项参数时终止解析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终止解析后执行命令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   </a:t>
            </a:r>
            <a:r>
              <a:rPr lang="zh-CN" altLang="en-US" dirty="0" smtClean="0"/>
              <a:t>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shift ((OPTIND-1))</a:t>
            </a:r>
          </a:p>
          <a:p>
            <a:pPr lvl="1"/>
            <a:r>
              <a:rPr lang="zh-CN" altLang="en-US" dirty="0" smtClean="0"/>
              <a:t>可使 </a:t>
            </a:r>
            <a:r>
              <a:rPr lang="en-US" altLang="zh-CN" dirty="0" smtClean="0"/>
              <a:t>”$@” </a:t>
            </a:r>
            <a:r>
              <a:rPr lang="zh-CN" altLang="en-US" dirty="0" smtClean="0"/>
              <a:t>只包含“操作 对象</a:t>
            </a:r>
            <a:r>
              <a:rPr lang="en-US" altLang="zh-CN" dirty="0" smtClean="0"/>
              <a:t>/</a:t>
            </a:r>
            <a:r>
              <a:rPr lang="zh-CN" altLang="en-US" dirty="0" smtClean="0"/>
              <a:t>数”</a:t>
            </a:r>
            <a:r>
              <a:rPr lang="zh-CN" altLang="en-US" dirty="0" smtClean="0">
                <a:solidFill>
                  <a:srgbClr val="002060"/>
                </a:solidFill>
              </a:rPr>
              <a:t>（</a:t>
            </a:r>
            <a:r>
              <a:rPr lang="en-US" altLang="zh-CN" b="1" dirty="0" smtClean="0">
                <a:solidFill>
                  <a:srgbClr val="002060"/>
                </a:solidFill>
              </a:rPr>
              <a:t>operands</a:t>
            </a:r>
            <a:r>
              <a:rPr lang="zh-CN" altLang="en-US" dirty="0" smtClean="0">
                <a:solidFill>
                  <a:srgbClr val="002060"/>
                </a:solidFill>
              </a:rPr>
              <a:t>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的注意事项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146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412776"/>
            <a:ext cx="828092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## filename : pp_parse_getopts_1.sh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abc:def:ghi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 flag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echo "$flag" $OPTIND $OPTARG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echo "Resetting"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OPTIND=1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bc:def:ghi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 flag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echo "$flag" $OPTIND $OPTARG</a:t>
            </a:r>
          </a:p>
          <a:p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done</a:t>
            </a:r>
            <a:endParaRPr lang="zh-CN" alt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548" y="5433020"/>
            <a:ext cx="806489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./pp_parse_getopts_1.sh -a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bc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-f "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bar" -h –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./pp_parse_getopts_1.sh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abf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bar" -h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–c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./pp_parse_getopts_1.sh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abf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“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bar” -h –c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endParaRPr lang="zh-CN" alt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147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412776"/>
            <a:ext cx="828092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## filename : pp_parse_getopts_2.sh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abc:def:ghi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 flag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echo "$flag" $OPTIND $OPTARG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echo "Resetting"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OPTIND=1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bc:def:ghi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" flag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echo "$flag" $OPTIND $OPTARG</a:t>
            </a:r>
          </a:p>
          <a:p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done</a:t>
            </a:r>
            <a:endParaRPr lang="zh-CN" alt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552" y="5446965"/>
            <a:ext cx="806489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./pp_parse_getopts_2.sh -a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bc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-f "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bar" -h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./pp_parse_getopts_2.sh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abf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bar" -h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–c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./pp_parse_getopts_1.sh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abf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“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bar” -h –c -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gde</a:t>
            </a:r>
            <a:endParaRPr lang="zh-CN" altLang="en-US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9365" y="1508113"/>
            <a:ext cx="8280920" cy="47705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## filename : mybackup_getopts.sh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: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zc:x:rv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opt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case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$opt 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in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c)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ConfFile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=$OPTARG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x)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ExcludeFile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=$OPTARG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z) Compress=true 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r) Recursive=true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v) Verbose=true  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:)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echo "$0: Must supply an argument to -$OPTARG." &gt;&amp;2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exit 1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\?) echo "Invalid option -$OPTARG ignored." &gt;&amp;2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esac</a:t>
            </a:r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shift $((OPTIND-1)) 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; echo $0 ; echo "$@"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149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getopts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9462" y="1412776"/>
            <a:ext cx="8280920" cy="50167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## filename : mybackup_getopts2.sh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while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getopts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: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zc:x:rv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opt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do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case $opt in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c)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[[ $OPTARG = -* ]]; then  ((OPTIND--)) ;  continue ; 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</a:t>
            </a:r>
            <a:endParaRPr lang="en-US" altLang="zh-CN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ConfFile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=$OPTARG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x)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ExcludeFile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=$OPTARG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z) Compress=true 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r) Recursive=true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v) Verbose=true     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:)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echo "$0: Must supply an argument to -$OPTARG." &gt;&amp;2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exit 1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  \?) echo "Invalid option -$OPTARG ignored." &gt;&amp;2   ;;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esac</a:t>
            </a:r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done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shift ((OPTIND-1)) 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; echo $0 ; echo "$@"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非交互式脚本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不需要读取用户的输入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也不用向用户反馈某些信息</a:t>
            </a:r>
          </a:p>
          <a:p>
            <a:pPr lvl="1"/>
            <a:r>
              <a:rPr lang="zh-CN" altLang="en-US" sz="2400" dirty="0" smtClean="0"/>
              <a:t>每次执行都是可预见的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因为它不读取用户输入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参数是固定的</a:t>
            </a:r>
          </a:p>
          <a:p>
            <a:pPr lvl="1"/>
            <a:r>
              <a:rPr lang="zh-CN" altLang="en-US" sz="2400" dirty="0" smtClean="0"/>
              <a:t>可以在后台执行</a:t>
            </a:r>
            <a:endParaRPr lang="en-US" altLang="zh-CN" sz="2400" dirty="0" smtClean="0"/>
          </a:p>
          <a:p>
            <a:r>
              <a:rPr lang="zh-CN" altLang="en-US" dirty="0" smtClean="0"/>
              <a:t>交互式脚本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脚本可以读取用户的输入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实时向用户反馈信息（输出某些信息）</a:t>
            </a:r>
          </a:p>
          <a:p>
            <a:pPr lvl="1"/>
            <a:r>
              <a:rPr lang="zh-CN" altLang="en-US" sz="2400" dirty="0" smtClean="0"/>
              <a:t>这样的脚本更灵活</a:t>
            </a:r>
            <a:r>
              <a:rPr lang="en-US" altLang="zh-CN" sz="2400" dirty="0" smtClean="0"/>
              <a:t>, </a:t>
            </a:r>
            <a:r>
              <a:rPr lang="zh-CN" altLang="en-US" sz="2400" dirty="0" smtClean="0"/>
              <a:t>每次执行时的参数可由用户动态设定</a:t>
            </a:r>
          </a:p>
          <a:p>
            <a:pPr lvl="1"/>
            <a:r>
              <a:rPr lang="zh-CN" altLang="en-US" sz="2400" dirty="0" smtClean="0"/>
              <a:t>用户界面更友好，但不适用于自动化任务（如</a:t>
            </a:r>
            <a:r>
              <a:rPr lang="en-US" altLang="zh-CN" sz="2400" dirty="0" err="1" smtClean="0"/>
              <a:t>cron</a:t>
            </a:r>
            <a:r>
              <a:rPr lang="zh-CN" altLang="en-US" sz="2400" dirty="0" smtClean="0"/>
              <a:t>任务）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792088" cy="365125"/>
          </a:xfrm>
        </p:spPr>
        <p:txBody>
          <a:bodyPr/>
          <a:lstStyle/>
          <a:p>
            <a:fld id="{1D884F6B-D068-45E9-B250-41F0C46488DC}" type="slidenum">
              <a:rPr lang="en-US" altLang="zh-CN" smtClean="0"/>
              <a:pPr/>
              <a:t>15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脚本的类型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5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本章内容要点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32506" y="1417637"/>
            <a:ext cx="7999934" cy="5121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Shell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脚本编程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脚本简介，变量操作，特殊变量和简单脚本，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Shell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脚本跟踪与调试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分支结构和循环结构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条件测试，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if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case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while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until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for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select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函数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函数的概念，函数及其用途，函数的定义和调用，函数的使用举例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32506" y="4869160"/>
            <a:ext cx="7999934" cy="1723331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08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151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 smtClean="0"/>
              <a:t>为了避免大型脚本变得复杂、晦涩而使用函数</a:t>
            </a:r>
          </a:p>
          <a:p>
            <a:r>
              <a:rPr lang="zh-CN" altLang="en-US" sz="2800" dirty="0" smtClean="0"/>
              <a:t>将大型脚本代码分割成小块，将这些被命名的代码块称为函数</a:t>
            </a:r>
          </a:p>
          <a:p>
            <a:pPr lvl="1"/>
            <a:r>
              <a:rPr lang="zh-CN" altLang="en-US" dirty="0" smtClean="0"/>
              <a:t>一个函数就是一个子程序，用于完成特定的任务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如：添加一个用户、判断用户是否为管理员 等</a:t>
            </a:r>
          </a:p>
          <a:p>
            <a:r>
              <a:rPr lang="zh-CN" altLang="en-US" dirty="0" smtClean="0"/>
              <a:t>函数定义之后可以被使用它的主程序调用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调用函数的方法与执行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命令无异</a:t>
            </a:r>
          </a:p>
          <a:p>
            <a:pPr lvl="1"/>
            <a:r>
              <a:rPr lang="zh-CN" altLang="en-US" dirty="0" smtClean="0"/>
              <a:t>可以在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脚本中调用（函数需先定义而后调用）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在命令行上直接调用（定义函数的文件需先加载）</a:t>
            </a:r>
            <a:endParaRPr lang="en-US" altLang="zh-CN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152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函数简介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>
            <a:off x="3743325" y="6237288"/>
            <a:ext cx="5400675" cy="457200"/>
          </a:xfrm>
        </p:spPr>
        <p:txBody>
          <a:bodyPr/>
          <a:lstStyle/>
          <a:p>
            <a:r>
              <a:rPr lang="zh-CN" altLang="en-US" smtClean="0"/>
              <a:t>梁如军（</a:t>
            </a:r>
            <a:r>
              <a:rPr lang="en-US" altLang="zh-CN" smtClean="0"/>
              <a:t>linuxbooks@126.com</a:t>
            </a:r>
            <a:r>
              <a:rPr lang="zh-CN" altLang="en-US" smtClean="0"/>
              <a:t>）</a:t>
            </a:r>
            <a:endParaRPr lang="en-US" altLang="zh-CN" smtClean="0"/>
          </a:p>
          <a:p>
            <a:r>
              <a:rPr lang="en-US" altLang="zh-CN" smtClean="0"/>
              <a:t>Creative Commons License</a:t>
            </a:r>
            <a:r>
              <a:rPr lang="zh-CN" altLang="en-US" smtClean="0"/>
              <a:t>（</a:t>
            </a:r>
            <a:r>
              <a:rPr lang="en-US" altLang="zh-CN" smtClean="0"/>
              <a:t>BY-NC-SA</a:t>
            </a:r>
            <a:r>
              <a:rPr lang="zh-CN" altLang="en-US" smtClean="0"/>
              <a:t>）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/>
              <a:t>简化程序代码，实现代码重用</a:t>
            </a:r>
            <a:endParaRPr lang="en-US" altLang="zh-CN" sz="2800" b="1" dirty="0" smtClean="0"/>
          </a:p>
          <a:p>
            <a:pPr lvl="1"/>
            <a:r>
              <a:rPr lang="zh-CN" altLang="en-US" sz="2400" dirty="0" smtClean="0"/>
              <a:t>实现一次定义多次调用。如：</a:t>
            </a:r>
            <a:r>
              <a:rPr lang="en-US" altLang="zh-CN" sz="2400" dirty="0" err="1" smtClean="0"/>
              <a:t>is_root_user</a:t>
            </a:r>
            <a:r>
              <a:rPr lang="zh-CN" altLang="en-US" sz="2400" dirty="0" smtClean="0"/>
              <a:t>（）函数可以由不同的</a:t>
            </a:r>
            <a:r>
              <a:rPr lang="en-US" altLang="zh-CN" sz="2400" dirty="0" smtClean="0"/>
              <a:t>shell</a:t>
            </a:r>
            <a:r>
              <a:rPr lang="zh-CN" altLang="en-US" sz="2400" dirty="0" smtClean="0"/>
              <a:t>脚本重复使用。</a:t>
            </a:r>
          </a:p>
          <a:p>
            <a:r>
              <a:rPr lang="zh-CN" altLang="en-US" sz="2800" b="1" dirty="0" smtClean="0"/>
              <a:t>实现结构化编程</a:t>
            </a:r>
            <a:endParaRPr lang="en-US" altLang="zh-CN" sz="2800" b="1" dirty="0" smtClean="0"/>
          </a:p>
          <a:p>
            <a:pPr lvl="1"/>
            <a:r>
              <a:rPr lang="zh-CN" altLang="en-US" sz="2400" dirty="0" smtClean="0"/>
              <a:t>使脚本内容更加简洁，增强程序的易读性</a:t>
            </a:r>
          </a:p>
          <a:p>
            <a:r>
              <a:rPr lang="zh-CN" altLang="en-US" sz="2800" b="1" dirty="0" smtClean="0"/>
              <a:t>提高执行效率</a:t>
            </a:r>
          </a:p>
          <a:p>
            <a:pPr lvl="1"/>
            <a:r>
              <a:rPr lang="zh-CN" altLang="en-US" sz="2400" dirty="0" smtClean="0"/>
              <a:t>将常用的功能定义为多个函数并将其保存在一个文件中</a:t>
            </a:r>
            <a:endParaRPr lang="en-US" altLang="zh-CN" sz="2400" dirty="0" smtClean="0"/>
          </a:p>
          <a:p>
            <a:pPr lvl="2"/>
            <a:r>
              <a:rPr lang="zh-CN" altLang="en-US" dirty="0" smtClean="0"/>
              <a:t>类似其他语言的“模块”文件</a:t>
            </a:r>
          </a:p>
          <a:p>
            <a:pPr lvl="1"/>
            <a:r>
              <a:rPr lang="zh-CN" altLang="en-US" sz="2400" dirty="0" smtClean="0"/>
              <a:t>在 </a:t>
            </a:r>
            <a:r>
              <a:rPr lang="en-US" altLang="zh-CN" sz="2400" dirty="0" smtClean="0"/>
              <a:t>~/</a:t>
            </a:r>
            <a:r>
              <a:rPr lang="en-US" altLang="zh-CN" sz="2400" dirty="0" err="1" smtClean="0"/>
              <a:t>bashrc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或命令行上使用 </a:t>
            </a:r>
            <a:r>
              <a:rPr lang="en-US" altLang="zh-CN" sz="2400" dirty="0" smtClean="0"/>
              <a:t>source </a:t>
            </a:r>
            <a:r>
              <a:rPr lang="zh-CN" altLang="en-US" sz="2400" dirty="0" smtClean="0"/>
              <a:t>命令调用这个文件</a:t>
            </a:r>
          </a:p>
          <a:p>
            <a:pPr lvl="1"/>
            <a:r>
              <a:rPr lang="zh-CN" altLang="en-US" sz="2400" dirty="0" smtClean="0"/>
              <a:t>此文件中定义的多个函数一次性地调入内存，从而加快运行速度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153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 smtClean="0"/>
              <a:t>合理</a:t>
            </a:r>
            <a:r>
              <a:rPr lang="zh-CN" altLang="en-US" dirty="0" smtClean="0"/>
              <a:t>使用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函数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函数定义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函数调用</a:t>
            </a:r>
            <a:endParaRPr lang="en-US" altLang="zh-CN" dirty="0" smtClean="0"/>
          </a:p>
          <a:p>
            <a:pPr marL="742950" lvl="1" indent="-285750">
              <a:buSzPct val="80000"/>
              <a:buFont typeface="Wingdings" pitchFamily="2" charset="2"/>
              <a:buChar char="¨"/>
            </a:pPr>
            <a:r>
              <a:rPr kumimoji="1" lang="zh-CN" altLang="en-US" sz="2400" dirty="0" smtClean="0"/>
              <a:t>只需输入函数名即可调用</a:t>
            </a:r>
            <a:r>
              <a:rPr kumimoji="1" lang="zh-CN" altLang="zh-CN" sz="2400" dirty="0" smtClean="0"/>
              <a:t>函数</a:t>
            </a:r>
            <a:endParaRPr kumimoji="1" lang="en-US" altLang="zh-CN" sz="2400" dirty="0" smtClean="0"/>
          </a:p>
          <a:p>
            <a:pPr marL="742950" lvl="1" indent="-285750">
              <a:buSzPct val="80000"/>
              <a:buFont typeface="Wingdings" pitchFamily="2" charset="2"/>
              <a:buChar char="¨"/>
            </a:pPr>
            <a:endParaRPr kumimoji="1" lang="en-US" altLang="zh-CN" sz="2400" b="1" dirty="0" smtClean="0"/>
          </a:p>
          <a:p>
            <a:pPr marL="742950" lvl="1" indent="-285750">
              <a:buSzPct val="80000"/>
              <a:buFont typeface="Wingdings" pitchFamily="2" charset="2"/>
              <a:buChar char="¨"/>
            </a:pPr>
            <a:endParaRPr kumimoji="1" lang="en-US" altLang="zh-CN" sz="2400" b="1" dirty="0" smtClean="0"/>
          </a:p>
          <a:p>
            <a:pPr marL="742950" lvl="1" indent="-285750">
              <a:buSzPct val="80000"/>
              <a:buFont typeface="Wingdings" pitchFamily="2" charset="2"/>
              <a:buChar char="¨"/>
            </a:pPr>
            <a:endParaRPr kumimoji="1" lang="zh-CN" altLang="en-US" sz="2400" b="1" dirty="0" smtClean="0"/>
          </a:p>
          <a:p>
            <a:pPr marL="742950" lvl="1" indent="-285750">
              <a:buSzPct val="80000"/>
              <a:buFont typeface="Wingdings" pitchFamily="2" charset="2"/>
              <a:buChar char="¨"/>
            </a:pPr>
            <a:r>
              <a:rPr kumimoji="1" lang="zh-CN" altLang="zh-CN" sz="2400" dirty="0" smtClean="0"/>
              <a:t>函数必须在调用</a:t>
            </a:r>
            <a:r>
              <a:rPr kumimoji="1" lang="zh-CN" altLang="en-US" sz="2400" dirty="0" smtClean="0"/>
              <a:t>之</a:t>
            </a:r>
            <a:r>
              <a:rPr kumimoji="1" lang="zh-CN" altLang="zh-CN" sz="2400" dirty="0" smtClean="0"/>
              <a:t>前</a:t>
            </a:r>
            <a:r>
              <a:rPr kumimoji="1" lang="zh-CN" altLang="en-US" sz="2400" dirty="0" smtClean="0"/>
              <a:t>定义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154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函数的定义和调用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751" y="1989138"/>
            <a:ext cx="3672210" cy="1200329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kumimoji="1"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function </a:t>
            </a:r>
            <a:r>
              <a:rPr lang="zh-CN" altLang="en-US" sz="2400" b="1" dirty="0" smtClean="0">
                <a:solidFill>
                  <a:srgbClr val="FF0000"/>
                </a:solidFill>
                <a:ea typeface="楷体_GB2312" pitchFamily="49" charset="-122"/>
              </a:rPr>
              <a:t>函数名</a:t>
            </a:r>
            <a:r>
              <a:rPr kumimoji="1"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{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  commands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572000" y="1988840"/>
            <a:ext cx="3672210" cy="1200329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zh-CN" altLang="en-US" sz="2400" b="1" dirty="0" smtClean="0">
                <a:solidFill>
                  <a:srgbClr val="FF0000"/>
                </a:solidFill>
                <a:ea typeface="楷体_GB2312" pitchFamily="49" charset="-122"/>
              </a:rPr>
              <a:t>函数名</a:t>
            </a:r>
            <a:r>
              <a:rPr kumimoji="1"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kumimoji="1"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()</a:t>
            </a: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{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  commands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kumimoji="1"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" name="AutoShape 23"/>
          <p:cNvSpPr>
            <a:spLocks noChangeArrowheads="1"/>
          </p:cNvSpPr>
          <p:nvPr/>
        </p:nvSpPr>
        <p:spPr bwMode="auto">
          <a:xfrm>
            <a:off x="1331640" y="4655914"/>
            <a:ext cx="6154738" cy="574675"/>
          </a:xfrm>
          <a:prstGeom prst="roundRect">
            <a:avLst>
              <a:gd name="adj" fmla="val 25417"/>
            </a:avLst>
          </a:prstGeom>
          <a:gradFill rotWithShape="1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r>
              <a:rPr lang="zh-CN" altLang="en-US" sz="1800" b="1" dirty="0">
                <a:solidFill>
                  <a:srgbClr val="FF0000"/>
                </a:solidFill>
                <a:ea typeface="楷体_GB2312" pitchFamily="49" charset="-122"/>
              </a:rPr>
              <a:t>函数名</a:t>
            </a:r>
            <a:endParaRPr lang="zh-CN" altLang="en-US" sz="1800" b="1" dirty="0">
              <a:solidFill>
                <a:schemeClr val="tx2"/>
              </a:solidFill>
              <a:ea typeface="楷体_GB2312" pitchFamily="49" charset="-122"/>
            </a:endParaRPr>
          </a:p>
        </p:txBody>
      </p:sp>
      <p:sp>
        <p:nvSpPr>
          <p:cNvPr id="10" name="AutoShape 25"/>
          <p:cNvSpPr>
            <a:spLocks noChangeArrowheads="1"/>
          </p:cNvSpPr>
          <p:nvPr/>
        </p:nvSpPr>
        <p:spPr bwMode="auto">
          <a:xfrm>
            <a:off x="1331640" y="5302597"/>
            <a:ext cx="6154738" cy="574675"/>
          </a:xfrm>
          <a:prstGeom prst="roundRect">
            <a:avLst>
              <a:gd name="adj" fmla="val 25417"/>
            </a:avLst>
          </a:prstGeom>
          <a:gradFill rotWithShape="1">
            <a:gsLst>
              <a:gs pos="0">
                <a:srgbClr val="CCFFFF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rgbClr val="006666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80000"/>
              <a:buFont typeface="Wingdings" pitchFamily="2" charset="2"/>
              <a:buNone/>
            </a:pP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函数名  参数</a:t>
            </a:r>
            <a:r>
              <a:rPr lang="en-US" altLang="zh-CN" sz="1800" b="1">
                <a:solidFill>
                  <a:srgbClr val="FF0000"/>
                </a:solidFill>
                <a:ea typeface="楷体_GB2312" pitchFamily="49" charset="-122"/>
              </a:rPr>
              <a:t>1  </a:t>
            </a:r>
            <a:r>
              <a:rPr lang="zh-CN" altLang="en-US" sz="1800" b="1">
                <a:solidFill>
                  <a:srgbClr val="FF0000"/>
                </a:solidFill>
                <a:ea typeface="楷体_GB2312" pitchFamily="49" charset="-122"/>
              </a:rPr>
              <a:t>参数</a:t>
            </a:r>
            <a:r>
              <a:rPr lang="en-US" altLang="zh-CN" sz="1800" b="1">
                <a:solidFill>
                  <a:srgbClr val="FF0000"/>
                </a:solidFill>
                <a:ea typeface="楷体_GB2312" pitchFamily="49" charset="-122"/>
              </a:rPr>
              <a:t>2  ...</a:t>
            </a:r>
            <a:endParaRPr lang="en-US" altLang="zh-CN" sz="1800" b="1">
              <a:solidFill>
                <a:schemeClr val="tx2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75226"/>
            <a:ext cx="8229600" cy="5322126"/>
          </a:xfrm>
        </p:spPr>
        <p:txBody>
          <a:bodyPr/>
          <a:lstStyle/>
          <a:p>
            <a:r>
              <a:rPr lang="zh-CN" altLang="en-US" dirty="0" smtClean="0"/>
              <a:t>函数的存储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函数和调用它的主程序保存在同一个文件中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函数的定义必须出现在调用之前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函数和调用它的主程序保存在不同的文件中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保存函数的文件必须先使用</a:t>
            </a:r>
            <a:r>
              <a:rPr lang="zh-CN" altLang="en-US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 </a:t>
            </a:r>
            <a:r>
              <a:rPr lang="en-US" altLang="zh-CN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source </a:t>
            </a:r>
            <a:r>
              <a:rPr lang="zh-CN" altLang="en-US" sz="2000" dirty="0" smtClean="0"/>
              <a:t>命令执行，</a:t>
            </a:r>
            <a:r>
              <a:rPr lang="zh-CN" altLang="en-US" dirty="0" smtClean="0"/>
              <a:t>之后才能调用其中的函数</a:t>
            </a:r>
            <a:endParaRPr lang="en-US" altLang="zh-CN" dirty="0" smtClean="0"/>
          </a:p>
          <a:p>
            <a:r>
              <a:rPr lang="zh-CN" altLang="en-US" dirty="0" smtClean="0"/>
              <a:t>函数的显示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显示当前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可见的所有函数名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$ declare -F</a:t>
            </a:r>
          </a:p>
          <a:p>
            <a:pPr lvl="1"/>
            <a:r>
              <a:rPr lang="zh-CN" altLang="en-US" dirty="0" smtClean="0"/>
              <a:t>显示当前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可见的所有（指定）的函数定义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$ declare -f</a:t>
            </a:r>
          </a:p>
          <a:p>
            <a:pPr lvl="2">
              <a:buNone/>
            </a:pPr>
            <a:r>
              <a:rPr lang="en-US" altLang="zh-CN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$ declare -f  &lt;</a:t>
            </a:r>
            <a:r>
              <a:rPr lang="en-US" altLang="zh-CN" b="1" kern="1200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functionName</a:t>
            </a:r>
            <a:r>
              <a:rPr lang="en-US" altLang="zh-CN" b="1" kern="1200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  <a:cs typeface="+mn-cs"/>
              </a:rPr>
              <a:t>&gt;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函数的存储和显示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函数的定义和调用举例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5880" y="1386410"/>
            <a:ext cx="8280920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all_in_one_backup_select.sh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User define Function (UDF) ###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sql_bak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mysqldump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sync_bak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 echo "Running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rsync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git_bak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gistore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tar_bak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tar tool..."; }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Main script starts here ###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PS3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="Please choose a backup tools : "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select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s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mysqldump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rsync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gistore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tar quit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$REPLY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1) 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sql_bak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;;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2) 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sync_bak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;;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3) 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git_bak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;;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4) 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tar_bak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;;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5) exit     ;;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b="1" dirty="0" smtClean="0">
              <a:solidFill>
                <a:srgbClr val="7030A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157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函数的定义和调用举例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052736"/>
            <a:ext cx="8280920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/root/bin/my_backup_functions.sh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User define Function (UDF) ###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sql_bak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mysqldump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sync_bak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 echo "Running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rsync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git_bak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gistore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tool..."; }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tar_bak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() { echo "Running tar tool...";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5536" y="2924944"/>
            <a:ext cx="8280920" cy="35394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## filename: all_in_one_backup_select.sourcefunc.sh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source /root/bin/my_backup_functions.sh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### Main script starts here ###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PS3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="Please choose a backup tools : "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select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s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in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mysqldump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rsync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gistore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tar quit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; do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</a:rPr>
              <a:t>case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$REPLY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</a:rPr>
              <a:t>in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     1|[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mM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ysqldump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)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</a:rPr>
              <a:t>sql_bak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     2|[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rR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]sync)    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</a:rPr>
              <a:t>sync_bak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     3|[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gG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istore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)  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</a:rPr>
              <a:t>git_bak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     4|[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tT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]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</a:rPr>
              <a:t>ar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)       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</a:rPr>
              <a:t>tar_bak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      5) exit     ;;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altLang="zh-CN" sz="1600" b="1" dirty="0" err="1" smtClean="0">
                <a:solidFill>
                  <a:srgbClr val="7030A0"/>
                </a:solidFill>
                <a:latin typeface="Courier New" pitchFamily="49" charset="0"/>
              </a:rPr>
              <a:t>esac</a:t>
            </a:r>
            <a:endParaRPr lang="en-US" altLang="zh-CN" sz="1600" b="1" dirty="0" smtClean="0">
              <a:solidFill>
                <a:srgbClr val="7030A0"/>
              </a:solidFill>
              <a:latin typeface="Courier New" pitchFamily="49" charset="0"/>
            </a:endParaRP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0725"/>
          </a:xfrm>
        </p:spPr>
        <p:txBody>
          <a:bodyPr/>
          <a:lstStyle/>
          <a:p>
            <a:r>
              <a:rPr lang="zh-CN" altLang="en-US" dirty="0" smtClean="0"/>
              <a:t>参数</a:t>
            </a:r>
            <a:r>
              <a:rPr lang="en-US" altLang="zh-CN" dirty="0" smtClean="0"/>
              <a:t>(Arguments)</a:t>
            </a:r>
          </a:p>
          <a:p>
            <a:pPr lvl="1"/>
            <a:r>
              <a:rPr lang="zh-CN" altLang="en-US" dirty="0" smtClean="0"/>
              <a:t>调用函数时，使用位置参数的形式为函数传递参数</a:t>
            </a:r>
          </a:p>
          <a:p>
            <a:pPr lvl="1"/>
            <a:r>
              <a:rPr lang="zh-CN" altLang="en-US" dirty="0" smtClean="0"/>
              <a:t>函数内的</a:t>
            </a:r>
            <a:r>
              <a:rPr lang="en-US" altLang="zh-CN" b="1" dirty="0" smtClean="0">
                <a:solidFill>
                  <a:srgbClr val="002060"/>
                </a:solidFill>
              </a:rPr>
              <a:t>$1</a:t>
            </a:r>
            <a:r>
              <a:rPr lang="en-US" altLang="zh-CN" dirty="0" smtClean="0"/>
              <a:t>-</a:t>
            </a:r>
            <a:r>
              <a:rPr lang="en-US" altLang="zh-CN" b="1" dirty="0" smtClean="0">
                <a:solidFill>
                  <a:srgbClr val="002060"/>
                </a:solidFill>
              </a:rPr>
              <a:t>${n}</a:t>
            </a:r>
            <a:r>
              <a:rPr lang="en-US" altLang="zh-CN" dirty="0" smtClean="0"/>
              <a:t> </a:t>
            </a:r>
            <a:r>
              <a:rPr lang="zh-CN" altLang="en-US" i="1" dirty="0" smtClean="0"/>
              <a:t>、</a:t>
            </a:r>
            <a:r>
              <a:rPr lang="en-US" altLang="zh-CN" b="1" i="1" dirty="0" smtClean="0">
                <a:solidFill>
                  <a:srgbClr val="002060"/>
                </a:solidFill>
              </a:rPr>
              <a:t>$* </a:t>
            </a:r>
            <a:r>
              <a:rPr lang="zh-CN" altLang="en-US" b="1" dirty="0" smtClean="0"/>
              <a:t>和</a:t>
            </a:r>
            <a:r>
              <a:rPr lang="en-US" altLang="zh-CN" b="1" i="1" dirty="0" smtClean="0">
                <a:solidFill>
                  <a:srgbClr val="002060"/>
                </a:solidFill>
              </a:rPr>
              <a:t> $@</a:t>
            </a: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zh-CN" altLang="en-US" dirty="0" smtClean="0"/>
              <a:t>表示其接收的参数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函数调用结束后位置参数 </a:t>
            </a:r>
            <a:r>
              <a:rPr lang="en-US" altLang="zh-CN" dirty="0" smtClean="0">
                <a:solidFill>
                  <a:srgbClr val="002060"/>
                </a:solidFill>
              </a:rPr>
              <a:t>$1-${n}</a:t>
            </a:r>
            <a:r>
              <a:rPr lang="zh-CN" altLang="en-US" i="1" dirty="0" smtClean="0"/>
              <a:t> 、</a:t>
            </a:r>
            <a:r>
              <a:rPr lang="en-US" altLang="zh-CN" b="1" i="1" dirty="0" smtClean="0">
                <a:solidFill>
                  <a:srgbClr val="002060"/>
                </a:solidFill>
              </a:rPr>
              <a:t>$* </a:t>
            </a:r>
            <a:r>
              <a:rPr lang="zh-CN" altLang="en-US" b="1" dirty="0" smtClean="0"/>
              <a:t>和</a:t>
            </a:r>
            <a:r>
              <a:rPr lang="en-US" altLang="zh-CN" b="1" i="1" dirty="0" smtClean="0">
                <a:solidFill>
                  <a:srgbClr val="002060"/>
                </a:solidFill>
              </a:rPr>
              <a:t> $@</a:t>
            </a:r>
            <a:r>
              <a:rPr lang="en-US" altLang="zh-CN" dirty="0" smtClean="0">
                <a:solidFill>
                  <a:srgbClr val="002060"/>
                </a:solidFill>
              </a:rPr>
              <a:t> </a:t>
            </a:r>
            <a:r>
              <a:rPr lang="zh-CN" altLang="en-US" dirty="0" smtClean="0"/>
              <a:t>将被重置为调用函数之前的值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在主程序和函数中，</a:t>
            </a:r>
            <a:r>
              <a:rPr lang="en-US" altLang="zh-CN" b="1" dirty="0" smtClean="0">
                <a:solidFill>
                  <a:srgbClr val="002060"/>
                </a:solidFill>
              </a:rPr>
              <a:t>$0</a:t>
            </a:r>
            <a:r>
              <a:rPr lang="zh-CN" altLang="en-US" dirty="0" smtClean="0"/>
              <a:t>始终代表脚本名</a:t>
            </a:r>
          </a:p>
          <a:p>
            <a:r>
              <a:rPr lang="zh-CN" altLang="en-US" dirty="0" smtClean="0"/>
              <a:t>变量</a:t>
            </a:r>
            <a:r>
              <a:rPr lang="en-US" altLang="zh-CN" dirty="0" smtClean="0"/>
              <a:t>(Variables)</a:t>
            </a:r>
          </a:p>
          <a:p>
            <a:pPr lvl="1"/>
            <a:r>
              <a:rPr lang="zh-CN" altLang="en-US" dirty="0" smtClean="0"/>
              <a:t>函数内使用 </a:t>
            </a:r>
            <a:r>
              <a:rPr lang="en-US" altLang="zh-CN" b="1" dirty="0" smtClean="0">
                <a:solidFill>
                  <a:srgbClr val="002060"/>
                </a:solidFill>
              </a:rPr>
              <a:t>local</a:t>
            </a:r>
            <a:r>
              <a:rPr lang="en-US" altLang="zh-CN" dirty="0" smtClean="0"/>
              <a:t> </a:t>
            </a:r>
            <a:r>
              <a:rPr lang="zh-CN" altLang="en-US" dirty="0" smtClean="0"/>
              <a:t>声明的变量是局部（</a:t>
            </a:r>
            <a:r>
              <a:rPr lang="en-US" altLang="zh-CN" dirty="0" smtClean="0"/>
              <a:t>Local</a:t>
            </a:r>
            <a:r>
              <a:rPr lang="zh-CN" altLang="en-US" dirty="0" smtClean="0"/>
              <a:t>）变量</a:t>
            </a:r>
          </a:p>
          <a:p>
            <a:pPr lvl="2"/>
            <a:r>
              <a:rPr lang="zh-CN" altLang="en-US" dirty="0" smtClean="0"/>
              <a:t>局部变量的作用域是当前函数以及其调用的所有函数</a:t>
            </a:r>
          </a:p>
          <a:p>
            <a:pPr lvl="1"/>
            <a:r>
              <a:rPr lang="zh-CN" altLang="en-US" sz="2400" dirty="0" smtClean="0"/>
              <a:t>函数内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未</a:t>
            </a:r>
            <a:r>
              <a:rPr lang="zh-CN" altLang="en-US" sz="2400" dirty="0" smtClean="0"/>
              <a:t>使用 </a:t>
            </a:r>
            <a:r>
              <a:rPr lang="en-US" altLang="zh-CN" sz="2400" dirty="0" smtClean="0"/>
              <a:t>local </a:t>
            </a:r>
            <a:r>
              <a:rPr lang="zh-CN" altLang="en-US" sz="2400" dirty="0" smtClean="0"/>
              <a:t>声明的变量是全局（</a:t>
            </a:r>
            <a:r>
              <a:rPr lang="en-US" altLang="zh-CN" sz="2400" dirty="0" smtClean="0"/>
              <a:t>Global</a:t>
            </a:r>
            <a:r>
              <a:rPr lang="zh-CN" altLang="en-US" sz="2400" dirty="0" smtClean="0"/>
              <a:t>）变量</a:t>
            </a:r>
            <a:endParaRPr lang="en-US" altLang="zh-CN" sz="2400" dirty="0" smtClean="0"/>
          </a:p>
          <a:p>
            <a:pPr lvl="2"/>
            <a:r>
              <a:rPr lang="zh-CN" altLang="en-US" dirty="0" smtClean="0"/>
              <a:t>即主程序和函数中的同名变量是一个变量（地址一致）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158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参数与变量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159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函数与位置参数举例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278431"/>
            <a:ext cx="8280920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pp_and_function.sh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"===Print positional parameters in main :"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"$0: $*"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pp1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(){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'f1--Print $* parameters in fun1 :' ; echo "$0: $*"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pp2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(){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'f2--Print $* parameters in fun1 :' ; echo "$0: $*"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pp1 1st 2nd 3th 4th 5th 6th 7th 8th 9th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'f2--Print $* parameters in fun1 :' ; echo "$0: $*"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pp1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1 2 3 4 5 6 7 8 9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"===Print positional parameters in main :"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"$0: $*"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pp2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 II III IV V VI VII VIII IX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1316" y="5956240"/>
            <a:ext cx="766936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./pp_and_function.sh 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a b c d e f g h 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i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掌握一种文本编辑器的使用（</a:t>
            </a:r>
            <a:r>
              <a:rPr lang="en-US" altLang="zh-CN" dirty="0" smtClean="0"/>
              <a:t>Vi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熟悉 </a:t>
            </a:r>
            <a:r>
              <a:rPr lang="en-US" altLang="zh-CN" dirty="0" smtClean="0"/>
              <a:t>Linux </a:t>
            </a:r>
            <a:r>
              <a:rPr lang="zh-CN" altLang="en-US" dirty="0" smtClean="0"/>
              <a:t>文件系统的布局</a:t>
            </a:r>
            <a:endParaRPr lang="en-US" altLang="zh-CN" dirty="0" smtClean="0"/>
          </a:p>
          <a:p>
            <a:r>
              <a:rPr lang="zh-CN" altLang="en-US" dirty="0" smtClean="0"/>
              <a:t>学习 </a:t>
            </a:r>
            <a:r>
              <a:rPr lang="en-US" altLang="zh-CN" dirty="0" smtClean="0"/>
              <a:t>Shell </a:t>
            </a:r>
            <a:r>
              <a:rPr lang="zh-CN" altLang="en-US" dirty="0" smtClean="0"/>
              <a:t>的各种功能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重定向、管道、命令替换、命令聚合</a:t>
            </a:r>
            <a:endParaRPr lang="en-US" altLang="zh-CN" sz="2400" dirty="0" smtClean="0"/>
          </a:p>
          <a:p>
            <a:r>
              <a:rPr lang="zh-CN" altLang="en-US" dirty="0" smtClean="0"/>
              <a:t>学习各种管理和监视命令的使用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用户管理、权限管理、进程管理、包管理</a:t>
            </a:r>
            <a:r>
              <a:rPr lang="en-US" altLang="zh-CN" sz="2400" dirty="0" smtClean="0"/>
              <a:t>……</a:t>
            </a:r>
          </a:p>
          <a:p>
            <a:pPr lvl="1"/>
            <a:r>
              <a:rPr lang="zh-CN" altLang="en-US" sz="2400" dirty="0" smtClean="0"/>
              <a:t>系统监视、网络监视 </a:t>
            </a:r>
            <a:r>
              <a:rPr lang="en-US" altLang="zh-CN" sz="2400" dirty="0" smtClean="0"/>
              <a:t>……</a:t>
            </a:r>
          </a:p>
          <a:p>
            <a:r>
              <a:rPr lang="zh-CN" altLang="en-US" dirty="0" smtClean="0"/>
              <a:t>学习各种文本文件工具的使用</a:t>
            </a:r>
            <a:endParaRPr lang="en-US" altLang="zh-CN" dirty="0" smtClean="0"/>
          </a:p>
          <a:p>
            <a:pPr lvl="1"/>
            <a:r>
              <a:rPr lang="en-US" altLang="zh-CN" sz="2400" dirty="0" smtClean="0"/>
              <a:t>cat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grep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tr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sed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awk</a:t>
            </a:r>
            <a:r>
              <a:rPr lang="en-US" altLang="zh-CN" sz="2400" dirty="0" smtClean="0"/>
              <a:t> ……</a:t>
            </a:r>
          </a:p>
          <a:p>
            <a:pPr lvl="1"/>
            <a:r>
              <a:rPr lang="zh-CN" altLang="en-US" sz="2400" dirty="0" smtClean="0"/>
              <a:t>正则表达式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学习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编程的前提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5525353"/>
            <a:ext cx="295232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/>
              <a:t>系统的配置文件几乎都是纯文本文件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160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函数与位置参数举例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2048" y="1307758"/>
            <a:ext cx="8280920" cy="403187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function_max.sh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User define Function (UDF)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usage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"List the MAX of the positive integers in command line. 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"Usage: `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basename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$0` &lt;num1&gt; &lt;num2&gt; [ &lt;num3&gt; ... ]"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exit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max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[[ -z $1 || -z $2 ]] &amp;&amp;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usage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largest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=0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for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; do  ((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&gt;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largest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)) &amp;&amp;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largest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=$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; done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Main script starts here ###</a:t>
            </a:r>
          </a:p>
          <a:p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max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16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"$@"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"The largest of the numbers is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$largest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7828" y="5477437"/>
            <a:ext cx="766936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./function_max.sh  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1 58 111 32768 66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2048" y="5991685"/>
            <a:ext cx="828092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由于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largest</a:t>
            </a:r>
            <a:r>
              <a:rPr lang="zh-CN" altLang="en-US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变量在函数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max</a:t>
            </a:r>
            <a:r>
              <a:rPr lang="zh-CN" altLang="en-US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内没有使用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local</a:t>
            </a:r>
            <a:r>
              <a:rPr lang="zh-CN" altLang="en-US" sz="20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声明，所以它是全局的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当函数的最后一条命令执行结束函数即结束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函数的返回值就是最后一条命令的退出码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其返回值被保存在系统变量</a:t>
            </a:r>
            <a:r>
              <a:rPr lang="en-US" altLang="zh-CN" b="1" dirty="0" smtClean="0">
                <a:solidFill>
                  <a:srgbClr val="002060"/>
                </a:solidFill>
              </a:rPr>
              <a:t>$?</a:t>
            </a:r>
            <a:r>
              <a:rPr lang="zh-CN" altLang="en-US" dirty="0" smtClean="0"/>
              <a:t>中</a:t>
            </a:r>
            <a:endParaRPr lang="en-US" altLang="zh-CN" dirty="0" smtClean="0"/>
          </a:p>
          <a:p>
            <a:r>
              <a:rPr lang="zh-CN" altLang="en-US" dirty="0" smtClean="0"/>
              <a:t>可以使用 </a:t>
            </a:r>
            <a:r>
              <a:rPr lang="en-US" altLang="zh-CN" b="1" dirty="0" smtClean="0">
                <a:solidFill>
                  <a:srgbClr val="002060"/>
                </a:solidFill>
              </a:rPr>
              <a:t>return</a:t>
            </a:r>
            <a:r>
              <a:rPr lang="en-US" altLang="zh-CN" dirty="0" smtClean="0"/>
              <a:t> </a:t>
            </a:r>
            <a:r>
              <a:rPr lang="zh-CN" altLang="en-US" dirty="0" smtClean="0"/>
              <a:t>或 </a:t>
            </a:r>
            <a:r>
              <a:rPr lang="en-US" altLang="zh-CN" b="1" dirty="0" smtClean="0">
                <a:solidFill>
                  <a:srgbClr val="002060"/>
                </a:solidFill>
              </a:rPr>
              <a:t>exit</a:t>
            </a:r>
            <a:r>
              <a:rPr lang="en-US" altLang="zh-CN" dirty="0" smtClean="0"/>
              <a:t> </a:t>
            </a:r>
            <a:r>
              <a:rPr lang="zh-CN" altLang="en-US" dirty="0" smtClean="0"/>
              <a:t>显式地结束函数</a:t>
            </a:r>
            <a:endParaRPr lang="en-US" altLang="zh-CN" dirty="0" smtClean="0"/>
          </a:p>
          <a:p>
            <a:pPr lvl="1"/>
            <a:r>
              <a:rPr lang="en-US" altLang="zh-CN" b="1" dirty="0" smtClean="0">
                <a:solidFill>
                  <a:srgbClr val="002060"/>
                </a:solidFill>
              </a:rPr>
              <a:t>return [N]</a:t>
            </a:r>
          </a:p>
          <a:p>
            <a:pPr lvl="2"/>
            <a:r>
              <a:rPr lang="en-US" altLang="zh-CN" sz="2400" dirty="0" smtClean="0"/>
              <a:t>return </a:t>
            </a:r>
            <a:r>
              <a:rPr lang="zh-CN" altLang="en-US" sz="2400" dirty="0" smtClean="0"/>
              <a:t>将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结束函数的执行</a:t>
            </a:r>
            <a:endParaRPr lang="en-US" altLang="zh-CN" sz="2400" b="1" dirty="0" smtClean="0">
              <a:solidFill>
                <a:srgbClr val="002060"/>
              </a:solidFill>
            </a:endParaRPr>
          </a:p>
          <a:p>
            <a:pPr lvl="2"/>
            <a:r>
              <a:rPr lang="zh-CN" altLang="en-US" sz="2400" dirty="0" smtClean="0"/>
              <a:t>可以使用 </a:t>
            </a:r>
            <a:r>
              <a:rPr lang="en-US" altLang="zh-CN" sz="2400" dirty="0" smtClean="0"/>
              <a:t>N </a:t>
            </a:r>
            <a:r>
              <a:rPr lang="zh-CN" altLang="en-US" sz="2400" dirty="0" smtClean="0"/>
              <a:t>指定函数返回值</a:t>
            </a:r>
            <a:endParaRPr lang="en-US" altLang="zh-CN" sz="2400" dirty="0" smtClean="0"/>
          </a:p>
          <a:p>
            <a:pPr lvl="1"/>
            <a:r>
              <a:rPr lang="en-US" altLang="zh-CN" b="1" dirty="0" smtClean="0">
                <a:solidFill>
                  <a:srgbClr val="002060"/>
                </a:solidFill>
              </a:rPr>
              <a:t>exit  [N]</a:t>
            </a:r>
          </a:p>
          <a:p>
            <a:pPr lvl="2"/>
            <a:r>
              <a:rPr lang="en-US" altLang="zh-CN" sz="2400" dirty="0" smtClean="0"/>
              <a:t>exit </a:t>
            </a:r>
            <a:r>
              <a:rPr lang="zh-CN" altLang="en-US" sz="2400" dirty="0" smtClean="0"/>
              <a:t>将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中断当前函数及当前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Shell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的执行</a:t>
            </a:r>
            <a:endParaRPr lang="en-US" altLang="zh-CN" sz="2400" b="1" dirty="0" smtClean="0">
              <a:solidFill>
                <a:srgbClr val="002060"/>
              </a:solidFill>
            </a:endParaRPr>
          </a:p>
          <a:p>
            <a:pPr lvl="2"/>
            <a:r>
              <a:rPr lang="zh-CN" altLang="en-US" sz="2400" dirty="0" smtClean="0"/>
              <a:t>可以使用 </a:t>
            </a:r>
            <a:r>
              <a:rPr lang="en-US" altLang="zh-CN" sz="2400" dirty="0" smtClean="0"/>
              <a:t>N </a:t>
            </a:r>
            <a:r>
              <a:rPr lang="zh-CN" altLang="en-US" sz="2400" dirty="0" smtClean="0"/>
              <a:t>指定返回值</a:t>
            </a:r>
            <a:endParaRPr lang="en-US" altLang="zh-CN" sz="2400" dirty="0" smtClean="0"/>
          </a:p>
          <a:p>
            <a:pPr lvl="2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161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函数的结束与返回值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162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函数的结束与返回值举例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477336"/>
            <a:ext cx="828092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function_max2.sh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User define Function (UDF)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max2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if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[[ -z $1 || -z $2 ]]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 "Need 2 parameters to the function." ; exit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[ $1 -</a:t>
            </a:r>
            <a:r>
              <a:rPr lang="en-US" altLang="zh-CN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 $2 ]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&amp;&amp;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{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echo "The two numbers are equal." ; exit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 }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(($1&gt;$2))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&amp;&amp;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return $1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||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return $2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Main script starts here ###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read -p "Please input two integer numbers  : " n1 n2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"n1=$n1 , n2=$n2"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max2 $n1 $n2</a:t>
            </a:r>
          </a:p>
          <a:p>
            <a:r>
              <a:rPr lang="en-US" altLang="zh-CN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return_val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=$?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"The larger of the two numbers is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$</a:t>
            </a:r>
            <a:r>
              <a:rPr lang="en-US" altLang="zh-CN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return_val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52926"/>
            <a:ext cx="8229600" cy="4530725"/>
          </a:xfrm>
        </p:spPr>
        <p:txBody>
          <a:bodyPr/>
          <a:lstStyle/>
          <a:p>
            <a:r>
              <a:rPr lang="zh-CN" altLang="en-US" dirty="0" smtClean="0"/>
              <a:t>使用</a:t>
            </a:r>
            <a:r>
              <a:rPr lang="zh-CN" altLang="en-US" b="1" dirty="0" smtClean="0">
                <a:solidFill>
                  <a:srgbClr val="002060"/>
                </a:solidFill>
              </a:rPr>
              <a:t>全局变量</a:t>
            </a:r>
            <a:r>
              <a:rPr lang="zh-CN" altLang="en-US" dirty="0" smtClean="0"/>
              <a:t>引用函数的值</a:t>
            </a:r>
            <a:r>
              <a:rPr lang="zh-CN" altLang="en-US" b="1" dirty="0" smtClean="0">
                <a:solidFill>
                  <a:srgbClr val="002060"/>
                </a:solidFill>
              </a:rPr>
              <a:t>不利于结构化编程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zh-CN" altLang="en-US" dirty="0" smtClean="0"/>
              <a:t>使用 </a:t>
            </a:r>
            <a:r>
              <a:rPr lang="en-US" altLang="zh-CN" b="1" dirty="0" smtClean="0"/>
              <a:t>return</a:t>
            </a:r>
            <a:r>
              <a:rPr lang="en-US" altLang="zh-CN" dirty="0" smtClean="0"/>
              <a:t> </a:t>
            </a:r>
            <a:r>
              <a:rPr lang="zh-CN" altLang="en-US" dirty="0" smtClean="0"/>
              <a:t>或 </a:t>
            </a:r>
            <a:r>
              <a:rPr lang="en-US" altLang="zh-CN" b="1" dirty="0" smtClean="0"/>
              <a:t>exit</a:t>
            </a:r>
            <a:r>
              <a:rPr lang="en-US" altLang="zh-CN" dirty="0" smtClean="0"/>
              <a:t> </a:t>
            </a:r>
            <a:r>
              <a:rPr lang="zh-CN" altLang="en-US" b="1" dirty="0" smtClean="0">
                <a:solidFill>
                  <a:srgbClr val="002060"/>
                </a:solidFill>
              </a:rPr>
              <a:t>只能返回整数值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zh-CN" altLang="en-US" dirty="0" smtClean="0"/>
              <a:t>使用标准输出实现函数的返回值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是一种通用的方法，</a:t>
            </a:r>
            <a:r>
              <a:rPr lang="zh-CN" altLang="en-US" b="1" dirty="0" smtClean="0">
                <a:solidFill>
                  <a:srgbClr val="002060"/>
                </a:solidFill>
              </a:rPr>
              <a:t>既能返回整数又能返回字符串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pPr lvl="1"/>
            <a:r>
              <a:rPr lang="zh-CN" altLang="en-US" dirty="0" smtClean="0"/>
              <a:t>函数结束前使用 </a:t>
            </a:r>
            <a:r>
              <a:rPr lang="en-US" altLang="zh-CN" b="1" dirty="0" smtClean="0">
                <a:solidFill>
                  <a:srgbClr val="002060"/>
                </a:solidFill>
              </a:rPr>
              <a:t>echo </a:t>
            </a:r>
            <a:r>
              <a:rPr lang="zh-CN" altLang="en-US" dirty="0" smtClean="0"/>
              <a:t>命令将结果显示到标准输出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调用函数时使用如下的格式将函数的输出结果存到变量 </a:t>
            </a:r>
            <a:r>
              <a:rPr lang="en-US" altLang="zh-CN" b="1" dirty="0" smtClean="0">
                <a:solidFill>
                  <a:srgbClr val="002060"/>
                </a:solidFill>
              </a:rPr>
              <a:t>RES</a:t>
            </a:r>
            <a:r>
              <a:rPr lang="en-US" altLang="zh-CN" dirty="0" smtClean="0"/>
              <a:t> </a:t>
            </a:r>
            <a:r>
              <a:rPr lang="zh-CN" altLang="en-US" dirty="0" smtClean="0"/>
              <a:t>中，之后便可使用变量 </a:t>
            </a:r>
            <a:r>
              <a:rPr lang="en-US" altLang="zh-CN" dirty="0" smtClean="0"/>
              <a:t>$</a:t>
            </a:r>
            <a:r>
              <a:rPr lang="en-US" altLang="zh-CN" b="1" dirty="0" smtClean="0">
                <a:solidFill>
                  <a:srgbClr val="002060"/>
                </a:solidFill>
              </a:rPr>
              <a:t>RES</a:t>
            </a:r>
            <a:r>
              <a:rPr lang="en-US" altLang="zh-CN" dirty="0" smtClean="0"/>
              <a:t> </a:t>
            </a:r>
            <a:r>
              <a:rPr lang="zh-CN" altLang="en-US" dirty="0" smtClean="0"/>
              <a:t>的值（或输出、或执行测试、或进一步处理等）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RES=$(</a:t>
            </a:r>
            <a:r>
              <a:rPr lang="en-US" altLang="zh-CN" b="1" dirty="0" err="1" smtClean="0">
                <a:solidFill>
                  <a:srgbClr val="002060"/>
                </a:solidFill>
              </a:rPr>
              <a:t>functionName</a:t>
            </a:r>
            <a:r>
              <a:rPr lang="en-US" altLang="zh-CN" b="1" dirty="0" smtClean="0">
                <a:solidFill>
                  <a:srgbClr val="002060"/>
                </a:solidFill>
              </a:rPr>
              <a:t>)</a:t>
            </a:r>
          </a:p>
          <a:p>
            <a:pPr lvl="2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echo $RES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函数返回值（续）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5229200"/>
            <a:ext cx="504056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2000" b="1" dirty="0" smtClean="0"/>
              <a:t>对比</a:t>
            </a:r>
            <a:endParaRPr lang="zh-CN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4048" y="5229200"/>
            <a:ext cx="172819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 smtClean="0"/>
              <a:t>RES=$(</a:t>
            </a:r>
            <a:r>
              <a:rPr lang="en-US" altLang="zh-CN" sz="2000" dirty="0" err="1" smtClean="0"/>
              <a:t>ls</a:t>
            </a:r>
            <a:r>
              <a:rPr lang="en-US" altLang="zh-CN" sz="2000" dirty="0" smtClean="0"/>
              <a:t>)</a:t>
            </a:r>
          </a:p>
          <a:p>
            <a:r>
              <a:rPr lang="en-US" altLang="zh-CN" sz="2000" dirty="0" smtClean="0"/>
              <a:t>echo $RES</a:t>
            </a:r>
            <a:endParaRPr lang="zh-CN" altLang="en-US" sz="2000" dirty="0"/>
          </a:p>
        </p:txBody>
      </p:sp>
      <p:sp>
        <p:nvSpPr>
          <p:cNvPr id="10" name="圆角矩形 9"/>
          <p:cNvSpPr/>
          <p:nvPr/>
        </p:nvSpPr>
        <p:spPr>
          <a:xfrm>
            <a:off x="6804248" y="5013176"/>
            <a:ext cx="172819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命令能出现的地方函数调用也能出现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164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使用标准输出返回函数值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6612" y="1418555"/>
            <a:ext cx="828092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function_to-upper.sh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User define Function (UDF)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to_upper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() {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local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="$@"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local output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output=$(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'[a-z]' '[A-Z]'&lt;&lt;&lt;"${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str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}")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echo $output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### Main script starts here ###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to_upper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"This Is a TEST"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res=$(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to_upper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"$@")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"$res"</a:t>
            </a: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res=$(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to_upper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"$1")</a:t>
            </a:r>
          </a:p>
          <a:p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[[ $res == "YES" ]]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&amp;&amp; echo "Continue..." || echo "Stop"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7864" y="4797152"/>
            <a:ext cx="525658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./function_to-upper.sh YES we are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./function_to-upper.sh No we are not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165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系统</a:t>
            </a:r>
            <a:r>
              <a:rPr lang="en-US" altLang="zh-CN" sz="3600" dirty="0" smtClean="0"/>
              <a:t>INIT </a:t>
            </a:r>
            <a:r>
              <a:rPr lang="zh-CN" altLang="en-US" sz="3600" dirty="0" smtClean="0"/>
              <a:t>启动脚本的结构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>——/etc/</a:t>
            </a:r>
            <a:r>
              <a:rPr lang="en-US" altLang="zh-CN" sz="3600" dirty="0" err="1" smtClean="0"/>
              <a:t>rc.d</a:t>
            </a:r>
            <a:r>
              <a:rPr lang="en-US" altLang="zh-CN" sz="3600" dirty="0" smtClean="0"/>
              <a:t>/</a:t>
            </a:r>
            <a:r>
              <a:rPr lang="en-US" altLang="zh-CN" sz="3600" dirty="0" err="1" smtClean="0"/>
              <a:t>init.d</a:t>
            </a:r>
            <a:r>
              <a:rPr lang="en-US" altLang="zh-CN" sz="3600" dirty="0" smtClean="0"/>
              <a:t>/*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1700808"/>
            <a:ext cx="4464496" cy="36933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# exec source function library</a:t>
            </a:r>
          </a:p>
          <a:p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. /etc/</a:t>
            </a:r>
            <a:r>
              <a:rPr kumimoji="1" lang="en-US" altLang="zh-CN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rc.d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/</a:t>
            </a:r>
            <a:r>
              <a:rPr kumimoji="1" lang="en-US" altLang="zh-CN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init.d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/functions</a:t>
            </a:r>
          </a:p>
          <a:p>
            <a:endParaRPr kumimoji="1" lang="en-US" altLang="zh-CN" b="1" dirty="0" smtClean="0">
              <a:solidFill>
                <a:srgbClr val="0000CC"/>
              </a:solidFill>
              <a:latin typeface="Courier New" pitchFamily="49" charset="0"/>
              <a:ea typeface="宋体" charset="-122"/>
            </a:endParaRPr>
          </a:p>
          <a:p>
            <a:r>
              <a:rPr kumimoji="1"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start</a:t>
            </a:r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() {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kumimoji="1"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stop</a:t>
            </a:r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() {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r>
              <a:rPr kumimoji="1"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restart</a:t>
            </a:r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() {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stop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start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}</a:t>
            </a:r>
          </a:p>
          <a:p>
            <a:endParaRPr kumimoji="1" lang="en-US" altLang="zh-CN" b="1" dirty="0" smtClean="0">
              <a:solidFill>
                <a:srgbClr val="0000CC"/>
              </a:solidFill>
              <a:latin typeface="Courier New" pitchFamily="49" charset="0"/>
              <a:ea typeface="宋体" charset="-122"/>
            </a:endParaRP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…………</a:t>
            </a:r>
            <a:endParaRPr kumimoji="1" lang="zh-CN" altLang="en-US" b="1" dirty="0">
              <a:solidFill>
                <a:srgbClr val="0000CC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92080" y="1700808"/>
            <a:ext cx="3240360" cy="369331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case "$1" in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start)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start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;;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stop)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stop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;;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kumimoji="1" lang="en-US" altLang="zh-CN" b="1" dirty="0" err="1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restart|reload</a:t>
            </a:r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)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</a:t>
            </a:r>
            <a:r>
              <a:rPr kumimoji="1"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restart</a:t>
            </a: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      ;;</a:t>
            </a:r>
          </a:p>
          <a:p>
            <a:endParaRPr kumimoji="1" lang="en-US" altLang="zh-CN" b="1" dirty="0" smtClean="0">
              <a:solidFill>
                <a:srgbClr val="0000CC"/>
              </a:solidFill>
              <a:latin typeface="Courier New" pitchFamily="49" charset="0"/>
              <a:ea typeface="宋体" charset="-122"/>
            </a:endParaRPr>
          </a:p>
          <a:p>
            <a:r>
              <a:rPr kumimoji="1" lang="en-US" altLang="zh-CN" b="1" dirty="0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  …………</a:t>
            </a:r>
          </a:p>
          <a:p>
            <a:r>
              <a:rPr kumimoji="1" lang="en-US" altLang="zh-CN" b="1" dirty="0" err="1" smtClean="0">
                <a:solidFill>
                  <a:srgbClr val="0000CC"/>
                </a:solidFill>
                <a:latin typeface="Courier New" pitchFamily="49" charset="0"/>
                <a:ea typeface="宋体" charset="-122"/>
              </a:rPr>
              <a:t>esac</a:t>
            </a:r>
            <a:endParaRPr kumimoji="1" lang="zh-CN" altLang="en-US" b="1" dirty="0" smtClean="0">
              <a:solidFill>
                <a:srgbClr val="0000CC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5589240"/>
            <a:ext cx="799288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阅读 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/etc/</a:t>
            </a:r>
            <a:r>
              <a:rPr lang="en-US" altLang="zh-CN" sz="2400" b="1" dirty="0" err="1" smtClean="0">
                <a:latin typeface="黑体" pitchFamily="49" charset="-122"/>
                <a:ea typeface="黑体" pitchFamily="49" charset="-122"/>
              </a:rPr>
              <a:t>init.d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/ 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目录下的启动脚本，熟悉 </a:t>
            </a:r>
            <a:r>
              <a:rPr lang="en-US" altLang="zh-CN" sz="2400" b="1" dirty="0" smtClean="0">
                <a:latin typeface="黑体" pitchFamily="49" charset="-122"/>
                <a:ea typeface="黑体" pitchFamily="49" charset="-122"/>
              </a:rPr>
              <a:t>Shell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编程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75"/>
            <a:r>
              <a:rPr lang="zh-CN" altLang="zh-CN" dirty="0" smtClean="0"/>
              <a:t>使用</a:t>
            </a:r>
            <a:r>
              <a:rPr lang="en-US" altLang="zh-CN" dirty="0" err="1" smtClean="0"/>
              <a:t>lftp</a:t>
            </a:r>
            <a:r>
              <a:rPr lang="zh-CN" altLang="zh-CN" dirty="0" smtClean="0"/>
              <a:t>命令从远程镜像</a:t>
            </a:r>
            <a:r>
              <a:rPr lang="en-US" altLang="zh-CN" dirty="0" smtClean="0"/>
              <a:t>YUM</a:t>
            </a:r>
            <a:r>
              <a:rPr lang="zh-CN" altLang="zh-CN" dirty="0" smtClean="0"/>
              <a:t>仓库到本地目录</a:t>
            </a:r>
            <a:endParaRPr lang="en-US" altLang="zh-CN" dirty="0" smtClean="0"/>
          </a:p>
          <a:p>
            <a:r>
              <a:rPr lang="zh-CN" altLang="en-US" dirty="0" smtClean="0"/>
              <a:t>用法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手动执行</a:t>
            </a:r>
          </a:p>
          <a:p>
            <a:pPr lvl="2">
              <a:buNone/>
            </a:pPr>
            <a:r>
              <a:rPr lang="en-US" altLang="zh-CN" sz="2000" dirty="0" smtClean="0">
                <a:solidFill>
                  <a:schemeClr val="accent6">
                    <a:lumMod val="75000"/>
                  </a:schemeClr>
                </a:solidFill>
              </a:rPr>
              <a:t>mirror_yum_repos.sh [--centos] [--</a:t>
            </a:r>
            <a:r>
              <a:rPr lang="en-US" altLang="zh-CN" sz="2000" dirty="0" err="1" smtClean="0">
                <a:solidFill>
                  <a:schemeClr val="accent6">
                    <a:lumMod val="75000"/>
                  </a:schemeClr>
                </a:solidFill>
              </a:rPr>
              <a:t>epel</a:t>
            </a:r>
            <a:r>
              <a:rPr lang="en-US" altLang="zh-CN" sz="2000" dirty="0" smtClean="0">
                <a:solidFill>
                  <a:schemeClr val="accent6">
                    <a:lumMod val="75000"/>
                  </a:schemeClr>
                </a:solidFill>
              </a:rPr>
              <a:t>] [--</a:t>
            </a:r>
            <a:r>
              <a:rPr lang="en-US" altLang="zh-CN" sz="2000" dirty="0" err="1" smtClean="0">
                <a:solidFill>
                  <a:schemeClr val="accent6">
                    <a:lumMod val="75000"/>
                  </a:schemeClr>
                </a:solidFill>
              </a:rPr>
              <a:t>rpmforge</a:t>
            </a:r>
            <a:r>
              <a:rPr lang="en-US" altLang="zh-CN" sz="2000" dirty="0" smtClean="0">
                <a:solidFill>
                  <a:schemeClr val="accent6">
                    <a:lumMod val="75000"/>
                  </a:schemeClr>
                </a:solidFill>
              </a:rPr>
              <a:t>] [--</a:t>
            </a:r>
            <a:r>
              <a:rPr lang="en-US" altLang="zh-CN" sz="2000" dirty="0" err="1" smtClean="0">
                <a:solidFill>
                  <a:schemeClr val="accent6">
                    <a:lumMod val="75000"/>
                  </a:schemeClr>
                </a:solidFill>
              </a:rPr>
              <a:t>remi</a:t>
            </a:r>
            <a:r>
              <a:rPr lang="en-US" altLang="zh-CN" sz="20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</a:p>
          <a:p>
            <a:pPr lvl="2">
              <a:buNone/>
            </a:pPr>
            <a:r>
              <a:rPr lang="zh-CN" altLang="en-US" sz="1800" dirty="0" smtClean="0"/>
              <a:t>例如：</a:t>
            </a:r>
            <a:endParaRPr lang="en-US" altLang="zh-CN" sz="1800" dirty="0" smtClean="0"/>
          </a:p>
          <a:p>
            <a:pPr lvl="2">
              <a:buNone/>
            </a:pPr>
            <a:r>
              <a:rPr lang="en-US" altLang="zh-CN" sz="1800" dirty="0" smtClean="0">
                <a:solidFill>
                  <a:srgbClr val="002060"/>
                </a:solidFill>
              </a:rPr>
              <a:t>mirror_yum_repos.sh  --centos  --</a:t>
            </a:r>
            <a:r>
              <a:rPr lang="en-US" altLang="zh-CN" sz="1800" dirty="0" err="1" smtClean="0">
                <a:solidFill>
                  <a:srgbClr val="002060"/>
                </a:solidFill>
              </a:rPr>
              <a:t>epel</a:t>
            </a:r>
            <a:endParaRPr lang="en-US" altLang="zh-CN" sz="1800" dirty="0" smtClean="0">
              <a:solidFill>
                <a:srgbClr val="002060"/>
              </a:solidFill>
            </a:endParaRPr>
          </a:p>
          <a:p>
            <a:pPr lvl="1"/>
            <a:r>
              <a:rPr lang="zh-CN" altLang="en-US" dirty="0" smtClean="0"/>
              <a:t>安排</a:t>
            </a:r>
            <a:r>
              <a:rPr lang="en-US" altLang="zh-CN" dirty="0" err="1" smtClean="0"/>
              <a:t>cron</a:t>
            </a:r>
            <a:r>
              <a:rPr lang="zh-CN" altLang="en-US" dirty="0" smtClean="0"/>
              <a:t>任务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/etc/</a:t>
            </a:r>
            <a:r>
              <a:rPr lang="en-US" altLang="zh-CN" dirty="0" err="1" smtClean="0"/>
              <a:t>cron.d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mirror_yum_repos.cron</a:t>
            </a:r>
            <a:endParaRPr lang="en-US" altLang="zh-CN" dirty="0" smtClean="0"/>
          </a:p>
          <a:p>
            <a:pPr lvl="2">
              <a:buNone/>
            </a:pPr>
            <a:r>
              <a:rPr lang="en-US" altLang="zh-CN" sz="2000" dirty="0" smtClean="0">
                <a:solidFill>
                  <a:srgbClr val="002060"/>
                </a:solidFill>
              </a:rPr>
              <a:t>3  0  * * *  root  /root/bin/mirror_yum_repos.sh --centos</a:t>
            </a:r>
          </a:p>
          <a:p>
            <a:pPr lvl="2">
              <a:buNone/>
            </a:pPr>
            <a:r>
              <a:rPr lang="en-US" altLang="zh-CN" sz="2000" dirty="0" smtClean="0">
                <a:solidFill>
                  <a:srgbClr val="002060"/>
                </a:solidFill>
              </a:rPr>
              <a:t>0  2 */3 * *  root  /root/bin/mirror_yum_repos.sh --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epel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 lvl="2">
              <a:buNone/>
            </a:pPr>
            <a:r>
              <a:rPr lang="en-US" altLang="zh-CN" sz="2000" dirty="0" smtClean="0">
                <a:solidFill>
                  <a:srgbClr val="002060"/>
                </a:solidFill>
              </a:rPr>
              <a:t>30 4  */5 * *  root  /root/bin/mirror_yum_repos.sh --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rpmforge</a:t>
            </a:r>
            <a:r>
              <a:rPr lang="en-US" altLang="zh-CN" sz="2000" dirty="0" smtClean="0">
                <a:solidFill>
                  <a:srgbClr val="002060"/>
                </a:solidFill>
              </a:rPr>
              <a:t> --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remi</a:t>
            </a:r>
            <a:endParaRPr lang="en-US" altLang="zh-CN" sz="2000" dirty="0" smtClean="0">
              <a:solidFill>
                <a:srgbClr val="00206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166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 </a:t>
            </a:r>
            <a:r>
              <a:rPr lang="zh-CN" altLang="en-US" dirty="0" smtClean="0"/>
              <a:t>脚本举例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显示系统信息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sysinfo.sh</a:t>
            </a:r>
          </a:p>
          <a:p>
            <a:pPr lvl="1"/>
            <a:r>
              <a:rPr lang="en-US" altLang="zh-CN" dirty="0" smtClean="0"/>
              <a:t>sysinfo_select.sh</a:t>
            </a:r>
          </a:p>
          <a:p>
            <a:r>
              <a:rPr lang="zh-CN" altLang="en-US" dirty="0" smtClean="0"/>
              <a:t>熟悉如下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语句和常用命令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变量和数组的使用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常用的信息显示命令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管道和过滤器（</a:t>
            </a:r>
            <a:r>
              <a:rPr lang="en-US" altLang="zh-CN" dirty="0" err="1" smtClean="0"/>
              <a:t>grep</a:t>
            </a:r>
            <a:r>
              <a:rPr lang="zh-CN" altLang="en-US" dirty="0" smtClean="0"/>
              <a:t>、</a:t>
            </a:r>
            <a:r>
              <a:rPr lang="en-US" altLang="zh-CN" dirty="0" smtClean="0"/>
              <a:t>cut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sort</a:t>
            </a:r>
            <a:r>
              <a:rPr lang="zh-CN" altLang="en-US" dirty="0" smtClean="0"/>
              <a:t>、</a:t>
            </a:r>
            <a:r>
              <a:rPr lang="en-US" altLang="zh-CN" dirty="0" err="1" smtClean="0"/>
              <a:t>sed</a:t>
            </a:r>
            <a:r>
              <a:rPr lang="zh-CN" altLang="en-US" dirty="0" smtClean="0"/>
              <a:t>、</a:t>
            </a:r>
            <a:r>
              <a:rPr lang="en-US" altLang="zh-CN" dirty="0" err="1" smtClean="0"/>
              <a:t>awk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数值计算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流程控制（</a:t>
            </a:r>
            <a:r>
              <a:rPr lang="en-US" altLang="zh-CN" dirty="0" smtClean="0"/>
              <a:t>if</a:t>
            </a:r>
            <a:r>
              <a:rPr lang="zh-CN" altLang="en-US" dirty="0" smtClean="0"/>
              <a:t>、</a:t>
            </a:r>
            <a:r>
              <a:rPr lang="en-US" altLang="zh-CN" dirty="0" smtClean="0"/>
              <a:t>case</a:t>
            </a:r>
            <a:r>
              <a:rPr lang="zh-CN" altLang="en-US" dirty="0" smtClean="0"/>
              <a:t>、</a:t>
            </a:r>
            <a:r>
              <a:rPr lang="en-US" altLang="zh-CN" dirty="0" smtClean="0"/>
              <a:t>for</a:t>
            </a:r>
            <a:r>
              <a:rPr lang="zh-CN" altLang="en-US" dirty="0" smtClean="0"/>
              <a:t>、</a:t>
            </a:r>
            <a:r>
              <a:rPr lang="en-US" altLang="zh-CN" dirty="0" smtClean="0"/>
              <a:t>select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167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 </a:t>
            </a:r>
            <a:r>
              <a:rPr lang="zh-CN" altLang="en-US" dirty="0" smtClean="0"/>
              <a:t>脚本举例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91849" y="1484784"/>
            <a:ext cx="367240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000" dirty="0" smtClean="0"/>
              <a:t>进一步学习</a:t>
            </a:r>
            <a:endParaRPr lang="en-US" altLang="zh-CN" sz="20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 http://bootinfoscript.sf.net/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dirty="0" smtClean="0"/>
              <a:t>学会使用变量替换扩展。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zh-CN" altLang="en-US" dirty="0" smtClean="0"/>
              <a:t>学会使用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提供的各种流程控制语句。</a:t>
            </a:r>
          </a:p>
          <a:p>
            <a:pPr>
              <a:lnSpc>
                <a:spcPct val="90000"/>
              </a:lnSpc>
            </a:pPr>
            <a:r>
              <a:rPr lang="zh-CN" altLang="en-US" dirty="0" smtClean="0"/>
              <a:t>录入、运行并调试本章的例程。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168</a:t>
            </a:fld>
            <a:endParaRPr lang="en-US" altLang="zh-CN"/>
          </a:p>
        </p:txBody>
      </p:sp>
      <p:sp>
        <p:nvSpPr>
          <p:cNvPr id="2" name="副标题 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本章实验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>
            <a:off x="0" y="1255079"/>
            <a:ext cx="9144000" cy="4456607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rgbClr val="A3C400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1433" tIns="45717" rIns="91433" bIns="45717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5" name="Picture 27"/>
          <p:cNvPicPr>
            <a:picLocks noChangeAspect="1" noChangeArrowheads="1"/>
          </p:cNvPicPr>
          <p:nvPr/>
        </p:nvPicPr>
        <p:blipFill>
          <a:blip r:embed="rId3" cstate="print"/>
          <a:srcRect t="26886" r="43958"/>
          <a:stretch>
            <a:fillRect/>
          </a:stretch>
        </p:blipFill>
        <p:spPr bwMode="auto">
          <a:xfrm>
            <a:off x="-615946" y="2046388"/>
            <a:ext cx="5476321" cy="365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4395" y="3269891"/>
            <a:ext cx="2130614" cy="104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NO.1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oadway" panose="04040905080B02020502" pitchFamily="82" charset="0"/>
                <a:ea typeface="微软雅黑" pitchFamily="34" charset="-122"/>
                <a:cs typeface="Times New Roman" panose="02020603050405020304" pitchFamily="18" charset="0"/>
              </a:rPr>
              <a:t>操作基础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roadway" panose="04040905080B02020502" pitchFamily="82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2590504" y="2864087"/>
            <a:ext cx="2130614" cy="86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NO.2</a:t>
            </a: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Broadway" pitchFamily="82" charset="0"/>
              <a:ea typeface="方正粗倩简体" pitchFamily="65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系统与安全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50579" y="293173"/>
            <a:ext cx="1464031" cy="61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7" rIns="91433" bIns="45717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A3C400"/>
                </a:solidFill>
                <a:effectLst/>
                <a:uLnTx/>
                <a:uFillTx/>
                <a:latin typeface="Broadway" pitchFamily="82" charset="0"/>
                <a:ea typeface="宋体" panose="02010600030101010101" pitchFamily="2" charset="-122"/>
                <a:cs typeface="+mn-cs"/>
              </a:rPr>
              <a:t>TYUT</a:t>
            </a:r>
            <a:endParaRPr kumimoji="0" lang="en-US" altLang="zh-CN" sz="3400" b="1" i="0" u="none" strike="noStrike" kern="1200" cap="none" spc="0" normalizeH="0" baseline="0" noProof="0" dirty="0">
              <a:ln>
                <a:noFill/>
              </a:ln>
              <a:solidFill>
                <a:srgbClr val="A3C400"/>
              </a:solidFill>
              <a:effectLst/>
              <a:uLnTx/>
              <a:uFillTx/>
              <a:latin typeface="Broadway" pitchFamily="8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403648" y="4650528"/>
            <a:ext cx="2130614" cy="93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NO.3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Broadway" pitchFamily="82" charset="0"/>
                <a:ea typeface="方正粗倩简体" pitchFamily="65" charset="-122"/>
                <a:cs typeface="+mn-cs"/>
              </a:rPr>
              <a:t>网络服务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pic>
        <p:nvPicPr>
          <p:cNvPr id="9" name="Picture 33"/>
          <p:cNvPicPr>
            <a:picLocks noChangeAspect="1" noChangeArrowheads="1"/>
          </p:cNvPicPr>
          <p:nvPr/>
        </p:nvPicPr>
        <p:blipFill>
          <a:blip r:embed="rId4" cstate="print"/>
          <a:srcRect l="82329" b="89954"/>
          <a:stretch>
            <a:fillRect/>
          </a:stretch>
        </p:blipFill>
        <p:spPr bwMode="auto">
          <a:xfrm>
            <a:off x="7452948" y="359719"/>
            <a:ext cx="1726049" cy="50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7269313" y="238944"/>
            <a:ext cx="14697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rPr>
              <a:t>大数据</a:t>
            </a:r>
            <a:r>
              <a:rPr kumimoji="0" lang="zh-CN" alt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仿宋" panose="02010609060101010101" pitchFamily="49" charset="-122"/>
                <a:ea typeface="仿宋" panose="02010609060101010101" pitchFamily="49" charset="-122"/>
                <a:cs typeface="+mn-cs"/>
              </a:rPr>
              <a:t>联合研究院</a:t>
            </a:r>
            <a:endParaRPr kumimoji="0" lang="zh-CN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仿宋" panose="02010609060101010101" pitchFamily="49" charset="-122"/>
              <a:ea typeface="仿宋" panose="02010609060101010101" pitchFamily="49" charset="-122"/>
              <a:cs typeface="+mn-cs"/>
            </a:endParaRPr>
          </a:p>
        </p:txBody>
      </p:sp>
      <p:sp>
        <p:nvSpPr>
          <p:cNvPr id="15" name="TextBox 12"/>
          <p:cNvSpPr txBox="1"/>
          <p:nvPr/>
        </p:nvSpPr>
        <p:spPr>
          <a:xfrm>
            <a:off x="257814" y="817058"/>
            <a:ext cx="233269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http://</a:t>
            </a:r>
            <a:r>
              <a:rPr kumimoji="0" lang="en-US" altLang="zh-CN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cds.tyut.edu.cn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13" name="Picture 33"/>
          <p:cNvPicPr>
            <a:picLocks noChangeAspect="1" noChangeArrowheads="1"/>
          </p:cNvPicPr>
          <p:nvPr/>
        </p:nvPicPr>
        <p:blipFill>
          <a:blip r:embed="rId4" cstate="print"/>
          <a:srcRect l="62640" t="32991" r="7145" b="29714"/>
          <a:stretch>
            <a:fillRect/>
          </a:stretch>
        </p:blipFill>
        <p:spPr bwMode="auto">
          <a:xfrm>
            <a:off x="5652120" y="2547279"/>
            <a:ext cx="295232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变量和表达式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变量替换扩展</a:t>
            </a:r>
            <a:endParaRPr lang="en-US" altLang="zh-CN" dirty="0" smtClean="0"/>
          </a:p>
          <a:p>
            <a:pPr lvl="1"/>
            <a:r>
              <a:rPr lang="zh-CN" altLang="en-US" sz="2400" dirty="0" smtClean="0"/>
              <a:t>变量测试</a:t>
            </a:r>
          </a:p>
          <a:p>
            <a:pPr lvl="1"/>
            <a:r>
              <a:rPr lang="zh-CN" altLang="en-US" sz="2400" dirty="0" smtClean="0"/>
              <a:t>变量的字符串操作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变量的间接引用</a:t>
            </a:r>
          </a:p>
          <a:p>
            <a:r>
              <a:rPr lang="zh-CN" altLang="en-US" dirty="0" smtClean="0"/>
              <a:t>变量的数值计算</a:t>
            </a:r>
          </a:p>
          <a:p>
            <a:pPr lvl="1"/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</a:rPr>
              <a:t>$[expression]  </a:t>
            </a:r>
          </a:p>
          <a:p>
            <a:pPr lvl="1"/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</a:rPr>
              <a:t>$((expression))</a:t>
            </a:r>
          </a:p>
          <a:p>
            <a:pPr lvl="1"/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expr</a:t>
            </a:r>
            <a:endParaRPr lang="en-US" altLang="zh-CN" sz="2400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 lvl="1"/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let</a:t>
            </a:r>
          </a:p>
          <a:p>
            <a:pPr lvl="1"/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declare -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i</a:t>
            </a:r>
            <a:endParaRPr lang="en-US" altLang="zh-CN" sz="2400" b="1" dirty="0" smtClean="0"/>
          </a:p>
          <a:p>
            <a:pPr lvl="1"/>
            <a:endParaRPr lang="en-US" altLang="zh-CN" b="1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Shell </a:t>
            </a:r>
            <a:r>
              <a:rPr lang="zh-CN" altLang="en-US" b="1" dirty="0" smtClean="0"/>
              <a:t>变量操作</a:t>
            </a:r>
            <a:endParaRPr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705672" y="1484784"/>
            <a:ext cx="339472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zh-CN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输入</a:t>
            </a:r>
            <a:endParaRPr kumimoji="0" lang="en-US" altLang="zh-CN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zh-CN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变量赋值</a:t>
            </a:r>
            <a:endParaRPr kumimoji="0" lang="en-US" altLang="zh-CN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022350" marR="0" lvl="2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altLang="zh-CN" sz="2400" b="1" kern="0" dirty="0" smtClean="0">
                <a:latin typeface="+mn-lt"/>
                <a:ea typeface="+mn-ea"/>
              </a:rPr>
              <a:t>n</a:t>
            </a:r>
            <a:r>
              <a:rPr kumimoji="0" lang="en-US" altLang="zh-CN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ame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</a:rPr>
              <a:t>=</a:t>
            </a: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value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022350" lvl="2" indent="-35083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zh-CN" sz="2400" b="1" kern="0" dirty="0" err="1" smtClean="0">
                <a:latin typeface="+mn-lt"/>
                <a:ea typeface="+mn-ea"/>
              </a:rPr>
              <a:t>readonly</a:t>
            </a:r>
            <a:endParaRPr lang="en-US" altLang="zh-CN" sz="2400" b="1" kern="0" dirty="0" smtClean="0">
              <a:latin typeface="+mn-lt"/>
              <a:ea typeface="+mn-ea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zh-CN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从标准输入读取</a:t>
            </a:r>
            <a:endParaRPr kumimoji="0" lang="en-US" altLang="zh-CN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022350" marR="0" lvl="2" indent="-3508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read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zh-CN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输出</a:t>
            </a:r>
            <a:endParaRPr kumimoji="0" lang="en-US" altLang="zh-CN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echo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printf</a:t>
            </a:r>
            <a:endParaRPr kumimoji="0" lang="en-US" altLang="zh-CN" sz="2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zh-CN" alt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19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变量替换扩展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变量测试</a:t>
            </a:r>
            <a:endParaRPr lang="zh-CN" alt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467544" y="1549112"/>
          <a:ext cx="8274053" cy="4328160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5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Use  Default  Values</a:t>
                      </a:r>
                      <a:endParaRPr kumimoji="1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若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存在且非空,则值为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;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若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未定义或为空值,则值为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，但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的值不变。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Assign  Default  Values</a:t>
                      </a:r>
                      <a:endParaRPr kumimoji="1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:=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若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存在且非空,则值为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;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若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未定义或为空值,则值为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word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，且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被赋值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  <a:cs typeface="+mn-cs"/>
                        </a:rPr>
                        <a:t>Display Error if Null or Unset</a:t>
                      </a:r>
                      <a:endParaRPr kumimoji="1" lang="zh-CN" altLang="en-US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:?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若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存在且非空,则值为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$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;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若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未定义或为空值,则输出信息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word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，并终止脚本。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Use Alternate Value</a:t>
                      </a:r>
                      <a:endParaRPr kumimoji="1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:+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word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  <a:endParaRPr kumimoji="1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若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存在且非空,则值为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word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;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否则返回空值，但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  <a:cs typeface="+mn-cs"/>
                        </a:rPr>
                        <a:t>的值不变。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5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本章内容要点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32506" y="1417637"/>
            <a:ext cx="7999934" cy="5121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Shell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脚本编程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脚本简介，变量操作，特殊变量和简单脚本，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Shell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脚本跟踪与调试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分支结构和循环结构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条件测试，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if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case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while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until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for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select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函数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函数的概念，函数及其用途，函数的定义和调用，函数的使用举例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32506" y="1355759"/>
            <a:ext cx="7999934" cy="1723331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246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20</a:t>
            </a:fld>
            <a:endParaRPr lang="en-US" altLang="zh-CN" dirty="0"/>
          </a:p>
        </p:txBody>
      </p:sp>
      <p:sp>
        <p:nvSpPr>
          <p:cNvPr id="12" name="副标题 1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变量测试举例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55576" y="1340768"/>
            <a:ext cx="762000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blue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newcolor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=</a:t>
            </a:r>
            <a:r>
              <a:rPr lang="zh-CN" altLang="en-US" sz="24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:-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grey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5576" y="2331368"/>
            <a:ext cx="7620000" cy="11969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unset color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sky is </a:t>
            </a:r>
            <a:r>
              <a:rPr lang="zh-CN" altLang="en-US" sz="24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:-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grey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today"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55576" y="3626768"/>
            <a:ext cx="7620000" cy="8318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sky is </a:t>
            </a:r>
            <a:r>
              <a:rPr lang="zh-CN" altLang="en-US" sz="24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:=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grey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today"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 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55576" y="4617368"/>
            <a:ext cx="7620000" cy="8318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sky is </a:t>
            </a:r>
            <a:r>
              <a:rPr lang="zh-CN" altLang="en-US" sz="24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:?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error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today"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55576" y="5607968"/>
            <a:ext cx="7620000" cy="8318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sky is </a:t>
            </a:r>
            <a:r>
              <a:rPr lang="zh-CN" altLang="en-US" sz="24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:+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blue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today"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color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21</a:t>
            </a:fld>
            <a:endParaRPr lang="en-US" altLang="zh-CN" dirty="0"/>
          </a:p>
        </p:txBody>
      </p:sp>
      <p:sp>
        <p:nvSpPr>
          <p:cNvPr id="12" name="副标题 1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变量替换扩展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——</a:t>
            </a:r>
            <a:r>
              <a:rPr lang="zh-CN" altLang="en-US" dirty="0" smtClean="0"/>
              <a:t>字符串计数、截取</a:t>
            </a:r>
            <a:endParaRPr lang="zh-CN" alt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395536" y="2402632"/>
          <a:ext cx="8458200" cy="3148968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${#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返回字符串变量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的长度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: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m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中从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第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m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个字符到最后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的部分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m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: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len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中从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第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m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个字符开始，长度为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len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的部分</a:t>
                      </a:r>
                      <a:endParaRPr kumimoji="1" lang="en-US" altLang="zh-C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#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删除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开头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pattern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最小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##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删除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开头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pattern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最大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%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删除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结尾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pattern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最小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%%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删除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结尾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pattern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最大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Line 39"/>
          <p:cNvSpPr>
            <a:spLocks noChangeShapeType="1"/>
          </p:cNvSpPr>
          <p:nvPr/>
        </p:nvSpPr>
        <p:spPr bwMode="auto">
          <a:xfrm flipV="1">
            <a:off x="1538536" y="1997224"/>
            <a:ext cx="2057400" cy="9906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3595936" y="1844824"/>
            <a:ext cx="3962400" cy="4064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m </a:t>
            </a:r>
            <a:r>
              <a:rPr lang="zh-CN" altLang="en-US" sz="20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的取值从 0 到 </a:t>
            </a:r>
            <a:r>
              <a:rPr lang="en-US" altLang="zh-CN" sz="20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${#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var</a:t>
            </a:r>
            <a:r>
              <a:rPr lang="en-US" altLang="zh-CN" sz="20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}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-1</a:t>
            </a:r>
            <a:endParaRPr lang="zh-CN" altLang="en-US" sz="20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 flipV="1">
            <a:off x="1538536" y="2225824"/>
            <a:ext cx="2057400" cy="1143000"/>
          </a:xfrm>
          <a:prstGeom prst="line">
            <a:avLst/>
          </a:prstGeom>
          <a:noFill/>
          <a:ln w="12700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1757536" y="5693186"/>
            <a:ext cx="4974704" cy="400110"/>
          </a:xfrm>
          <a:prstGeom prst="rect">
            <a:avLst/>
          </a:prstGeom>
          <a:noFill/>
          <a:ln w="57150" cmpd="thickThin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注：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pattern </a:t>
            </a:r>
            <a:r>
              <a:rPr lang="zh-CN" altLang="en-US" sz="2000" b="1" dirty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中可以使用</a:t>
            </a:r>
            <a:r>
              <a:rPr lang="zh-CN" altLang="en-US" sz="2000" b="1" dirty="0">
                <a:solidFill>
                  <a:schemeClr val="hlink"/>
                </a:solidFill>
                <a:latin typeface="Courier New" pitchFamily="49" charset="0"/>
                <a:ea typeface="楷体_GB2312" pitchFamily="49" charset="-122"/>
              </a:rPr>
              <a:t>通配符</a:t>
            </a:r>
            <a:r>
              <a:rPr lang="zh-CN" altLang="en-US" sz="2000" b="1" dirty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22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字符串变量替换扩展举例</a:t>
            </a:r>
            <a:r>
              <a:rPr lang="en-US" altLang="zh-CN" sz="3600" dirty="0" smtClean="0"/>
              <a:t>1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55576" y="1412776"/>
            <a:ext cx="7620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'I love 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. I love UNIX too.’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5576" y="2060848"/>
            <a:ext cx="7620000" cy="212365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{#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}</a:t>
            </a:r>
            <a:endParaRPr lang="en-US" altLang="zh-CN" sz="22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30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{#str:13}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love UNIX too.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{#str:7:5}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endParaRPr lang="en-US" altLang="zh-CN" sz="2200" b="1" dirty="0">
              <a:solidFill>
                <a:srgbClr val="003300"/>
              </a:solidFill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55576" y="4360455"/>
            <a:ext cx="7620000" cy="1785104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str#I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love}</a:t>
            </a:r>
            <a:endParaRPr lang="zh-CN" altLang="zh-CN" sz="22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. I love UNIX too.</a:t>
            </a:r>
          </a:p>
          <a:p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str#I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*.}</a:t>
            </a:r>
          </a:p>
          <a:p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love UNIX too.</a:t>
            </a:r>
          </a:p>
          <a:p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##I*}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变量替换扩展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——</a:t>
            </a:r>
            <a:r>
              <a:rPr lang="zh-CN" altLang="en-US" dirty="0" smtClean="0"/>
              <a:t>字符串替换</a:t>
            </a:r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95536" y="2069524"/>
          <a:ext cx="8208912" cy="1647508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old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new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用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new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替换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中第一次出现的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old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//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old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new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用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new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替换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中所有的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old(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全局替换)</a:t>
                      </a: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/#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old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new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用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new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替换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开头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old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匹配的部分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${</a:t>
                      </a:r>
                      <a:r>
                        <a:rPr kumimoji="1" lang="en-US" altLang="zh-CN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/%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old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</a:t>
                      </a: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  <a:cs typeface="+mn-cs"/>
                        </a:rPr>
                        <a:t>new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}</a:t>
                      </a:r>
                    </a:p>
                  </a:txBody>
                  <a:tcPr marL="53340" marR="533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用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new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替换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$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{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var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}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中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结尾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部分与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old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匹配的部分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marL="53340" marR="533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1331640" y="4293096"/>
            <a:ext cx="7056784" cy="1015663"/>
          </a:xfrm>
          <a:prstGeom prst="rect">
            <a:avLst/>
          </a:prstGeom>
          <a:noFill/>
          <a:ln w="57150" cmpd="thickThin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注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：</a:t>
            </a:r>
            <a:endParaRPr lang="en-US" altLang="zh-CN" sz="2000" b="1" dirty="0" smtClean="0">
              <a:solidFill>
                <a:srgbClr val="003300"/>
              </a:solidFill>
              <a:latin typeface="Courier New" pitchFamily="49" charset="0"/>
              <a:ea typeface="楷体_GB2312" pitchFamily="49" charset="-122"/>
            </a:endParaRPr>
          </a:p>
          <a:p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（</a:t>
            </a:r>
            <a:r>
              <a:rPr lang="en-US" altLang="zh-CN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1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）</a:t>
            </a:r>
            <a:r>
              <a:rPr lang="en-US" altLang="zh-CN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old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000" b="1" dirty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中可以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使用 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  <a:ea typeface="楷体_GB2312" pitchFamily="49" charset="-122"/>
              </a:rPr>
              <a:t>通配符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。</a:t>
            </a:r>
            <a:endParaRPr lang="en-US" altLang="zh-CN" sz="2000" b="1" dirty="0" smtClean="0">
              <a:solidFill>
                <a:srgbClr val="003300"/>
              </a:solidFill>
              <a:latin typeface="Courier New" pitchFamily="49" charset="0"/>
              <a:ea typeface="楷体_GB2312" pitchFamily="49" charset="-122"/>
            </a:endParaRPr>
          </a:p>
          <a:p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（</a:t>
            </a:r>
            <a:r>
              <a:rPr lang="en-US" altLang="zh-CN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2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）</a:t>
            </a:r>
            <a:r>
              <a:rPr lang="en-US" altLang="zh-CN" sz="2000" b="1" dirty="0" err="1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var</a:t>
            </a:r>
            <a:r>
              <a:rPr lang="en-US" altLang="zh-CN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可以是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  <a:ea typeface="楷体_GB2312" pitchFamily="49" charset="-122"/>
              </a:rPr>
              <a:t>@</a:t>
            </a:r>
            <a:r>
              <a:rPr lang="en-US" altLang="zh-CN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或 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  <a:ea typeface="楷体_GB2312" pitchFamily="49" charset="-122"/>
              </a:rPr>
              <a:t>*</a:t>
            </a:r>
            <a:r>
              <a:rPr lang="zh-CN" altLang="en-US" sz="2000" b="1" dirty="0" smtClean="0">
                <a:solidFill>
                  <a:srgbClr val="003300"/>
                </a:solidFill>
                <a:latin typeface="Courier New" pitchFamily="49" charset="0"/>
                <a:ea typeface="楷体_GB2312" pitchFamily="49" charset="-122"/>
              </a:rPr>
              <a:t>，表示对每个位置参数进行替换</a:t>
            </a:r>
            <a:endParaRPr lang="zh-CN" altLang="en-US" sz="2000" b="1" dirty="0">
              <a:solidFill>
                <a:srgbClr val="00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24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字符串变量替换扩展举例</a:t>
            </a:r>
            <a:r>
              <a:rPr lang="en-US" altLang="zh-CN" sz="3600" dirty="0" smtClean="0"/>
              <a:t>2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55576" y="1434256"/>
            <a:ext cx="7620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'I love 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. I love UNIX too.’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5576" y="2082328"/>
            <a:ext cx="7620000" cy="4154984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/love/like}</a:t>
            </a:r>
          </a:p>
          <a:p>
            <a:pPr>
              <a:buClr>
                <a:srgbClr val="FF3300"/>
              </a:buClr>
            </a:pPr>
            <a:r>
              <a:rPr lang="nn-NO" altLang="zh-CN" sz="2200" b="1" dirty="0" smtClean="0">
                <a:solidFill>
                  <a:srgbClr val="002060"/>
                </a:solidFill>
                <a:latin typeface="Courier New" pitchFamily="49" charset="0"/>
              </a:rPr>
              <a:t>I like linux. I love UNIX too.</a:t>
            </a:r>
            <a:endParaRPr lang="en-US" altLang="zh-CN" sz="2200" b="1" dirty="0" smtClean="0">
              <a:solidFill>
                <a:srgbClr val="002060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love/like}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2060"/>
                </a:solidFill>
                <a:latin typeface="Courier New" pitchFamily="49" charset="0"/>
              </a:rPr>
              <a:t>I like </a:t>
            </a:r>
            <a:r>
              <a:rPr lang="en-US" altLang="zh-CN" sz="2200" b="1" dirty="0" err="1" smtClean="0">
                <a:solidFill>
                  <a:srgbClr val="002060"/>
                </a:solidFill>
                <a:latin typeface="Courier New" pitchFamily="49" charset="0"/>
              </a:rPr>
              <a:t>linux</a:t>
            </a:r>
            <a:r>
              <a:rPr lang="en-US" altLang="zh-CN" sz="2200" b="1" dirty="0" smtClean="0">
                <a:solidFill>
                  <a:srgbClr val="002060"/>
                </a:solidFill>
                <a:latin typeface="Courier New" pitchFamily="49" charset="0"/>
              </a:rPr>
              <a:t>. I like UNIX too.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/I</a:t>
            </a:r>
            <a:r>
              <a:rPr lang="en-US" altLang="zh-CN" sz="2200" b="1" dirty="0" smtClean="0">
                <a:solidFill>
                  <a:srgbClr val="FF0000"/>
                </a:solidFill>
                <a:latin typeface="Courier New" pitchFamily="49" charset="0"/>
              </a:rPr>
              <a:t>*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/I like FreeBSD}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like FreeBSD. I love UNIX too.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FF0000"/>
                </a:solidFill>
                <a:latin typeface="Courier New" pitchFamily="49" charset="0"/>
              </a:rPr>
              <a:t>#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love/"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J'aime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"}</a:t>
            </a:r>
            <a:endParaRPr lang="en-US" altLang="zh-CN" sz="22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J'aime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. I love UNIX too.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love/"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J'aime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"}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fr-FR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J'aime linux. J'aime UNIX too.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2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{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str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/</a:t>
            </a:r>
            <a:r>
              <a:rPr lang="en-US" altLang="zh-CN" sz="2200" b="1" dirty="0" smtClean="0">
                <a:solidFill>
                  <a:srgbClr val="FF0000"/>
                </a:solidFill>
                <a:latin typeface="Courier New" pitchFamily="49" charset="0"/>
              </a:rPr>
              <a:t>%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too./also.}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I love </a:t>
            </a:r>
            <a:r>
              <a:rPr lang="en-US" altLang="zh-CN" sz="2200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sz="2200" b="1" dirty="0" smtClean="0">
                <a:solidFill>
                  <a:srgbClr val="0000CC"/>
                </a:solidFill>
                <a:latin typeface="Courier New" pitchFamily="49" charset="0"/>
              </a:rPr>
              <a:t>. I love UNIX also.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25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字符串变量替换扩展举例</a:t>
            </a:r>
            <a:r>
              <a:rPr lang="en-US" altLang="zh-CN" sz="3600" dirty="0" smtClean="0"/>
              <a:t>3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55576" y="1628800"/>
            <a:ext cx="7620000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da-DK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set 1v1 1v2 1v3 1v4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755576" y="2301840"/>
            <a:ext cx="7620000" cy="304698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@</a:t>
            </a:r>
            <a:endParaRPr lang="zh-CN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da-DK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1v1 1v2 1v3 1v4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{@/1/a}</a:t>
            </a:r>
          </a:p>
          <a:p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av1 av2 av3 av4</a:t>
            </a:r>
          </a:p>
          <a:p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{@//1/a}</a:t>
            </a:r>
          </a:p>
          <a:p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ava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av2 av3 av4</a:t>
            </a:r>
          </a:p>
          <a:p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echo 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{@/%1/a}</a:t>
            </a:r>
          </a:p>
          <a:p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1va 1v2 1v3 1v4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26</a:t>
            </a:fld>
            <a:endParaRPr lang="en-US" altLang="zh-CN" dirty="0"/>
          </a:p>
        </p:txBody>
      </p:sp>
      <p:sp>
        <p:nvSpPr>
          <p:cNvPr id="12" name="副标题 1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内置命令</a:t>
            </a:r>
            <a:r>
              <a:rPr lang="en-US" altLang="zh-CN" dirty="0" smtClean="0"/>
              <a:t>—</a:t>
            </a:r>
            <a:r>
              <a:rPr lang="en-US" altLang="zh-CN" dirty="0" err="1" smtClean="0"/>
              <a:t>eval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188" y="3402121"/>
            <a:ext cx="7315200" cy="83185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listpage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="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ls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-l | more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"</a:t>
            </a:r>
            <a:endParaRPr lang="zh-CN" altLang="en-US" sz="2400" b="1" dirty="0">
              <a:solidFill>
                <a:srgbClr val="006600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$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listpage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11188" y="4492386"/>
            <a:ext cx="7315200" cy="46166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 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(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ssh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-agent)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09600" y="5262299"/>
            <a:ext cx="7315200" cy="83099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str2</a:t>
            </a:r>
          </a:p>
          <a:p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echo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{x}_URL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endParaRPr lang="en-US" altLang="zh-CN" sz="24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09601" y="1426835"/>
            <a:ext cx="7315200" cy="609398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 altLang="zh-CN" sz="2800" b="1" dirty="0" err="1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arg1</a:t>
            </a: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 [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arg2</a:t>
            </a: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] ... [</a:t>
            </a:r>
            <a:r>
              <a:rPr lang="en-US" altLang="zh-CN" sz="2800" b="1" dirty="0" err="1">
                <a:solidFill>
                  <a:srgbClr val="0000CC"/>
                </a:solidFill>
                <a:latin typeface="Courier New" pitchFamily="49" charset="0"/>
              </a:rPr>
              <a:t>argN</a:t>
            </a: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]</a:t>
            </a:r>
            <a:endParaRPr lang="en-US" altLang="zh-CN" sz="2800" b="1" dirty="0">
              <a:solidFill>
                <a:schemeClr val="tx1"/>
              </a:solidFill>
              <a:ea typeface="黑体" pitchFamily="2" charset="-122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68313" y="2146037"/>
            <a:ext cx="80645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0000CC"/>
              </a:buClr>
              <a:buFont typeface="Wingdings" pitchFamily="2" charset="2"/>
              <a:buChar char="l"/>
            </a:pPr>
            <a:r>
              <a:rPr lang="zh-CN" altLang="en-US" sz="2400" dirty="0" smtClean="0">
                <a:ea typeface="黑体" pitchFamily="2" charset="-122"/>
              </a:rPr>
              <a:t>对参数进行两次扫描和替换</a:t>
            </a:r>
            <a:endParaRPr lang="en-US" altLang="zh-CN" sz="2400" dirty="0" smtClean="0">
              <a:ea typeface="黑体" pitchFamily="2" charset="-122"/>
            </a:endParaRPr>
          </a:p>
          <a:p>
            <a:pPr lvl="1">
              <a:buClr>
                <a:srgbClr val="0000CC"/>
              </a:buClr>
              <a:buFont typeface="Wingdings" pitchFamily="2" charset="2"/>
              <a:buChar char="l"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 将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ea typeface="+mn-ea"/>
              </a:rPr>
              <a:t>所有的参数连接成一个表达式，并计算或执行该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表达式</a:t>
            </a:r>
            <a:endParaRPr lang="en-US" altLang="zh-CN" sz="2000" dirty="0" smtClean="0">
              <a:solidFill>
                <a:schemeClr val="tx1"/>
              </a:solidFill>
              <a:latin typeface="+mn-ea"/>
              <a:ea typeface="+mn-ea"/>
            </a:endParaRPr>
          </a:p>
          <a:p>
            <a:pPr lvl="1">
              <a:buClr>
                <a:srgbClr val="0000CC"/>
              </a:buClr>
              <a:buFont typeface="Wingdings" pitchFamily="2" charset="2"/>
              <a:buChar char="l"/>
            </a:pP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 参数</a:t>
            </a:r>
            <a:r>
              <a:rPr lang="zh-CN" altLang="en-US" sz="2000" dirty="0">
                <a:solidFill>
                  <a:schemeClr val="tx1"/>
                </a:solidFill>
                <a:latin typeface="+mn-ea"/>
                <a:ea typeface="+mn-ea"/>
              </a:rPr>
              <a:t>中的任何变量都将被</a:t>
            </a:r>
            <a:r>
              <a:rPr lang="zh-CN" altLang="en-US" sz="2000" dirty="0" smtClean="0">
                <a:solidFill>
                  <a:schemeClr val="tx1"/>
                </a:solidFill>
                <a:latin typeface="+mn-ea"/>
                <a:ea typeface="+mn-ea"/>
              </a:rPr>
              <a:t>展开</a:t>
            </a:r>
            <a:endParaRPr lang="zh-CN" altLang="en-US" sz="2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ea typeface="黑体" pitchFamily="2" charset="-122"/>
              </a:rPr>
              <a:t>通过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str2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的值来引用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str1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的值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27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变量的间接引用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90704" y="2137507"/>
            <a:ext cx="7640569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str1="Hello World"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str2=str1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3568" y="3436545"/>
            <a:ext cx="3528392" cy="280076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＃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bash2.0</a:t>
            </a: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</a:rPr>
              <a:t>以上才支持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${!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endParaRPr lang="zh-CN" altLang="en-US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latin typeface="Courier New" pitchFamily="49" charset="0"/>
              </a:rPr>
              <a:t>Hello World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</a:rPr>
              <a:t>或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smtClean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${!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  <a:r>
              <a:rPr lang="en-US" altLang="zh-CN" sz="2800" b="1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smtClean="0">
                <a:latin typeface="Courier New" pitchFamily="49" charset="0"/>
              </a:rPr>
              <a:t>Hello World</a:t>
            </a:r>
            <a:r>
              <a:rPr lang="en-US" altLang="zh-CN" sz="28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endParaRPr lang="en-US" altLang="zh-CN" sz="28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370834" y="3459996"/>
            <a:ext cx="3960440" cy="24314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  <a:endParaRPr lang="zh-CN" altLang="en-US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latin typeface="Courier New" pitchFamily="49" charset="0"/>
              </a:rPr>
              <a:t>Hello World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</a:rPr>
              <a:t>或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 err="1" smtClean="0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800" b="1" dirty="0" smtClean="0">
                <a:solidFill>
                  <a:srgbClr val="0000CC"/>
                </a:solidFill>
                <a:latin typeface="Courier New" pitchFamily="49" charset="0"/>
              </a:rPr>
              <a:t> echo </a:t>
            </a:r>
            <a:r>
              <a:rPr lang="en-US" altLang="zh-CN" sz="2800" b="1" dirty="0" smtClean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800" b="1" dirty="0" smtClean="0">
                <a:solidFill>
                  <a:srgbClr val="0000CC"/>
                </a:solidFill>
                <a:latin typeface="Courier New" pitchFamily="49" charset="0"/>
              </a:rPr>
              <a:t>str2</a:t>
            </a:r>
          </a:p>
          <a:p>
            <a:pPr>
              <a:buClr>
                <a:srgbClr val="FF3300"/>
              </a:buClr>
            </a:pPr>
            <a:r>
              <a:rPr lang="en-US" altLang="zh-CN" sz="2800" b="1" dirty="0" smtClean="0">
                <a:latin typeface="Courier New" pitchFamily="49" charset="0"/>
              </a:rPr>
              <a:t>Hello World</a:t>
            </a:r>
            <a:r>
              <a:rPr lang="en-US" altLang="zh-CN" sz="28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ea typeface="黑体" pitchFamily="2" charset="-122"/>
              </a:rPr>
              <a:t>通过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x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的值来引用 </a:t>
            </a:r>
            <a:r>
              <a:rPr lang="en-US" altLang="zh-CN" sz="3200" b="1" dirty="0" smtClean="0">
                <a:solidFill>
                  <a:srgbClr val="0000CC"/>
                </a:solidFill>
                <a:latin typeface="Courier New" pitchFamily="49" charset="0"/>
              </a:rPr>
              <a:t>CENTOS_URL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的值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28</a:t>
            </a:fld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变量的间接引用（续）</a:t>
            </a:r>
            <a:endParaRPr lang="zh-CN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67544" y="1445875"/>
            <a:ext cx="8208912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x="CENTOS"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CENTOS_URL="http://mirrors.163.com/centos/"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11560" y="3573016"/>
            <a:ext cx="6408712" cy="2308324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＃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bash2.0</a:t>
            </a: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</a:rPr>
              <a:t>以上才支持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${x}_URL</a:t>
            </a:r>
            <a:endParaRPr lang="zh-CN" altLang="en-US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latin typeface="Courier New" pitchFamily="49" charset="0"/>
              </a:rPr>
              <a:t>CENTOS_URL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${!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latin typeface="Courier New" pitchFamily="49" charset="0"/>
              </a:rPr>
              <a:t>http://mirrors.163.com/centos/ </a:t>
            </a:r>
            <a:endParaRPr lang="en-US" altLang="zh-CN" sz="2400" b="1" dirty="0">
              <a:latin typeface="Courier New" pitchFamily="49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211960" y="2480173"/>
            <a:ext cx="4464496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{x}_URL</a:t>
            </a:r>
            <a:endParaRPr lang="zh-CN" altLang="en-US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newstr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 smtClean="0">
                <a:solidFill>
                  <a:srgbClr val="0000CC"/>
                </a:solidFill>
                <a:latin typeface="Courier New" pitchFamily="49" charset="0"/>
              </a:rPr>
              <a:t>或</a:t>
            </a:r>
            <a:endParaRPr lang="en-US" altLang="zh-CN" sz="24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echo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{x}_URL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0725"/>
          </a:xfrm>
        </p:spPr>
        <p:txBody>
          <a:bodyPr/>
          <a:lstStyle/>
          <a:p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用户自定义变量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sz="2400" dirty="0" smtClean="0"/>
              <a:t>由用户自己定义、修改和使用</a:t>
            </a:r>
          </a:p>
          <a:p>
            <a:r>
              <a:rPr lang="en-US" altLang="zh-CN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Shell </a:t>
            </a:r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环境变量</a:t>
            </a:r>
            <a:endParaRPr lang="en-US" altLang="zh-CN" sz="2800" b="1" dirty="0" smtClean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lvl="1"/>
            <a:r>
              <a:rPr lang="zh-CN" altLang="en-US" sz="2400" dirty="0" smtClean="0"/>
              <a:t>由系统维护，用于设置用户的</a:t>
            </a:r>
            <a:r>
              <a:rPr lang="en-US" altLang="zh-CN" sz="2400" dirty="0" smtClean="0"/>
              <a:t>Shell</a:t>
            </a:r>
            <a:r>
              <a:rPr lang="zh-CN" altLang="en-US" sz="2400" dirty="0" smtClean="0"/>
              <a:t>工作环境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只有少数的变量用户可以修改其值</a:t>
            </a:r>
            <a:endParaRPr lang="en-US" altLang="zh-CN" sz="2400" dirty="0" smtClean="0"/>
          </a:p>
          <a:p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位置参数变量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Positional Parameters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sz="2400" dirty="0" smtClean="0"/>
              <a:t>通过命令行给程序传递执行参数</a:t>
            </a:r>
            <a:endParaRPr lang="en-US" altLang="zh-CN" sz="2400" dirty="0" smtClean="0"/>
          </a:p>
          <a:p>
            <a:pPr lvl="1"/>
            <a:r>
              <a:rPr lang="zh-CN" altLang="en-US" sz="2400" dirty="0" smtClean="0"/>
              <a:t>可用 </a:t>
            </a:r>
            <a:r>
              <a:rPr lang="en-US" altLang="zh-CN" sz="2400" dirty="0" smtClean="0"/>
              <a:t>shift </a:t>
            </a:r>
            <a:r>
              <a:rPr lang="zh-CN" altLang="en-US" sz="2400" dirty="0" smtClean="0"/>
              <a:t>命令实现位置参数的迁移</a:t>
            </a:r>
            <a:endParaRPr lang="en-US" altLang="zh-CN" sz="2400" dirty="0" smtClean="0"/>
          </a:p>
          <a:p>
            <a:r>
              <a:rPr lang="zh-CN" altLang="en-US" sz="2800" b="1" dirty="0" smtClean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专用参数变量</a:t>
            </a:r>
            <a:r>
              <a:rPr lang="zh-CN" altLang="en-US" sz="2800" dirty="0" smtClean="0"/>
              <a:t>（</a:t>
            </a:r>
            <a:r>
              <a:rPr lang="en-US" altLang="zh-CN" sz="2800" dirty="0" smtClean="0"/>
              <a:t>Special Parameters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en-US" altLang="zh-CN" sz="2400" dirty="0" smtClean="0"/>
              <a:t>Bash </a:t>
            </a:r>
            <a:r>
              <a:rPr lang="zh-CN" altLang="en-US" sz="2400" dirty="0" smtClean="0"/>
              <a:t>预定义的特殊变量</a:t>
            </a:r>
          </a:p>
          <a:p>
            <a:pPr lvl="1"/>
            <a:r>
              <a:rPr lang="zh-CN" altLang="en-US" sz="2400" dirty="0" smtClean="0"/>
              <a:t>用户不能修改其值</a:t>
            </a:r>
            <a:endParaRPr lang="en-US" altLang="zh-CN" sz="2400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29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Shell </a:t>
            </a:r>
            <a:r>
              <a:rPr lang="zh-CN" altLang="en-US" b="1" dirty="0" smtClean="0"/>
              <a:t>变量的分类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zh-CN" dirty="0" smtClean="0"/>
              <a:t>编程基础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3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chemeClr val="accent4"/>
                </a:solidFill>
              </a:rPr>
              <a:t>是一组特殊的内置变量</a:t>
            </a:r>
            <a:endParaRPr lang="en-US" altLang="zh-CN" dirty="0" smtClean="0">
              <a:solidFill>
                <a:schemeClr val="accent4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accent4"/>
                </a:solidFill>
              </a:rPr>
              <a:t>跟在脚本名后面的用空格隔开的每个字符串</a:t>
            </a:r>
            <a:endParaRPr lang="en-US" altLang="zh-CN" dirty="0" smtClean="0">
              <a:solidFill>
                <a:schemeClr val="accent4"/>
              </a:solidFill>
            </a:endParaRPr>
          </a:p>
          <a:p>
            <a:pPr lvl="1"/>
            <a:r>
              <a:rPr lang="en-US" altLang="zh-CN" b="1" dirty="0" smtClean="0">
                <a:solidFill>
                  <a:srgbClr val="002060"/>
                </a:solidFill>
              </a:rPr>
              <a:t>$1 </a:t>
            </a:r>
            <a:r>
              <a:rPr lang="zh-CN" altLang="en-US" dirty="0" smtClean="0">
                <a:solidFill>
                  <a:schemeClr val="accent4"/>
                </a:solidFill>
              </a:rPr>
              <a:t>表示第</a:t>
            </a:r>
            <a:r>
              <a:rPr lang="en-US" altLang="zh-CN" dirty="0" smtClean="0">
                <a:solidFill>
                  <a:schemeClr val="accent4"/>
                </a:solidFill>
              </a:rPr>
              <a:t>1</a:t>
            </a:r>
            <a:r>
              <a:rPr lang="zh-CN" altLang="en-US" dirty="0" smtClean="0">
                <a:solidFill>
                  <a:schemeClr val="accent4"/>
                </a:solidFill>
              </a:rPr>
              <a:t>个参数值，</a:t>
            </a:r>
            <a:r>
              <a:rPr lang="en-US" altLang="zh-CN" dirty="0" smtClean="0">
                <a:solidFill>
                  <a:schemeClr val="accent4"/>
                </a:solidFill>
              </a:rPr>
              <a:t>……</a:t>
            </a:r>
            <a:r>
              <a:rPr lang="zh-CN" altLang="en-US" dirty="0" smtClean="0">
                <a:solidFill>
                  <a:schemeClr val="accent4"/>
                </a:solidFill>
              </a:rPr>
              <a:t>，</a:t>
            </a:r>
            <a:r>
              <a:rPr lang="en-US" altLang="zh-CN" b="1" dirty="0" smtClean="0">
                <a:solidFill>
                  <a:srgbClr val="002060"/>
                </a:solidFill>
              </a:rPr>
              <a:t>$9 </a:t>
            </a:r>
            <a:r>
              <a:rPr lang="zh-CN" altLang="en-US" dirty="0" smtClean="0">
                <a:solidFill>
                  <a:schemeClr val="accent4"/>
                </a:solidFill>
              </a:rPr>
              <a:t>表示第</a:t>
            </a:r>
            <a:r>
              <a:rPr lang="en-US" altLang="zh-CN" dirty="0" smtClean="0">
                <a:solidFill>
                  <a:schemeClr val="accent4"/>
                </a:solidFill>
              </a:rPr>
              <a:t>9</a:t>
            </a:r>
            <a:r>
              <a:rPr lang="zh-CN" altLang="en-US" dirty="0" smtClean="0">
                <a:solidFill>
                  <a:schemeClr val="accent4"/>
                </a:solidFill>
              </a:rPr>
              <a:t>个参数值</a:t>
            </a:r>
          </a:p>
          <a:p>
            <a:pPr lvl="1"/>
            <a:r>
              <a:rPr lang="en-US" altLang="zh-CN" b="1" dirty="0" smtClean="0">
                <a:solidFill>
                  <a:srgbClr val="002060"/>
                </a:solidFill>
              </a:rPr>
              <a:t>${10} </a:t>
            </a:r>
            <a:r>
              <a:rPr lang="zh-CN" altLang="en-US" dirty="0" smtClean="0">
                <a:solidFill>
                  <a:schemeClr val="accent4"/>
                </a:solidFill>
              </a:rPr>
              <a:t>表示第</a:t>
            </a:r>
            <a:r>
              <a:rPr lang="en-US" altLang="zh-CN" dirty="0" smtClean="0">
                <a:solidFill>
                  <a:schemeClr val="accent4"/>
                </a:solidFill>
              </a:rPr>
              <a:t>10</a:t>
            </a:r>
            <a:r>
              <a:rPr lang="zh-CN" altLang="en-US" dirty="0" smtClean="0">
                <a:solidFill>
                  <a:schemeClr val="accent4"/>
                </a:solidFill>
              </a:rPr>
              <a:t>个参数值，</a:t>
            </a:r>
            <a:r>
              <a:rPr lang="en-US" altLang="zh-CN" b="1" dirty="0" smtClean="0">
                <a:solidFill>
                  <a:srgbClr val="002060"/>
                </a:solidFill>
              </a:rPr>
              <a:t> ${11} </a:t>
            </a:r>
            <a:r>
              <a:rPr lang="zh-CN" altLang="en-US" dirty="0" smtClean="0">
                <a:solidFill>
                  <a:schemeClr val="accent4"/>
                </a:solidFill>
              </a:rPr>
              <a:t>表示第</a:t>
            </a:r>
            <a:r>
              <a:rPr lang="en-US" altLang="zh-CN" dirty="0" smtClean="0">
                <a:solidFill>
                  <a:schemeClr val="accent4"/>
                </a:solidFill>
              </a:rPr>
              <a:t>11</a:t>
            </a:r>
            <a:r>
              <a:rPr lang="zh-CN" altLang="en-US" dirty="0" smtClean="0">
                <a:solidFill>
                  <a:schemeClr val="accent4"/>
                </a:solidFill>
              </a:rPr>
              <a:t>个参数值， </a:t>
            </a:r>
            <a:r>
              <a:rPr lang="en-US" altLang="zh-CN" dirty="0" smtClean="0">
                <a:solidFill>
                  <a:schemeClr val="accent4"/>
                </a:solidFill>
              </a:rPr>
              <a:t>……</a:t>
            </a:r>
          </a:p>
          <a:p>
            <a:r>
              <a:rPr lang="zh-CN" altLang="en-US" dirty="0" smtClean="0">
                <a:solidFill>
                  <a:schemeClr val="accent4"/>
                </a:solidFill>
              </a:rPr>
              <a:t>位置参数的用途</a:t>
            </a:r>
            <a:endParaRPr lang="en-US" altLang="zh-CN" dirty="0" smtClean="0">
              <a:solidFill>
                <a:schemeClr val="accent4"/>
              </a:solidFill>
            </a:endParaRPr>
          </a:p>
          <a:p>
            <a:pPr lvl="1"/>
            <a:r>
              <a:rPr lang="zh-CN" altLang="en-US" dirty="0" smtClean="0">
                <a:solidFill>
                  <a:schemeClr val="accent4"/>
                </a:solidFill>
              </a:rPr>
              <a:t>从 </a:t>
            </a:r>
            <a:r>
              <a:rPr lang="en-US" altLang="zh-CN" dirty="0" smtClean="0">
                <a:solidFill>
                  <a:schemeClr val="accent4"/>
                </a:solidFill>
              </a:rPr>
              <a:t>shell </a:t>
            </a:r>
            <a:r>
              <a:rPr lang="zh-CN" altLang="en-US" dirty="0" smtClean="0">
                <a:solidFill>
                  <a:schemeClr val="accent4"/>
                </a:solidFill>
              </a:rPr>
              <a:t>命令</a:t>
            </a:r>
            <a:r>
              <a:rPr lang="en-US" altLang="zh-CN" dirty="0" smtClean="0">
                <a:solidFill>
                  <a:schemeClr val="accent4"/>
                </a:solidFill>
              </a:rPr>
              <a:t>/</a:t>
            </a:r>
            <a:r>
              <a:rPr lang="zh-CN" altLang="en-US" dirty="0" smtClean="0">
                <a:solidFill>
                  <a:schemeClr val="accent4"/>
                </a:solidFill>
              </a:rPr>
              <a:t>脚本 的命令行接受参数</a:t>
            </a:r>
          </a:p>
          <a:p>
            <a:pPr lvl="1"/>
            <a:r>
              <a:rPr lang="zh-CN" altLang="en-US" dirty="0" smtClean="0">
                <a:solidFill>
                  <a:schemeClr val="accent4"/>
                </a:solidFill>
              </a:rPr>
              <a:t>在调用 </a:t>
            </a:r>
            <a:r>
              <a:rPr lang="en-US" altLang="zh-CN" dirty="0" smtClean="0">
                <a:solidFill>
                  <a:schemeClr val="accent4"/>
                </a:solidFill>
              </a:rPr>
              <a:t>shell </a:t>
            </a:r>
            <a:r>
              <a:rPr lang="zh-CN" altLang="en-US" dirty="0" smtClean="0">
                <a:solidFill>
                  <a:schemeClr val="accent4"/>
                </a:solidFill>
              </a:rPr>
              <a:t>函数时为其传递参数</a:t>
            </a:r>
            <a:endParaRPr lang="en-US" altLang="zh-CN" dirty="0" smtClean="0">
              <a:solidFill>
                <a:schemeClr val="accent4"/>
              </a:solidFill>
            </a:endParaRPr>
          </a:p>
          <a:p>
            <a:endParaRPr lang="zh-CN" altLang="en-US" b="1" dirty="0" smtClean="0">
              <a:solidFill>
                <a:schemeClr val="accent4"/>
              </a:solidFill>
            </a:endParaRP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30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 smtClean="0">
                <a:solidFill>
                  <a:schemeClr val="accent6">
                    <a:lumMod val="75000"/>
                  </a:schemeClr>
                </a:solidFill>
              </a:rPr>
              <a:t>位置参数变量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b="1" dirty="0" smtClean="0"/>
              <a:t>命令行参数相关</a:t>
            </a:r>
            <a:endParaRPr lang="en-US" altLang="zh-CN" sz="2800" b="1" dirty="0" smtClean="0"/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$*        </a:t>
            </a:r>
            <a:r>
              <a:rPr lang="zh-CN" altLang="en-US" sz="2200" dirty="0" smtClean="0"/>
              <a:t>将所有位置参量看成一个字符串（以空格间隔） 。</a:t>
            </a:r>
            <a:endParaRPr lang="en-US" altLang="zh-CN" sz="2200" b="1" dirty="0" smtClean="0">
              <a:solidFill>
                <a:srgbClr val="002060"/>
              </a:solidFill>
            </a:endParaRP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$@      </a:t>
            </a:r>
            <a:r>
              <a:rPr lang="zh-CN" altLang="en-US" sz="2200" dirty="0" smtClean="0"/>
              <a:t>将每个位置参量看成单独的字符串（以空格间隔）。</a:t>
            </a:r>
            <a:endParaRPr lang="en-US" altLang="zh-CN" sz="2200" b="1" dirty="0" smtClean="0">
              <a:solidFill>
                <a:srgbClr val="002060"/>
              </a:solidFill>
            </a:endParaRP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 “$*”   </a:t>
            </a:r>
            <a:r>
              <a:rPr lang="zh-CN" altLang="en-US" sz="2200" dirty="0" smtClean="0"/>
              <a:t>将所有位置参量看成一个字符串（以</a:t>
            </a:r>
            <a:r>
              <a:rPr lang="en-US" altLang="zh-CN" sz="2200" dirty="0" smtClean="0"/>
              <a:t>$IFS</a:t>
            </a:r>
            <a:r>
              <a:rPr lang="zh-CN" altLang="en-US" sz="2200" dirty="0" smtClean="0"/>
              <a:t>间隔）。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 “$@” </a:t>
            </a:r>
            <a:r>
              <a:rPr lang="zh-CN" altLang="en-US" sz="2200" dirty="0" smtClean="0"/>
              <a:t>将每个位置参量看成单独的字符串（以空格间隔） 。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$0       </a:t>
            </a:r>
            <a:r>
              <a:rPr lang="zh-CN" altLang="en-US" sz="2200" dirty="0" smtClean="0"/>
              <a:t>命令行上输入的</a:t>
            </a:r>
            <a:r>
              <a:rPr lang="en-US" altLang="zh-CN" sz="2200" dirty="0" smtClean="0"/>
              <a:t>Shell</a:t>
            </a:r>
            <a:r>
              <a:rPr lang="zh-CN" altLang="en-US" sz="2200" dirty="0" smtClean="0"/>
              <a:t>程序名。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$#</a:t>
            </a:r>
            <a:r>
              <a:rPr lang="en-US" altLang="zh-CN" sz="2200" dirty="0" smtClean="0"/>
              <a:t>       </a:t>
            </a:r>
            <a:r>
              <a:rPr lang="zh-CN" altLang="en-US" sz="2200" dirty="0" smtClean="0"/>
              <a:t>表示命令行上参数的个数。</a:t>
            </a:r>
            <a:endParaRPr lang="en-US" altLang="zh-CN" sz="2200" dirty="0" smtClean="0"/>
          </a:p>
          <a:p>
            <a:r>
              <a:rPr lang="zh-CN" altLang="en-US" sz="2800" b="1" dirty="0" smtClean="0"/>
              <a:t>进程状态相关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$?</a:t>
            </a:r>
            <a:r>
              <a:rPr lang="en-US" altLang="zh-CN" sz="2200" dirty="0" smtClean="0"/>
              <a:t>  </a:t>
            </a:r>
            <a:r>
              <a:rPr lang="zh-CN" altLang="en-US" sz="2200" dirty="0" smtClean="0"/>
              <a:t>表示上一条命令执行后的返回值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$$</a:t>
            </a:r>
            <a:r>
              <a:rPr lang="en-US" altLang="zh-CN" sz="2200" dirty="0" smtClean="0"/>
              <a:t>  </a:t>
            </a:r>
            <a:r>
              <a:rPr lang="zh-CN" altLang="en-US" sz="2200" dirty="0" smtClean="0"/>
              <a:t>当前进程的进程号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$! </a:t>
            </a:r>
            <a:r>
              <a:rPr lang="en-US" altLang="zh-CN" sz="2200" dirty="0" smtClean="0"/>
              <a:t>  </a:t>
            </a:r>
            <a:r>
              <a:rPr lang="zh-CN" altLang="en-US" sz="2200" dirty="0" smtClean="0"/>
              <a:t>显示运行在后台的最后一个作业的 </a:t>
            </a:r>
            <a:r>
              <a:rPr lang="en-US" altLang="zh-CN" sz="2200" dirty="0" smtClean="0"/>
              <a:t>PID </a:t>
            </a:r>
          </a:p>
          <a:p>
            <a:pPr lvl="1"/>
            <a:r>
              <a:rPr lang="en-US" altLang="zh-CN" sz="2200" b="1" dirty="0" smtClean="0">
                <a:solidFill>
                  <a:srgbClr val="002060"/>
                </a:solidFill>
              </a:rPr>
              <a:t>$_</a:t>
            </a:r>
            <a:r>
              <a:rPr lang="en-US" altLang="zh-CN" sz="2200" dirty="0" smtClean="0"/>
              <a:t>  </a:t>
            </a:r>
            <a:r>
              <a:rPr lang="zh-CN" altLang="en-US" sz="2200" dirty="0" smtClean="0"/>
              <a:t>在此之前执行的命令或脚本的最后一个参数</a:t>
            </a:r>
            <a:endParaRPr lang="zh-CN" altLang="en-US" sz="22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31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 smtClean="0">
                <a:solidFill>
                  <a:schemeClr val="accent6">
                    <a:lumMod val="75000"/>
                  </a:schemeClr>
                </a:solidFill>
              </a:rPr>
              <a:t>专用参数变量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执行脚本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./</a:t>
            </a:r>
            <a:r>
              <a:rPr lang="pt-BR" altLang="zh-CN" b="1" dirty="0" smtClean="0">
                <a:solidFill>
                  <a:schemeClr val="accent6">
                    <a:lumMod val="75000"/>
                  </a:schemeClr>
                </a:solidFill>
              </a:rPr>
              <a:t>vartest.sh 1 ‘2 3’ 4 5 a b c d e f g</a:t>
            </a:r>
            <a:endParaRPr lang="zh-CN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792088" cy="365125"/>
          </a:xfrm>
        </p:spPr>
        <p:txBody>
          <a:bodyPr/>
          <a:lstStyle/>
          <a:p>
            <a:fld id="{1D884F6B-D068-45E9-B250-41F0C46488DC}" type="slidenum">
              <a:rPr lang="en-US" altLang="zh-CN" smtClean="0"/>
              <a:pPr/>
              <a:t>32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chemeClr val="accent6">
                    <a:lumMod val="75000"/>
                  </a:schemeClr>
                </a:solidFill>
              </a:rPr>
              <a:t>位置参数和专用参数举例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5516" y="2538301"/>
            <a:ext cx="8712968" cy="36933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#!/bin/bash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ScriptName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: vartest.sh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 To test Positional Parameters &amp; Special Parameters.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Hello,$USER,the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output of this script are as follows:"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script name is                    : $(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basename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$0)"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first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of the script is      : $1"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second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of the script is     : $2"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tenth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of the script is      : ${10}"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"All the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you input are          : $@"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"All the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you input are          : $*"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number of the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params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you input are: $#"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process ID for this script is     : $$"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"The exit status of this script is     : $?”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93204" y="1196752"/>
            <a:ext cx="8229600" cy="4530725"/>
          </a:xfrm>
        </p:spPr>
        <p:txBody>
          <a:bodyPr/>
          <a:lstStyle/>
          <a:p>
            <a:r>
              <a:rPr lang="zh-CN" altLang="en-US" dirty="0" smtClean="0"/>
              <a:t>执行脚本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./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</a:rPr>
              <a:t>ifsargs</a:t>
            </a:r>
            <a:r>
              <a:rPr lang="pt-BR" altLang="zh-CN" b="1" dirty="0" smtClean="0">
                <a:solidFill>
                  <a:schemeClr val="accent6">
                    <a:lumMod val="75000"/>
                  </a:schemeClr>
                </a:solidFill>
              </a:rPr>
              <a:t>.sh 1 ‘2 3’ 4 5 a b c d e f g</a:t>
            </a:r>
            <a:endParaRPr lang="zh-CN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33</a:t>
            </a:fld>
            <a:endParaRPr lang="en-US" altLang="zh-CN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@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、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 $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和环境变量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IFS</a:t>
            </a:r>
            <a:endParaRPr lang="zh-CN" altLang="en-US" sz="36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2204864"/>
            <a:ext cx="8712968" cy="4247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#!/bin/bash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ScriptName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: ifsargs.sh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#### Set the IFS to | ####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IFS='|'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"Command-Line Arguments Demo"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"* All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args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displayed using \$@ positional parameter *"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$@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"* All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args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displayed using \$* positional parameter *"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$*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'* All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args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displayed using "$@" positional parameter *'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"$@"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       #*** double quote added ***#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'* All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args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displayed using "$*" positional parameter *'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b="1" dirty="0" smtClean="0">
                <a:solidFill>
                  <a:srgbClr val="C00000"/>
                </a:solidFill>
                <a:latin typeface="Courier New" pitchFamily="49" charset="0"/>
              </a:rPr>
              <a:t>"$*"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       #*** double quote added ***#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667752"/>
            <a:ext cx="8229600" cy="4530725"/>
          </a:xfrm>
        </p:spPr>
        <p:txBody>
          <a:bodyPr/>
          <a:lstStyle/>
          <a:p>
            <a:r>
              <a:rPr lang="zh-CN" altLang="en-US" sz="2000" dirty="0" smtClean="0">
                <a:solidFill>
                  <a:srgbClr val="0000CC"/>
                </a:solidFill>
                <a:ea typeface="黑体" pitchFamily="2" charset="-122"/>
              </a:rPr>
              <a:t>将位置参量列表依次左移</a:t>
            </a:r>
            <a:r>
              <a:rPr lang="en-US" altLang="zh-CN" sz="2000" dirty="0" smtClean="0">
                <a:solidFill>
                  <a:srgbClr val="0000CC"/>
                </a:solidFill>
                <a:ea typeface="黑体" pitchFamily="2" charset="-122"/>
              </a:rPr>
              <a:t>n</a:t>
            </a:r>
            <a:r>
              <a:rPr lang="zh-CN" altLang="en-US" sz="2000" dirty="0" smtClean="0">
                <a:solidFill>
                  <a:srgbClr val="0000CC"/>
                </a:solidFill>
                <a:ea typeface="黑体" pitchFamily="2" charset="-122"/>
              </a:rPr>
              <a:t>次</a:t>
            </a:r>
            <a:r>
              <a:rPr lang="zh-CN" altLang="en-US" sz="2000" dirty="0" smtClean="0">
                <a:ea typeface="黑体" pitchFamily="2" charset="-122"/>
              </a:rPr>
              <a:t>，缺省为左移一次</a:t>
            </a:r>
            <a:endParaRPr lang="en-US" altLang="zh-CN" sz="2000" dirty="0" smtClean="0">
              <a:ea typeface="黑体" pitchFamily="2" charset="-122"/>
            </a:endParaRPr>
          </a:p>
          <a:p>
            <a:r>
              <a:rPr lang="zh-CN" altLang="en-US" sz="2000" dirty="0" smtClean="0">
                <a:ea typeface="黑体" pitchFamily="2" charset="-122"/>
              </a:rPr>
              <a:t>一旦位置参量列表被移动，</a:t>
            </a:r>
            <a:r>
              <a:rPr lang="zh-CN" altLang="en-US" sz="2000" dirty="0" smtClean="0">
                <a:solidFill>
                  <a:srgbClr val="0000CC"/>
                </a:solidFill>
                <a:ea typeface="黑体" pitchFamily="2" charset="-122"/>
              </a:rPr>
              <a:t>最左端</a:t>
            </a:r>
            <a:r>
              <a:rPr lang="zh-CN" altLang="en-US" sz="2000" dirty="0" smtClean="0">
                <a:ea typeface="黑体" pitchFamily="2" charset="-122"/>
              </a:rPr>
              <a:t>的那个参数就会从列表中</a:t>
            </a:r>
            <a:r>
              <a:rPr lang="zh-CN" altLang="en-US" sz="2000" dirty="0" smtClean="0">
                <a:solidFill>
                  <a:srgbClr val="002060"/>
                </a:solidFill>
                <a:ea typeface="黑体" pitchFamily="2" charset="-122"/>
              </a:rPr>
              <a:t>删除</a:t>
            </a:r>
            <a:endParaRPr lang="en-US" altLang="zh-CN" sz="2000" dirty="0" smtClean="0">
              <a:solidFill>
                <a:srgbClr val="002060"/>
              </a:solidFill>
              <a:ea typeface="黑体" pitchFamily="2" charset="-122"/>
            </a:endParaRPr>
          </a:p>
          <a:p>
            <a:r>
              <a:rPr lang="zh-CN" altLang="en-US" sz="2000" dirty="0" smtClean="0">
                <a:solidFill>
                  <a:srgbClr val="002060"/>
                </a:solidFill>
                <a:ea typeface="黑体" pitchFamily="2" charset="-122"/>
              </a:rPr>
              <a:t>经常与循环结构语句一起使用，以便遍历每一个位置参数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34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dirty="0" smtClean="0">
                <a:solidFill>
                  <a:schemeClr val="accent6">
                    <a:lumMod val="75000"/>
                  </a:schemeClr>
                </a:solidFill>
              </a:rPr>
              <a:t>位置参数和 </a:t>
            </a:r>
            <a:r>
              <a:rPr lang="en-US" altLang="zh-CN" sz="4000" dirty="0" smtClean="0">
                <a:solidFill>
                  <a:schemeClr val="accent6">
                    <a:lumMod val="75000"/>
                  </a:schemeClr>
                </a:solidFill>
              </a:rPr>
              <a:t>shift </a:t>
            </a:r>
            <a:r>
              <a:rPr lang="zh-CN" altLang="en-US" sz="4000" dirty="0" smtClean="0">
                <a:solidFill>
                  <a:schemeClr val="accent6">
                    <a:lumMod val="75000"/>
                  </a:schemeClr>
                </a:solidFill>
              </a:rPr>
              <a:t>命令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87438" y="1096252"/>
            <a:ext cx="6697116" cy="5715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shift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800" b="1" dirty="0">
                <a:solidFill>
                  <a:srgbClr val="FF3300"/>
                </a:solidFill>
                <a:latin typeface="Courier New" pitchFamily="49" charset="0"/>
              </a:rPr>
              <a:t>[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n</a:t>
            </a:r>
            <a:r>
              <a:rPr lang="en-US" altLang="zh-CN" sz="2800" b="1" dirty="0">
                <a:solidFill>
                  <a:srgbClr val="FF3300"/>
                </a:solidFill>
                <a:latin typeface="Courier New" pitchFamily="49" charset="0"/>
              </a:rPr>
              <a:t>]</a:t>
            </a:r>
            <a:endParaRPr lang="en-US" altLang="zh-CN" sz="28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41226" y="2852936"/>
            <a:ext cx="8136904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#!/bin/</a:t>
            </a:r>
            <a:r>
              <a:rPr lang="en-US" altLang="zh-CN" sz="1600" b="1" dirty="0" err="1" smtClean="0">
                <a:solidFill>
                  <a:srgbClr val="0000CC"/>
                </a:solidFill>
                <a:latin typeface="Courier New" pitchFamily="49" charset="0"/>
              </a:rPr>
              <a:t>sh</a:t>
            </a:r>
            <a:endParaRPr lang="en-US" altLang="zh-CN" sz="16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en-US" altLang="zh-CN" sz="1600" b="1" dirty="0" err="1" smtClean="0">
                <a:solidFill>
                  <a:srgbClr val="0000CC"/>
                </a:solidFill>
                <a:latin typeface="Courier New" pitchFamily="49" charset="0"/>
              </a:rPr>
              <a:t>ScriptName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: pp_shift.sh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To test Positional Parameters &amp; Shift.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"The script name is :  $0"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'$1'=$1,'$2'=$2,'$3'=$3,'$4'=$4   --   '$#'="$#"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'$@': "$@"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shift             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</a:rPr>
              <a:t>向左移动所有的位置参数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1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</a:rPr>
              <a:t>次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'$1'=$1,'$2'=$2,'$3'=$3,'$4'=$4   --   '$#'="$#"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'$@': "$@"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shift 2           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</a:rPr>
              <a:t>向左移动所有的位置参数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</a:rPr>
              <a:t>2</a:t>
            </a:r>
            <a:r>
              <a:rPr lang="zh-CN" altLang="en-US" sz="1600" b="1" dirty="0" smtClean="0">
                <a:solidFill>
                  <a:srgbClr val="002060"/>
                </a:solidFill>
                <a:latin typeface="Courier New" pitchFamily="49" charset="0"/>
              </a:rPr>
              <a:t>次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'$1'=$1,'$2'=$2,'$3'=$3,'$4'=$4   --   '$#'="$#"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echo '$@': "$@"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03517" y="6092748"/>
            <a:ext cx="597666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$ ./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pp_shift.sh  1 b 3 d 4 f</a:t>
            </a:r>
            <a:endParaRPr lang="en-US" altLang="zh-CN" b="1" dirty="0" smtClean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$?</a:t>
            </a:r>
            <a:r>
              <a:rPr lang="en-US" altLang="zh-CN" dirty="0" smtClean="0"/>
              <a:t>：</a:t>
            </a:r>
            <a:r>
              <a:rPr lang="zh-CN" altLang="en-US" b="1" dirty="0" smtClean="0"/>
              <a:t>返回上一条语句或脚本执行的状态</a:t>
            </a:r>
          </a:p>
          <a:p>
            <a:pPr lvl="1"/>
            <a:r>
              <a:rPr lang="zh-CN" altLang="en-US" dirty="0" smtClean="0"/>
              <a:t>0：成功</a:t>
            </a:r>
          </a:p>
          <a:p>
            <a:pPr lvl="1"/>
            <a:r>
              <a:rPr lang="zh-CN" altLang="en-US" dirty="0" smtClean="0"/>
              <a:t>1－255：不成功</a:t>
            </a:r>
            <a:endParaRPr lang="en-US" altLang="zh-CN" dirty="0" smtClean="0"/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exit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命令</a:t>
            </a:r>
          </a:p>
          <a:p>
            <a:pPr lvl="1"/>
            <a:r>
              <a:rPr lang="en-US" altLang="zh-CN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exit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命令用于退出脚本或当前</a:t>
            </a:r>
            <a:r>
              <a:rPr lang="en-US" altLang="zh-CN" dirty="0" smtClean="0">
                <a:ea typeface="黑体" pitchFamily="2" charset="-122"/>
              </a:rPr>
              <a:t>Shell</a:t>
            </a:r>
            <a:r>
              <a:rPr lang="zh-CN" altLang="en-US" dirty="0" smtClean="0">
                <a:ea typeface="黑体" pitchFamily="2" charset="-122"/>
              </a:rPr>
              <a:t> 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endParaRPr lang="en-US" altLang="zh-CN" dirty="0" smtClean="0">
              <a:ea typeface="黑体" pitchFamily="2" charset="-122"/>
            </a:endParaRPr>
          </a:p>
          <a:p>
            <a:pPr lvl="2"/>
            <a:endParaRPr lang="en-US" altLang="zh-CN" dirty="0" smtClean="0">
              <a:solidFill>
                <a:srgbClr val="0000CC"/>
              </a:solidFill>
              <a:latin typeface="Courier New" pitchFamily="49" charset="0"/>
              <a:ea typeface="黑体" pitchFamily="2" charset="-122"/>
            </a:endParaRPr>
          </a:p>
          <a:p>
            <a:pPr lvl="2"/>
            <a:r>
              <a:rPr lang="en-US" altLang="zh-CN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n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是一个从 </a:t>
            </a:r>
            <a:r>
              <a:rPr lang="zh-CN" altLang="en-US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  <a:r>
              <a:rPr lang="zh-CN" altLang="en-US" dirty="0" smtClean="0">
                <a:ea typeface="黑体" pitchFamily="2" charset="-122"/>
              </a:rPr>
              <a:t> 到 </a:t>
            </a:r>
            <a:r>
              <a:rPr lang="zh-CN" altLang="en-US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255</a:t>
            </a:r>
            <a:r>
              <a:rPr lang="zh-CN" altLang="en-US" dirty="0" smtClean="0">
                <a:ea typeface="黑体" pitchFamily="2" charset="-122"/>
              </a:rPr>
              <a:t> 的整数</a:t>
            </a:r>
            <a:endParaRPr lang="en-US" altLang="zh-CN" dirty="0" smtClean="0">
              <a:ea typeface="黑体" pitchFamily="2" charset="-122"/>
            </a:endParaRPr>
          </a:p>
          <a:p>
            <a:pPr lvl="2"/>
            <a:r>
              <a:rPr lang="zh-CN" altLang="en-US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  <a:r>
              <a:rPr lang="zh-CN" altLang="en-US" dirty="0" smtClean="0">
                <a:ea typeface="黑体" pitchFamily="2" charset="-122"/>
              </a:rPr>
              <a:t> 表示成功退出，非零表示遇到某种失败</a:t>
            </a:r>
            <a:endParaRPr lang="en-US" altLang="zh-CN" dirty="0" smtClean="0">
              <a:ea typeface="黑体" pitchFamily="2" charset="-122"/>
            </a:endParaRPr>
          </a:p>
          <a:p>
            <a:pPr lvl="2"/>
            <a:r>
              <a:rPr lang="zh-CN" altLang="en-US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返回值 </a:t>
            </a:r>
            <a:r>
              <a:rPr lang="zh-CN" altLang="en-US" dirty="0" smtClean="0">
                <a:ea typeface="黑体" pitchFamily="2" charset="-122"/>
              </a:rPr>
              <a:t>被保存在状态变量 </a:t>
            </a:r>
            <a:r>
              <a:rPr lang="zh-CN" altLang="en-US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$?</a:t>
            </a:r>
            <a:r>
              <a:rPr lang="zh-CN" altLang="en-US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中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35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退出/返回状态</a:t>
            </a:r>
            <a:endParaRPr lang="zh-CN" altLang="en-US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187624" y="4005064"/>
            <a:ext cx="7344816" cy="566309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exit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n</a:t>
            </a:r>
            <a:endParaRPr lang="en-US" altLang="zh-CN" sz="28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8555"/>
            <a:ext cx="2890664" cy="4530725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zh-CN" dirty="0" smtClean="0"/>
              <a:t>0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695325" lvl="2" indent="-342900"/>
            <a:r>
              <a:rPr lang="zh-CN" altLang="en-US" dirty="0" smtClean="0"/>
              <a:t>执行正确</a:t>
            </a:r>
            <a:endParaRPr lang="en-US" altLang="zh-CN" dirty="0" smtClean="0"/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zh-CN" dirty="0" smtClean="0"/>
              <a:t>1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695325" lvl="2" indent="-342900"/>
            <a:r>
              <a:rPr lang="zh-CN" altLang="zh-CN" dirty="0" smtClean="0"/>
              <a:t>通用错误</a:t>
            </a:r>
            <a:endParaRPr lang="en-US" altLang="zh-CN" dirty="0" smtClean="0"/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zh-CN" dirty="0" smtClean="0"/>
              <a:t>126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695325" lvl="2" indent="-342900"/>
            <a:r>
              <a:rPr lang="zh-CN" altLang="zh-CN" dirty="0" smtClean="0"/>
              <a:t>命令或脚本没有执行权限</a:t>
            </a:r>
            <a:endParaRPr lang="en-US" altLang="zh-CN" dirty="0" smtClean="0"/>
          </a:p>
          <a:p>
            <a:pPr marL="342900" lvl="1" indent="-342900"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altLang="zh-CN" dirty="0" smtClean="0"/>
              <a:t>127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marL="695325" lvl="2" indent="-342900"/>
            <a:r>
              <a:rPr lang="zh-CN" altLang="zh-CN" dirty="0" smtClean="0"/>
              <a:t>命令没找到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常</a:t>
            </a:r>
            <a:r>
              <a:rPr lang="zh-CN" altLang="en-US" dirty="0" smtClean="0"/>
              <a:t>见</a:t>
            </a:r>
            <a:r>
              <a:rPr lang="zh-CN" altLang="zh-CN" dirty="0" smtClean="0"/>
              <a:t>的</a:t>
            </a:r>
            <a:r>
              <a:rPr lang="zh-CN" altLang="en-US" dirty="0" smtClean="0"/>
              <a:t>返回状态</a:t>
            </a:r>
            <a:r>
              <a:rPr lang="zh-CN" altLang="zh-CN" dirty="0" smtClean="0"/>
              <a:t>码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336695" y="1418555"/>
            <a:ext cx="5328592" cy="47705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$$ 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显示当前进程的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PID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9245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$? 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显示在此之前执行的命令的返回值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0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bash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    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调用子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Shell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$$ 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显示当前进程的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PID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9474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exit 1  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指定返回值并返回父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Shell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$? 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显示上一个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Shell/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脚本的返回值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list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       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执行不存在的命令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bash: list: command not found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127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touch bbb.sh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./bbb.sh   </a:t>
            </a: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# </a:t>
            </a:r>
            <a:r>
              <a:rPr lang="zh-CN" altLang="en-US" sz="1600" b="1" dirty="0" smtClean="0">
                <a:solidFill>
                  <a:srgbClr val="0000CC"/>
                </a:solidFill>
                <a:latin typeface="Courier New" pitchFamily="49" charset="0"/>
              </a:rPr>
              <a:t>执行不具有执行权限的命令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bash: ./bbb.sh: Permission denied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$ </a:t>
            </a:r>
            <a:r>
              <a:rPr lang="en-US" altLang="zh-CN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1600" b="1" dirty="0" smtClean="0">
                <a:solidFill>
                  <a:srgbClr val="0000CC"/>
                </a:solidFill>
                <a:latin typeface="Courier New" pitchFamily="49" charset="0"/>
              </a:rPr>
              <a:t>126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从键盘输入内容为变量赋值</a:t>
            </a:r>
          </a:p>
          <a:p>
            <a:pPr lvl="1"/>
            <a:r>
              <a:rPr lang="en-US" altLang="zh-CN" b="1" dirty="0" smtClean="0">
                <a:solidFill>
                  <a:srgbClr val="FF0000"/>
                </a:solidFill>
              </a:rPr>
              <a:t>read  [-p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"</a:t>
            </a:r>
            <a:r>
              <a:rPr lang="zh-CN" altLang="en-US" b="1" dirty="0" smtClean="0">
                <a:solidFill>
                  <a:srgbClr val="FF0000"/>
                </a:solidFill>
              </a:rPr>
              <a:t>信息</a:t>
            </a:r>
            <a:r>
              <a:rPr lang="en-US" altLang="zh-CN" b="1" dirty="0" smtClean="0">
                <a:solidFill>
                  <a:srgbClr val="FF0000"/>
                </a:solidFill>
              </a:rPr>
              <a:t>"] 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[var1 var2 ...]</a:t>
            </a:r>
          </a:p>
          <a:p>
            <a:pPr lvl="1"/>
            <a:r>
              <a:rPr lang="zh-CN" altLang="en-US" dirty="0" smtClean="0"/>
              <a:t>若省略变量名，则将输入的内容存入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  <a:sym typeface="Wingdings" pitchFamily="2" charset="2"/>
              </a:rPr>
              <a:t>REPLY</a:t>
            </a:r>
            <a:r>
              <a:rPr lang="zh-CN" altLang="en-US" dirty="0" smtClean="0">
                <a:sym typeface="Wingdings" pitchFamily="2" charset="2"/>
              </a:rPr>
              <a:t>变量</a:t>
            </a:r>
            <a:endParaRPr lang="zh-CN" altLang="en-US" dirty="0" smtClean="0"/>
          </a:p>
          <a:p>
            <a:r>
              <a:rPr lang="zh-CN" altLang="en-US" dirty="0" smtClean="0"/>
              <a:t>结合不同的引号为变量赋值</a:t>
            </a:r>
          </a:p>
          <a:p>
            <a:pPr lvl="1"/>
            <a:r>
              <a:rPr lang="zh-CN" altLang="en-US" sz="2400" dirty="0" smtClean="0"/>
              <a:t>双引号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” ”</a:t>
            </a:r>
            <a:r>
              <a:rPr lang="zh-CN" altLang="en-US" sz="2400" dirty="0" smtClean="0"/>
              <a:t>：允许通过</a:t>
            </a:r>
            <a:r>
              <a:rPr lang="en-US" altLang="zh-CN" sz="2400" dirty="0" smtClean="0"/>
              <a:t>$</a:t>
            </a:r>
            <a:r>
              <a:rPr lang="zh-CN" altLang="en-US" sz="2400" dirty="0" smtClean="0"/>
              <a:t>符号引用其他变量值</a:t>
            </a:r>
          </a:p>
          <a:p>
            <a:pPr lvl="1"/>
            <a:r>
              <a:rPr lang="zh-CN" altLang="en-US" sz="2400" dirty="0" smtClean="0"/>
              <a:t>单引号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’ ’</a:t>
            </a:r>
            <a:r>
              <a:rPr lang="zh-CN" altLang="en-US" sz="2400" dirty="0" smtClean="0"/>
              <a:t>：禁止引用其他变量值，</a:t>
            </a:r>
            <a:r>
              <a:rPr lang="en-US" altLang="zh-CN" sz="2400" dirty="0" smtClean="0"/>
              <a:t>$</a:t>
            </a:r>
            <a:r>
              <a:rPr lang="zh-CN" altLang="en-US" sz="2400" dirty="0" smtClean="0"/>
              <a:t>视为普通字符</a:t>
            </a:r>
          </a:p>
          <a:p>
            <a:pPr lvl="1"/>
            <a:r>
              <a:rPr lang="zh-CN" altLang="en-US" sz="2400" dirty="0" smtClean="0"/>
              <a:t>反撇号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` `</a:t>
            </a:r>
            <a:r>
              <a:rPr lang="en-US" altLang="zh-CN" sz="2400" b="1" dirty="0" smtClean="0"/>
              <a:t> </a:t>
            </a:r>
            <a:r>
              <a:rPr lang="zh-CN" altLang="en-US" sz="2400" dirty="0" smtClean="0"/>
              <a:t>：将命令执行的结果输出给变量</a:t>
            </a:r>
          </a:p>
          <a:p>
            <a:r>
              <a:rPr lang="zh-CN" altLang="en-US" dirty="0" smtClean="0"/>
              <a:t>更多</a:t>
            </a:r>
            <a:r>
              <a:rPr lang="en-US" altLang="zh-CN" dirty="0" smtClean="0"/>
              <a:t>read</a:t>
            </a:r>
            <a:r>
              <a:rPr lang="zh-CN" altLang="en-US" dirty="0" smtClean="0"/>
              <a:t>的用法参见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http://bash.cyberciti.biz/guide/Getting_User_Input_Via_Keyboard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37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read </a:t>
            </a:r>
            <a:r>
              <a:rPr lang="zh-CN" altLang="en-US" dirty="0" smtClean="0"/>
              <a:t>举例</a:t>
            </a:r>
            <a:endParaRPr lang="zh-CN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7544" y="1380372"/>
            <a:ext cx="8208590" cy="497597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#!/bin/bash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chemeClr val="hlink"/>
                </a:solidFill>
                <a:latin typeface="Courier New" pitchFamily="49" charset="0"/>
              </a:rPr>
              <a:t># This script is to test the usage of read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altLang="zh-CN" sz="2200" b="1" dirty="0" err="1">
                <a:solidFill>
                  <a:schemeClr val="hlink"/>
                </a:solidFill>
                <a:latin typeface="Courier New" pitchFamily="49" charset="0"/>
              </a:rPr>
              <a:t>Scriptname</a:t>
            </a:r>
            <a:r>
              <a:rPr lang="en-US" altLang="zh-CN" sz="2200" b="1" dirty="0">
                <a:solidFill>
                  <a:schemeClr val="hlink"/>
                </a:solidFill>
                <a:latin typeface="Courier New" pitchFamily="49" charset="0"/>
              </a:rPr>
              <a:t>: </a:t>
            </a:r>
            <a:r>
              <a:rPr lang="en-US" altLang="zh-CN" sz="2200" b="1" dirty="0">
                <a:solidFill>
                  <a:schemeClr val="tx1"/>
                </a:solidFill>
                <a:latin typeface="Courier New" pitchFamily="49" charset="0"/>
              </a:rPr>
              <a:t>ex4read.sh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"=== examples for testing read ==="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chemeClr val="tx1"/>
                </a:solidFill>
                <a:latin typeface="Courier New" pitchFamily="49" charset="0"/>
              </a:rPr>
              <a:t>-e</a:t>
            </a: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"What is your name? \c"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read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"Hello $name"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chemeClr val="tx1"/>
                </a:solidFill>
                <a:latin typeface="Courier New" pitchFamily="49" charset="0"/>
              </a:rPr>
              <a:t>-n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 "Where do you work? 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read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"I guess $REPLY keeps you busy!"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read </a:t>
            </a:r>
            <a:r>
              <a:rPr lang="en-US" altLang="zh-CN" sz="2200" b="1" dirty="0">
                <a:solidFill>
                  <a:schemeClr val="tx1"/>
                </a:solidFill>
                <a:latin typeface="Courier New" pitchFamily="49" charset="0"/>
              </a:rPr>
              <a:t>-p</a:t>
            </a: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"Enter your job title: 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"I thought you might be an $REPLY."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</a:p>
          <a:p>
            <a:pPr>
              <a:lnSpc>
                <a:spcPct val="90000"/>
              </a:lnSpc>
            </a:pPr>
            <a:r>
              <a:rPr lang="en-US" altLang="zh-CN" sz="22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200" b="1" dirty="0">
                <a:solidFill>
                  <a:srgbClr val="0000CC"/>
                </a:solidFill>
                <a:latin typeface="Courier New" pitchFamily="49" charset="0"/>
              </a:rPr>
              <a:t>"=== End of the script ==="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101" y="3088099"/>
            <a:ext cx="8229600" cy="3090565"/>
          </a:xfrm>
        </p:spPr>
        <p:txBody>
          <a:bodyPr/>
          <a:lstStyle/>
          <a:p>
            <a:r>
              <a:rPr lang="zh-CN" altLang="en-US" dirty="0" smtClean="0"/>
              <a:t>举例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39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只读变量</a:t>
            </a:r>
            <a:endParaRPr lang="zh-CN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63488" y="1332968"/>
            <a:ext cx="7592888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只读变量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99592" y="2393348"/>
            <a:ext cx="7010400" cy="517065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readonly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variable</a:t>
            </a:r>
            <a:endParaRPr lang="en-US" altLang="zh-CN" sz="24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801801" y="1841459"/>
            <a:ext cx="5109091" cy="49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是指不能被清除或重新赋值的变量。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9433" y="3589851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=Osmond</a:t>
            </a: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 echo $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Osmond</a:t>
            </a: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 </a:t>
            </a:r>
            <a:r>
              <a:rPr lang="en-US" altLang="zh-CN" b="1" dirty="0" err="1" smtClean="0">
                <a:solidFill>
                  <a:srgbClr val="990000"/>
                </a:solidFill>
                <a:latin typeface="Courier New" pitchFamily="49" charset="0"/>
              </a:rPr>
              <a:t>readonly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 unset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-bash: unset: 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myname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: cannot unset: 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readonly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 variable</a:t>
            </a: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 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="Osmond Liang"</a:t>
            </a:r>
          </a:p>
          <a:p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-bash: 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myname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: 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readonly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 variable</a:t>
            </a:r>
          </a:p>
          <a:p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[lrj@centos1 ~]$</a:t>
            </a:r>
            <a:endParaRPr lang="zh-CN" altLang="en-US" b="1" dirty="0">
              <a:solidFill>
                <a:srgbClr val="0000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当命令不在命令行中执行，而是从一个文件中执行时，该文件就称为 </a:t>
            </a:r>
            <a:r>
              <a:rPr lang="en-US" altLang="zh-CN" dirty="0" smtClean="0"/>
              <a:t>Shell </a:t>
            </a:r>
            <a:r>
              <a:rPr lang="zh-CN" altLang="en-US" dirty="0" smtClean="0"/>
              <a:t>脚本。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Shell </a:t>
            </a:r>
            <a:r>
              <a:rPr lang="zh-CN" altLang="en-US" dirty="0" smtClean="0"/>
              <a:t>脚本是纯文本文件。</a:t>
            </a:r>
          </a:p>
          <a:p>
            <a:pPr lvl="1"/>
            <a:r>
              <a:rPr lang="en-US" altLang="zh-CN" dirty="0" smtClean="0"/>
              <a:t>Shell </a:t>
            </a:r>
            <a:r>
              <a:rPr lang="zh-CN" altLang="en-US" dirty="0" smtClean="0"/>
              <a:t>脚本通常以 </a:t>
            </a:r>
            <a:r>
              <a:rPr lang="en-US" altLang="zh-CN" dirty="0" smtClean="0"/>
              <a:t>.</a:t>
            </a:r>
            <a:r>
              <a:rPr lang="en-US" altLang="zh-CN" dirty="0" err="1" smtClean="0"/>
              <a:t>sh</a:t>
            </a:r>
            <a:r>
              <a:rPr lang="en-US" altLang="zh-CN" dirty="0" smtClean="0"/>
              <a:t> </a:t>
            </a:r>
            <a:r>
              <a:rPr lang="zh-CN" altLang="en-US" dirty="0" smtClean="0"/>
              <a:t>作为后缀名，但不是必须。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Shell </a:t>
            </a:r>
            <a:r>
              <a:rPr lang="zh-CN" altLang="en-US" dirty="0" smtClean="0"/>
              <a:t>脚本是以行为单位的，在执行脚本的时候会分解成一行一行依次执行。</a:t>
            </a:r>
            <a:endParaRPr lang="en-US" altLang="zh-CN" dirty="0" smtClean="0"/>
          </a:p>
          <a:p>
            <a:r>
              <a:rPr lang="en-US" altLang="zh-CN" dirty="0" smtClean="0"/>
              <a:t>Shell </a:t>
            </a:r>
            <a:r>
              <a:rPr lang="zh-CN" altLang="en-US" dirty="0" smtClean="0"/>
              <a:t>是一种功能强大的</a:t>
            </a:r>
            <a:r>
              <a:rPr lang="zh-CN" altLang="en-US" sz="3200" dirty="0" smtClean="0">
                <a:latin typeface="宋体" charset="-122"/>
              </a:rPr>
              <a:t>解释型</a:t>
            </a:r>
            <a:r>
              <a:rPr lang="zh-CN" altLang="en-US" dirty="0" smtClean="0"/>
              <a:t>编程语言</a:t>
            </a:r>
          </a:p>
          <a:p>
            <a:pPr lvl="1"/>
            <a:r>
              <a:rPr lang="zh-CN" altLang="en-US" dirty="0" smtClean="0"/>
              <a:t>通常用于完成特定的、较复杂的系统管理任务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Shell </a:t>
            </a:r>
            <a:r>
              <a:rPr lang="zh-CN" altLang="en-US" dirty="0" smtClean="0"/>
              <a:t>脚本语言非常擅长处理文本类型的数据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脚本和</a:t>
            </a:r>
            <a:r>
              <a:rPr lang="en-US" altLang="zh-CN" dirty="0" smtClean="0"/>
              <a:t>Shell</a:t>
            </a:r>
            <a:r>
              <a:rPr lang="zh-CN" altLang="en-US" dirty="0" smtClean="0"/>
              <a:t>编程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使用 </a:t>
            </a:r>
            <a:r>
              <a:rPr lang="en-US" altLang="zh-CN" dirty="0" smtClean="0"/>
              <a:t>echo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使用</a:t>
            </a:r>
            <a:r>
              <a:rPr lang="en-US" altLang="zh-CN" dirty="0" smtClean="0"/>
              <a:t>  here file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40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同时输出多行信息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023680"/>
            <a:ext cx="72008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echo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endParaRPr lang="en-US" altLang="zh-CN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Line1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Line2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Line3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"</a:t>
            </a:r>
            <a:endParaRPr lang="zh-CN" alt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9592" y="4293096"/>
            <a:ext cx="72008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cat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&lt;&lt;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_END_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Line1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Line2</a:t>
            </a:r>
          </a:p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Line3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_END_</a:t>
            </a:r>
            <a:endParaRPr lang="zh-CN" alt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2348880"/>
            <a:ext cx="56166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CN" altLang="en-US" b="1" dirty="0" smtClean="0"/>
              <a:t> 多行内容中不能出现双引号，否则 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echo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提前结束</a:t>
            </a:r>
            <a:endParaRPr lang="en-US" altLang="zh-CN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b="1" dirty="0" smtClean="0"/>
              <a:t> 若确实需要使用双引号，需使用转义字符：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 \"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55776" y="4725144"/>
            <a:ext cx="532859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_END_</a:t>
            </a:r>
            <a:r>
              <a:rPr lang="zh-CN" altLang="en-US" b="1" dirty="0" smtClean="0"/>
              <a:t>可以是任意字符串，只要上下一致即可</a:t>
            </a:r>
            <a:endParaRPr lang="en-US" altLang="zh-CN" b="1" dirty="0" smtClean="0"/>
          </a:p>
          <a:p>
            <a:pPr>
              <a:buFont typeface="Arial" pitchFamily="34" charset="0"/>
              <a:buChar char="•"/>
            </a:pPr>
            <a:r>
              <a:rPr lang="zh-CN" altLang="en-US" b="1" dirty="0" smtClean="0"/>
              <a:t>   多行内容中不能出现内容为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_END_</a:t>
            </a:r>
            <a:r>
              <a:rPr lang="zh-CN" alt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开始</a:t>
            </a:r>
            <a:r>
              <a:rPr lang="zh-CN" altLang="en-US" b="1" dirty="0" smtClean="0"/>
              <a:t>的行，否则 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cat </a:t>
            </a:r>
            <a:r>
              <a:rPr lang="zh-CN" altLang="en-US" b="1" dirty="0" smtClean="0"/>
              <a:t>提前结束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ea typeface="黑体" pitchFamily="2" charset="-122"/>
              </a:rPr>
              <a:t>Bash </a:t>
            </a:r>
            <a:r>
              <a:rPr lang="zh-CN" altLang="en-US" dirty="0" smtClean="0">
                <a:ea typeface="黑体" pitchFamily="2" charset="-122"/>
              </a:rPr>
              <a:t>变量没有严格的类型定义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zh-CN" altLang="en-US" dirty="0" smtClean="0">
                <a:ea typeface="黑体" pitchFamily="2" charset="-122"/>
              </a:rPr>
              <a:t>本质上 </a:t>
            </a:r>
            <a:r>
              <a:rPr lang="en-US" altLang="zh-CN" dirty="0" smtClean="0">
                <a:ea typeface="黑体" pitchFamily="2" charset="-122"/>
              </a:rPr>
              <a:t>Bash </a:t>
            </a:r>
            <a:r>
              <a:rPr lang="zh-CN" altLang="en-US" dirty="0" smtClean="0">
                <a:ea typeface="黑体" pitchFamily="2" charset="-122"/>
              </a:rPr>
              <a:t>变量都是字符串</a:t>
            </a:r>
            <a:endParaRPr lang="en-US" altLang="zh-CN" dirty="0" smtClean="0">
              <a:ea typeface="黑体" pitchFamily="2" charset="-122"/>
            </a:endParaRPr>
          </a:p>
          <a:p>
            <a:r>
              <a:rPr lang="zh-CN" altLang="zh-CN" dirty="0" smtClean="0"/>
              <a:t>若一个</a:t>
            </a:r>
            <a:r>
              <a:rPr lang="zh-CN" altLang="en-US" dirty="0" smtClean="0"/>
              <a:t>字面常量或</a:t>
            </a:r>
            <a:r>
              <a:rPr lang="zh-CN" altLang="zh-CN" dirty="0" smtClean="0"/>
              <a:t>变量的值是纯数字的，不包含字母或其他字符，</a:t>
            </a:r>
            <a:r>
              <a:rPr lang="en-US" altLang="zh-CN" dirty="0" smtClean="0">
                <a:ea typeface="黑体" pitchFamily="2" charset="-122"/>
              </a:rPr>
              <a:t> Bash</a:t>
            </a:r>
            <a:r>
              <a:rPr lang="zh-CN" altLang="zh-CN" dirty="0" smtClean="0"/>
              <a:t>可以将其视为长整型值，并可做</a:t>
            </a:r>
            <a:r>
              <a:rPr lang="zh-CN" altLang="en-US" dirty="0" smtClean="0"/>
              <a:t>算数</a:t>
            </a:r>
            <a:r>
              <a:rPr lang="zh-CN" altLang="zh-CN" dirty="0" smtClean="0"/>
              <a:t>运算</a:t>
            </a:r>
            <a:r>
              <a:rPr lang="zh-CN" altLang="en-US" dirty="0" smtClean="0"/>
              <a:t>和比较运算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Bash </a:t>
            </a:r>
            <a:r>
              <a:rPr lang="zh-CN" altLang="en-US" dirty="0" smtClean="0"/>
              <a:t>也允许显式地声明整型变量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declare -</a:t>
            </a:r>
            <a:r>
              <a:rPr lang="en-US" altLang="zh-CN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zh-CN" altLang="en-US" dirty="0" smtClean="0">
                <a:solidFill>
                  <a:schemeClr val="accent6">
                    <a:lumMod val="75000"/>
                  </a:schemeClr>
                </a:solidFill>
              </a:rPr>
              <a:t>变量名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41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整数运算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42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算数运算符</a:t>
            </a:r>
            <a:endParaRPr lang="zh-CN" alt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609600" y="1412776"/>
          <a:ext cx="7696200" cy="3566160"/>
        </p:xfrm>
        <a:graphic>
          <a:graphicData uri="http://schemas.openxmlformats.org/drawingml/2006/table">
            <a:tbl>
              <a:tblPr/>
              <a:tblGrid>
                <a:gridCol w="769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+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*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（四则运算）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**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%      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（幂运算 和 模运算，取余数）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&lt;&lt;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&gt;&gt;   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（按位左移 和 按位右移）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&amp;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^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|   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（按位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与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、按位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异或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和 按位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或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+=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*=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/=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%=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b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</a:b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&lt;&lt;=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&gt;&gt;=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&amp;=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^=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|=   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（赋值运算）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==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!=    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（比较操作符）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&amp;&amp;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、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||    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（逻辑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与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和 逻辑 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或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Rectangle 22" descr="蓝色砂纸"/>
          <p:cNvSpPr>
            <a:spLocks noChangeArrowheads="1"/>
          </p:cNvSpPr>
          <p:nvPr/>
        </p:nvSpPr>
        <p:spPr bwMode="auto">
          <a:xfrm>
            <a:off x="609600" y="5373216"/>
            <a:ext cx="7696200" cy="528638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800">
                <a:solidFill>
                  <a:schemeClr val="tx1"/>
                </a:solidFill>
                <a:ea typeface="黑体" pitchFamily="2" charset="-122"/>
              </a:rPr>
              <a:t>注：</a:t>
            </a:r>
            <a:r>
              <a:rPr lang="zh-CN" altLang="en-US" sz="280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按位运算</a:t>
            </a:r>
            <a:r>
              <a:rPr lang="zh-CN" altLang="en-US" sz="2800">
                <a:solidFill>
                  <a:schemeClr val="tx1"/>
                </a:solidFill>
                <a:ea typeface="黑体" pitchFamily="2" charset="-122"/>
              </a:rPr>
              <a:t>是以二进制形式进行的。</a:t>
            </a:r>
            <a:endParaRPr lang="en-US" altLang="zh-CN" sz="2800">
              <a:solidFill>
                <a:schemeClr val="tx1"/>
              </a:solidFill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43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算术运算扩展</a:t>
            </a:r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8138" y="1333072"/>
            <a:ext cx="7696200" cy="9779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$[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expression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 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$((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expression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))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51235" y="2451810"/>
            <a:ext cx="7463408" cy="978729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num1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$[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4+1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num1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num1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$((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num1*2-3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))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num1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730871" y="5743119"/>
            <a:ext cx="7704137" cy="535531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dirty="0">
                <a:solidFill>
                  <a:srgbClr val="0000CC"/>
                </a:solidFill>
                <a:ea typeface="黑体" pitchFamily="2" charset="-122"/>
              </a:rPr>
              <a:t>注意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${</a:t>
            </a:r>
            <a:r>
              <a:rPr lang="en-US" altLang="zh-CN" sz="2400" b="1" dirty="0">
                <a:solidFill>
                  <a:schemeClr val="tx1"/>
                </a:solidFill>
              </a:rPr>
              <a:t>···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}</a:t>
            </a:r>
            <a:r>
              <a:rPr lang="en-US" altLang="zh-CN" sz="2400" dirty="0">
                <a:solidFill>
                  <a:srgbClr val="0000CC"/>
                </a:solidFill>
                <a:ea typeface="黑体" pitchFamily="2" charset="-122"/>
              </a:rPr>
              <a:t>，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$(</a:t>
            </a:r>
            <a:r>
              <a:rPr lang="en-US" altLang="zh-CN" sz="2400" b="1" dirty="0">
                <a:solidFill>
                  <a:schemeClr val="tx1"/>
                </a:solidFill>
              </a:rPr>
              <a:t>···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)</a:t>
            </a:r>
            <a:r>
              <a:rPr lang="en-US" altLang="zh-CN" sz="2400" dirty="0">
                <a:solidFill>
                  <a:srgbClr val="0000CC"/>
                </a:solidFill>
                <a:ea typeface="黑体" pitchFamily="2" charset="-122"/>
              </a:rPr>
              <a:t>，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$[</a:t>
            </a:r>
            <a:r>
              <a:rPr lang="en-US" altLang="zh-CN" sz="2400" b="1" dirty="0">
                <a:solidFill>
                  <a:schemeClr val="tx1"/>
                </a:solidFill>
              </a:rPr>
              <a:t>···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]</a:t>
            </a:r>
            <a:r>
              <a:rPr lang="en-US" altLang="zh-CN" sz="2400" dirty="0">
                <a:solidFill>
                  <a:srgbClr val="0000CC"/>
                </a:solidFill>
                <a:ea typeface="黑体" pitchFamily="2" charset="-122"/>
              </a:rPr>
              <a:t>，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$((</a:t>
            </a:r>
            <a:r>
              <a:rPr lang="en-US" altLang="zh-CN" sz="2400" b="1" dirty="0">
                <a:solidFill>
                  <a:schemeClr val="tx1"/>
                </a:solidFill>
              </a:rPr>
              <a:t>···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))</a:t>
            </a:r>
            <a:r>
              <a:rPr lang="en-US" altLang="zh-CN" sz="2400" dirty="0">
                <a:solidFill>
                  <a:srgbClr val="0000CC"/>
                </a:solidFill>
                <a:ea typeface="黑体" pitchFamily="2" charset="-122"/>
              </a:rPr>
              <a:t> </a:t>
            </a:r>
            <a:r>
              <a:rPr lang="zh-CN" altLang="en-US" sz="2400" dirty="0">
                <a:solidFill>
                  <a:srgbClr val="0000CC"/>
                </a:solidFill>
                <a:ea typeface="黑体" pitchFamily="2" charset="-122"/>
              </a:rPr>
              <a:t>的不同作用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47734" y="5133825"/>
            <a:ext cx="8057009" cy="424732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dirty="0" smtClean="0">
                <a:solidFill>
                  <a:srgbClr val="0000CC"/>
                </a:solidFill>
                <a:ea typeface="黑体" pitchFamily="2" charset="-122"/>
              </a:rPr>
              <a:t>用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$[</a:t>
            </a:r>
            <a:r>
              <a:rPr lang="en-US" altLang="zh-CN" b="1" dirty="0" smtClean="0">
                <a:solidFill>
                  <a:schemeClr val="tx1"/>
                </a:solidFill>
              </a:rPr>
              <a:t>···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]</a:t>
            </a:r>
            <a:r>
              <a:rPr lang="en-US" altLang="zh-CN" dirty="0" smtClean="0">
                <a:solidFill>
                  <a:srgbClr val="0000CC"/>
                </a:solidFill>
                <a:ea typeface="黑体" pitchFamily="2" charset="-122"/>
              </a:rPr>
              <a:t>，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$((</a:t>
            </a:r>
            <a:r>
              <a:rPr lang="en-US" altLang="zh-CN" b="1" dirty="0" smtClean="0">
                <a:solidFill>
                  <a:schemeClr val="tx1"/>
                </a:solidFill>
              </a:rPr>
              <a:t>···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))</a:t>
            </a:r>
            <a:r>
              <a:rPr lang="en-US" altLang="zh-CN" dirty="0" smtClean="0">
                <a:solidFill>
                  <a:srgbClr val="0000CC"/>
                </a:solidFill>
                <a:ea typeface="黑体" pitchFamily="2" charset="-122"/>
              </a:rPr>
              <a:t> </a:t>
            </a:r>
            <a:r>
              <a:rPr lang="zh-CN" altLang="en-US" dirty="0">
                <a:solidFill>
                  <a:srgbClr val="0000CC"/>
                </a:solidFill>
                <a:ea typeface="黑体" pitchFamily="2" charset="-122"/>
              </a:rPr>
              <a:t>进行整数运算时</a:t>
            </a:r>
            <a:r>
              <a:rPr lang="zh-CN" altLang="en-US" dirty="0" smtClean="0">
                <a:solidFill>
                  <a:srgbClr val="0000CC"/>
                </a:solidFill>
                <a:ea typeface="黑体" pitchFamily="2" charset="-122"/>
              </a:rPr>
              <a:t>，括号内变量前的美元</a:t>
            </a:r>
            <a:r>
              <a:rPr lang="zh-CN" altLang="en-US" dirty="0">
                <a:solidFill>
                  <a:srgbClr val="0000CC"/>
                </a:solidFill>
                <a:ea typeface="黑体" pitchFamily="2" charset="-122"/>
              </a:rPr>
              <a:t>符号  </a:t>
            </a:r>
            <a:r>
              <a:rPr lang="zh-CN" altLang="en-US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zh-CN" altLang="en-US" dirty="0">
                <a:solidFill>
                  <a:srgbClr val="0000CC"/>
                </a:solidFill>
                <a:ea typeface="黑体" pitchFamily="2" charset="-122"/>
              </a:rPr>
              <a:t> 可以</a:t>
            </a:r>
            <a:r>
              <a:rPr lang="zh-CN" altLang="en-US" dirty="0" smtClean="0">
                <a:solidFill>
                  <a:srgbClr val="0000CC"/>
                </a:solidFill>
                <a:ea typeface="黑体" pitchFamily="2" charset="-122"/>
              </a:rPr>
              <a:t>省略。</a:t>
            </a:r>
            <a:endParaRPr lang="zh-CN" altLang="en-US" dirty="0">
              <a:solidFill>
                <a:srgbClr val="0000CC"/>
              </a:solidFill>
              <a:ea typeface="黑体" pitchFamily="2" charset="-122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838523" y="3571377"/>
            <a:ext cx="7488832" cy="1421928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((num2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2+3**2-1001%5));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num2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num2</a:t>
            </a: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=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((2+3**2-1001%5));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num2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((2+3**2-1001%5))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2956" y="1264447"/>
            <a:ext cx="8229600" cy="4530725"/>
          </a:xfrm>
        </p:spPr>
        <p:txBody>
          <a:bodyPr/>
          <a:lstStyle/>
          <a:p>
            <a:r>
              <a:rPr lang="en-US" altLang="zh-CN" dirty="0" smtClean="0"/>
              <a:t>let </a:t>
            </a:r>
            <a:r>
              <a:rPr lang="zh-CN" altLang="en-US" dirty="0" smtClean="0"/>
              <a:t>内置命令用于算术运算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44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内置命令</a:t>
            </a:r>
            <a:r>
              <a:rPr lang="en-US" altLang="zh-CN" dirty="0" smtClean="0"/>
              <a:t>—let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00114" y="1844824"/>
            <a:ext cx="7555132" cy="1200329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num2=1;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num2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let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num2=4+1;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num2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let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num2=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num2+1;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num2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55576" y="3068960"/>
            <a:ext cx="7776864" cy="14219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l"/>
            </a:pP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 赋值符号和运算符两边不能留空格！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l"/>
            </a:pP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 如果将字符串赋值给一个整型变量时，则变量的值为 </a:t>
            </a:r>
            <a:r>
              <a:rPr lang="en-US" altLang="zh-CN" sz="2400" dirty="0">
                <a:solidFill>
                  <a:schemeClr val="tx1"/>
                </a:solidFill>
                <a:ea typeface="黑体" pitchFamily="2" charset="-122"/>
              </a:rPr>
              <a:t>0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l"/>
            </a:pP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 如果变量的值是字符串，则进行算术运算时设为 </a:t>
            </a:r>
            <a:r>
              <a:rPr lang="en-US" altLang="zh-CN" sz="2400" dirty="0">
                <a:solidFill>
                  <a:schemeClr val="tx1"/>
                </a:solidFill>
                <a:ea typeface="黑体" pitchFamily="2" charset="-122"/>
              </a:rPr>
              <a:t>0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827088" y="4509120"/>
            <a:ext cx="7561336" cy="83099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let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num2=4 + 1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let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"num2=4 + 1" 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  <a:ea typeface="黑体" pitchFamily="2" charset="-122"/>
              </a:rPr>
              <a:t>#</a:t>
            </a:r>
            <a:r>
              <a:rPr lang="en-US" altLang="zh-CN" sz="2400" b="1" dirty="0">
                <a:solidFill>
                  <a:schemeClr val="hlink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用引号忽略空格的特殊含义</a:t>
            </a:r>
            <a:endParaRPr lang="en-US" altLang="zh-CN" sz="2400" b="1" dirty="0">
              <a:solidFill>
                <a:schemeClr val="tx1"/>
              </a:solidFill>
              <a:ea typeface="黑体" pitchFamily="2" charset="-122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38200" y="5444157"/>
            <a:ext cx="7559768" cy="511807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用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let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命令进行算术运算时，最好加双引号。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Courier New" pitchFamily="49" charset="0"/>
                <a:ea typeface="黑体" pitchFamily="2" charset="-122"/>
              </a:rPr>
              <a:t>通用的表达式计算命令</a:t>
            </a:r>
            <a:endParaRPr lang="en-US" altLang="zh-CN" sz="3200" dirty="0" smtClean="0">
              <a:latin typeface="Courier New" pitchFamily="49" charset="0"/>
              <a:ea typeface="黑体" pitchFamily="2" charset="-122"/>
            </a:endParaRPr>
          </a:p>
          <a:p>
            <a:pPr lvl="1"/>
            <a:r>
              <a:rPr lang="zh-CN" altLang="en-US" dirty="0" smtClean="0">
                <a:ea typeface="黑体" pitchFamily="2" charset="-122"/>
              </a:rPr>
              <a:t>表达式中参数与操作符必须以空格分开。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zh-CN" altLang="en-US" dirty="0" smtClean="0">
                <a:ea typeface="黑体" pitchFamily="2" charset="-122"/>
              </a:rPr>
              <a:t>表达式中的运算可以是算术运算，比较运算，字符串运算和逻辑运算。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45</a:t>
            </a:fld>
            <a:endParaRPr lang="en-US" altLang="zh-CN" dirty="0"/>
          </a:p>
        </p:txBody>
      </p:sp>
      <p:sp>
        <p:nvSpPr>
          <p:cNvPr id="12" name="副标题 1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expr</a:t>
            </a:r>
            <a:endParaRPr lang="zh-CN" altLang="en-US" dirty="0"/>
          </a:p>
        </p:txBody>
      </p:sp>
      <p:sp>
        <p:nvSpPr>
          <p:cNvPr id="7" name="Rectangle 35"/>
          <p:cNvSpPr>
            <a:spLocks noChangeArrowheads="1"/>
          </p:cNvSpPr>
          <p:nvPr/>
        </p:nvSpPr>
        <p:spPr bwMode="auto">
          <a:xfrm>
            <a:off x="5724128" y="1412776"/>
            <a:ext cx="1659429" cy="433965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man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expr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55576" y="3501008"/>
            <a:ext cx="770436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expr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5 % 3</a:t>
            </a:r>
            <a:endParaRPr lang="en-US" altLang="zh-CN" sz="24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755576" y="4149080"/>
            <a:ext cx="7704360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expr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5 </a:t>
            </a:r>
            <a:r>
              <a:rPr lang="en-US" altLang="zh-CN" sz="2400" b="1" dirty="0">
                <a:solidFill>
                  <a:srgbClr val="FF0000"/>
                </a:solidFill>
                <a:latin typeface="Courier New" pitchFamily="49" charset="0"/>
              </a:rPr>
              <a:t>\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* 3 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     </a:t>
            </a:r>
            <a:r>
              <a:rPr lang="en-US" altLang="zh-CN" sz="2400" b="1" dirty="0" smtClean="0">
                <a:solidFill>
                  <a:srgbClr val="666633"/>
                </a:solidFill>
                <a:latin typeface="Courier New" pitchFamily="49" charset="0"/>
              </a:rPr>
              <a:t># </a:t>
            </a:r>
            <a:r>
              <a:rPr lang="zh-CN" altLang="en-US" sz="2400" b="1" dirty="0">
                <a:solidFill>
                  <a:srgbClr val="666633"/>
                </a:solidFill>
                <a:latin typeface="Courier New" pitchFamily="49" charset="0"/>
                <a:ea typeface="黑体" pitchFamily="2" charset="-122"/>
              </a:rPr>
              <a:t>乘法符号必须被转义</a:t>
            </a:r>
            <a:endParaRPr lang="en-US" altLang="zh-CN" sz="2400" b="1" dirty="0">
              <a:solidFill>
                <a:srgbClr val="666633"/>
              </a:solidFill>
              <a:latin typeface="Courier New" pitchFamily="49" charset="0"/>
              <a:ea typeface="黑体" pitchFamily="2" charset="-122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55576" y="4797152"/>
            <a:ext cx="7704856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expr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2 + 5 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</a:rPr>
              <a:t>\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* 2 - 3 % 2</a:t>
            </a:r>
            <a:endParaRPr lang="en-US" altLang="zh-CN" sz="24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55576" y="5445224"/>
            <a:ext cx="7704856" cy="4616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expr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</a:rPr>
              <a:t>\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( 2 + 5 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</a:rPr>
              <a:t>\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) </a:t>
            </a:r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</a:rPr>
              <a:t>\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* 2 – 3  </a:t>
            </a:r>
            <a:r>
              <a:rPr lang="en-US" altLang="zh-CN" sz="2400" b="1" dirty="0" smtClean="0">
                <a:solidFill>
                  <a:srgbClr val="666633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rgbClr val="666633"/>
                </a:solidFill>
                <a:latin typeface="Courier New" pitchFamily="49" charset="0"/>
                <a:ea typeface="黑体" pitchFamily="2" charset="-122"/>
              </a:rPr>
              <a:t>括号</a:t>
            </a:r>
            <a:r>
              <a:rPr lang="zh-CN" altLang="en-US" sz="2400" b="1" dirty="0">
                <a:solidFill>
                  <a:srgbClr val="666633"/>
                </a:solidFill>
                <a:latin typeface="Courier New" pitchFamily="49" charset="0"/>
                <a:ea typeface="黑体" pitchFamily="2" charset="-122"/>
              </a:rPr>
              <a:t>必须被转义</a:t>
            </a:r>
            <a:endParaRPr lang="en-US" altLang="zh-CN" sz="2400" b="1" dirty="0">
              <a:solidFill>
                <a:srgbClr val="666633"/>
              </a:solidFill>
              <a:latin typeface="Courier New" pitchFamily="49" charset="0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bash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只支持整数运算</a:t>
            </a:r>
            <a:endParaRPr lang="en-US" altLang="zh-CN" dirty="0" smtClean="0">
              <a:ea typeface="黑体" pitchFamily="2" charset="-122"/>
            </a:endParaRPr>
          </a:p>
          <a:p>
            <a:r>
              <a:rPr lang="zh-CN" altLang="en-US" dirty="0" smtClean="0">
                <a:ea typeface="黑体" pitchFamily="2" charset="-122"/>
              </a:rPr>
              <a:t>可以通过使用 </a:t>
            </a:r>
            <a:r>
              <a:rPr lang="en-US" altLang="zh-CN" b="1" dirty="0" err="1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bc</a:t>
            </a:r>
            <a:r>
              <a:rPr lang="en-US" altLang="zh-CN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或</a:t>
            </a:r>
            <a:r>
              <a:rPr lang="zh-CN" altLang="en-US" b="1" dirty="0" smtClean="0">
                <a:ea typeface="黑体" pitchFamily="2" charset="-122"/>
              </a:rPr>
              <a:t> </a:t>
            </a:r>
            <a:r>
              <a:rPr lang="en-US" altLang="zh-CN" b="1" dirty="0" err="1" smtClean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awk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工具来处理浮点数运算</a:t>
            </a:r>
            <a:endParaRPr lang="zh-CN" altLang="en-US" dirty="0">
              <a:ea typeface="黑体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46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浮点数运算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8" y="3108995"/>
            <a:ext cx="7704856" cy="95410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n=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$(echo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"scale=3; 13/2" | </a:t>
            </a:r>
            <a:r>
              <a:rPr lang="en-US" altLang="zh-CN" sz="2800" b="1" dirty="0" err="1">
                <a:solidFill>
                  <a:srgbClr val="006600"/>
                </a:solidFill>
                <a:latin typeface="Courier New" pitchFamily="49" charset="0"/>
              </a:rPr>
              <a:t>bc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 )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n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83568" y="4320257"/>
            <a:ext cx="7696200" cy="138499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m=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`</a:t>
            </a:r>
            <a:r>
              <a:rPr lang="en-US" altLang="zh-CN" sz="2800" b="1" dirty="0" err="1">
                <a:solidFill>
                  <a:srgbClr val="006600"/>
                </a:solidFill>
                <a:latin typeface="Courier New" pitchFamily="49" charset="0"/>
              </a:rPr>
              <a:t>awk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'BEGIN{x=2.45;y=3.123; \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   </a:t>
            </a:r>
            <a:r>
              <a:rPr lang="en-US" altLang="zh-CN" sz="2800" b="1" dirty="0" err="1">
                <a:solidFill>
                  <a:srgbClr val="006600"/>
                </a:solidFill>
                <a:latin typeface="Courier New" pitchFamily="49" charset="0"/>
              </a:rPr>
              <a:t>printf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"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%.3f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\n", x*y}'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`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8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800" b="1" dirty="0">
                <a:solidFill>
                  <a:srgbClr val="0000CC"/>
                </a:solidFill>
                <a:latin typeface="Courier New" pitchFamily="49" charset="0"/>
              </a:rPr>
              <a:t>m</a:t>
            </a:r>
            <a:endParaRPr lang="en-US" altLang="zh-CN" sz="28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47</a:t>
            </a:fld>
            <a:endParaRPr lang="en-US" altLang="zh-CN" dirty="0"/>
          </a:p>
        </p:txBody>
      </p:sp>
      <p:sp>
        <p:nvSpPr>
          <p:cNvPr id="30" name="副标题 2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printf</a:t>
            </a:r>
            <a:r>
              <a:rPr lang="en-US" altLang="zh-CN" dirty="0" smtClean="0"/>
              <a:t> </a:t>
            </a:r>
            <a:r>
              <a:rPr lang="zh-CN" altLang="en-US" dirty="0" smtClean="0"/>
              <a:t>命令</a:t>
            </a:r>
            <a:endParaRPr lang="zh-CN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81000" y="1143000"/>
            <a:ext cx="80772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800" dirty="0" err="1">
                <a:solidFill>
                  <a:schemeClr val="tx1"/>
                </a:solidFill>
                <a:latin typeface="Courier New" pitchFamily="49" charset="0"/>
                <a:ea typeface="黑体" pitchFamily="2" charset="-122"/>
              </a:rPr>
              <a:t>printf</a:t>
            </a:r>
            <a:r>
              <a:rPr lang="en-US" altLang="zh-CN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可用来按指定的格式输出变量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00113" y="1773238"/>
            <a:ext cx="7010400" cy="511807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 format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</a:rPr>
              <a:t> 输出参数列表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346844" y="2492896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33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"%-12.5f\n"  123.456</a:t>
            </a: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>
            <a:off x="2108844" y="3483496"/>
            <a:ext cx="838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947044" y="2873896"/>
            <a:ext cx="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61044" y="3026296"/>
            <a:ext cx="1390650" cy="9779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latin typeface="Courier New" pitchFamily="49" charset="0"/>
              </a:rPr>
              <a:t>format</a:t>
            </a:r>
            <a:r>
              <a:rPr lang="en-US" altLang="zh-CN" sz="2400" dirty="0">
                <a:latin typeface="Courier New" pitchFamily="49" charset="0"/>
              </a:rPr>
              <a:t/>
            </a:r>
            <a:br>
              <a:rPr lang="en-US" altLang="zh-CN" sz="2400" dirty="0">
                <a:latin typeface="Courier New" pitchFamily="49" charset="0"/>
              </a:rPr>
            </a:br>
            <a:r>
              <a:rPr lang="zh-CN" altLang="en-US" sz="2400" dirty="0">
                <a:ea typeface="黑体" pitchFamily="2" charset="-122"/>
              </a:rPr>
              <a:t>以</a:t>
            </a:r>
            <a:r>
              <a:rPr lang="zh-CN" altLang="en-US" sz="2400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%</a:t>
            </a:r>
            <a:r>
              <a:rPr lang="zh-CN" altLang="en-US" sz="2400" dirty="0">
                <a:ea typeface="黑体" pitchFamily="2" charset="-122"/>
              </a:rPr>
              <a:t>开头</a:t>
            </a: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>
            <a:off x="3175644" y="2873896"/>
            <a:ext cx="0" cy="914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413644" y="3864496"/>
            <a:ext cx="914400" cy="511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latin typeface="Courier New" pitchFamily="49" charset="0"/>
              </a:rPr>
              <a:t>flag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3480444" y="2873896"/>
            <a:ext cx="152400" cy="914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556644" y="3864496"/>
            <a:ext cx="2133600" cy="511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latin typeface="Courier New" pitchFamily="49" charset="0"/>
              </a:rPr>
              <a:t>field width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3937644" y="2873896"/>
            <a:ext cx="0" cy="533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6299844" y="3407296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918844" y="3864496"/>
            <a:ext cx="1905000" cy="511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latin typeface="Courier New" pitchFamily="49" charset="0"/>
              </a:rPr>
              <a:t>precision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3937644" y="3407296"/>
            <a:ext cx="2362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4090044" y="2873896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090044" y="3178696"/>
            <a:ext cx="3124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7290444" y="3026296"/>
            <a:ext cx="1169988" cy="491481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 algn="ctr"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>
                <a:ea typeface="黑体" pitchFamily="2" charset="-122"/>
                <a:sym typeface="Wingdings" pitchFamily="2" charset="2"/>
              </a:rPr>
              <a:t>格式符</a:t>
            </a: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 flipH="1">
            <a:off x="1802556" y="4077072"/>
            <a:ext cx="609600" cy="3810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737244" y="4509120"/>
            <a:ext cx="2899048" cy="156966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-</a:t>
            </a:r>
            <a:r>
              <a:rPr lang="en-US" altLang="zh-CN" sz="2400" b="1" dirty="0">
                <a:latin typeface="Courier New" pitchFamily="49" charset="0"/>
                <a:ea typeface="楷体_GB2312" pitchFamily="49" charset="-122"/>
              </a:rPr>
              <a:t>:</a:t>
            </a:r>
            <a:r>
              <a:rPr lang="zh-CN" altLang="en-US" sz="2400" b="1" dirty="0">
                <a:ea typeface="黑体" pitchFamily="2" charset="-122"/>
              </a:rPr>
              <a:t>左对齐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+</a:t>
            </a:r>
            <a:r>
              <a:rPr lang="zh-CN" altLang="en-US" sz="2400" b="1" dirty="0">
                <a:latin typeface="Courier New" pitchFamily="49" charset="0"/>
                <a:ea typeface="楷体_GB2312" pitchFamily="49" charset="-122"/>
              </a:rPr>
              <a:t>:</a:t>
            </a:r>
            <a:r>
              <a:rPr lang="zh-CN" altLang="en-US" sz="2400" b="1" dirty="0">
                <a:ea typeface="黑体" pitchFamily="2" charset="-122"/>
              </a:rPr>
              <a:t>输出符号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0</a:t>
            </a:r>
            <a:r>
              <a:rPr lang="zh-CN" altLang="en-US" sz="2400" b="1" dirty="0">
                <a:latin typeface="Courier New" pitchFamily="49" charset="0"/>
                <a:ea typeface="楷体_GB2312" pitchFamily="49" charset="-122"/>
              </a:rPr>
              <a:t>:</a:t>
            </a:r>
            <a:r>
              <a:rPr lang="zh-CN" altLang="en-US" sz="2400" b="1" dirty="0">
                <a:ea typeface="黑体" pitchFamily="2" charset="-122"/>
              </a:rPr>
              <a:t>空白处添</a:t>
            </a:r>
            <a:r>
              <a:rPr lang="zh-CN" altLang="en-US" sz="2400" b="1" dirty="0">
                <a:latin typeface="Courier New" pitchFamily="49" charset="0"/>
                <a:ea typeface="楷体_GB2312" pitchFamily="49" charset="-122"/>
              </a:rPr>
              <a:t>0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b="1" dirty="0">
                <a:solidFill>
                  <a:srgbClr val="990000"/>
                </a:solidFill>
                <a:latin typeface="Courier New" pitchFamily="49" charset="0"/>
                <a:ea typeface="黑体" pitchFamily="2" charset="-122"/>
              </a:rPr>
              <a:t>空格</a:t>
            </a:r>
            <a:r>
              <a:rPr lang="zh-CN" altLang="en-US" sz="2400" b="1" dirty="0">
                <a:latin typeface="Courier New" pitchFamily="49" charset="0"/>
                <a:ea typeface="楷体_GB2312" pitchFamily="49" charset="-122"/>
              </a:rPr>
              <a:t>:</a:t>
            </a:r>
            <a:r>
              <a:rPr lang="zh-CN" altLang="en-US" sz="2400" b="1" dirty="0">
                <a:ea typeface="黑体" pitchFamily="2" charset="-122"/>
              </a:rPr>
              <a:t>前面加一空格</a:t>
            </a:r>
          </a:p>
        </p:txBody>
      </p:sp>
      <p:sp>
        <p:nvSpPr>
          <p:cNvPr id="26" name="Line 23"/>
          <p:cNvSpPr>
            <a:spLocks noChangeShapeType="1"/>
          </p:cNvSpPr>
          <p:nvPr/>
        </p:nvSpPr>
        <p:spPr bwMode="auto">
          <a:xfrm flipH="1">
            <a:off x="4471044" y="4397896"/>
            <a:ext cx="0" cy="4572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3861444" y="4855096"/>
            <a:ext cx="1503363" cy="46672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 algn="ctr"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dirty="0">
                <a:ea typeface="黑体" pitchFamily="2" charset="-122"/>
              </a:rPr>
              <a:t>字段宽度</a:t>
            </a:r>
          </a:p>
        </p:txBody>
      </p:sp>
      <p:sp>
        <p:nvSpPr>
          <p:cNvPr id="28" name="Line 25"/>
          <p:cNvSpPr>
            <a:spLocks noChangeShapeType="1"/>
          </p:cNvSpPr>
          <p:nvPr/>
        </p:nvSpPr>
        <p:spPr bwMode="auto">
          <a:xfrm flipH="1">
            <a:off x="6604644" y="4397896"/>
            <a:ext cx="0" cy="4572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/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5995044" y="4855096"/>
            <a:ext cx="1530350" cy="83185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 algn="ctr"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400" dirty="0">
                <a:ea typeface="黑体" pitchFamily="2" charset="-122"/>
              </a:rPr>
              <a:t>小数点后输出位数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48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printf</a:t>
            </a:r>
            <a:r>
              <a:rPr lang="en-US" altLang="zh-CN" dirty="0" smtClean="0"/>
              <a:t> </a:t>
            </a:r>
            <a:r>
              <a:rPr lang="zh-CN" altLang="en-US" dirty="0" smtClean="0"/>
              <a:t>命令（续）</a:t>
            </a:r>
            <a:endParaRPr lang="zh-CN" alt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3400" y="1268760"/>
            <a:ext cx="7924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printf</a:t>
            </a:r>
            <a:r>
              <a:rPr lang="en-US" altLang="zh-CN" sz="24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命令的格式说明符</a:t>
            </a:r>
          </a:p>
        </p:txBody>
      </p:sp>
      <p:graphicFrame>
        <p:nvGraphicFramePr>
          <p:cNvPr id="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805569"/>
              </p:ext>
            </p:extLst>
          </p:nvPr>
        </p:nvGraphicFramePr>
        <p:xfrm>
          <a:off x="696416" y="1868760"/>
          <a:ext cx="7620000" cy="170688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字符型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g/G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浮点数（自动）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十进制整数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八进制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e/E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浮点数（科学计数法）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字符串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浮点数（小数形式）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x/X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十六进制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533400" y="3655367"/>
            <a:ext cx="7848600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format</a:t>
            </a:r>
            <a:r>
              <a:rPr lang="en-US" altLang="zh-CN" sz="24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中还可以使用</a:t>
            </a:r>
          </a:p>
        </p:txBody>
      </p:sp>
      <p:graphicFrame>
        <p:nvGraphicFramePr>
          <p:cNvPr id="10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470556"/>
              </p:ext>
            </p:extLst>
          </p:nvPr>
        </p:nvGraphicFramePr>
        <p:xfrm>
          <a:off x="683568" y="4149080"/>
          <a:ext cx="7620000" cy="2133600"/>
        </p:xfrm>
        <a:graphic>
          <a:graphicData uri="http://schemas.openxmlformats.org/drawingml/2006/table">
            <a:tbl>
              <a:tblPr/>
              <a:tblGrid>
                <a:gridCol w="855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9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4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警铃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水平制表符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退后一格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垂直制表符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换行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\\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反斜杠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换页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双引号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\r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回车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%%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百分号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49</a:t>
            </a:fld>
            <a:endParaRPr lang="en-US" altLang="zh-CN" dirty="0"/>
          </a:p>
        </p:txBody>
      </p:sp>
      <p:sp>
        <p:nvSpPr>
          <p:cNvPr id="12" name="副标题 11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printf</a:t>
            </a:r>
            <a:r>
              <a:rPr lang="en-US" altLang="zh-CN" dirty="0" smtClean="0"/>
              <a:t> </a:t>
            </a:r>
            <a:r>
              <a:rPr lang="zh-CN" altLang="en-US" dirty="0" smtClean="0"/>
              <a:t>命令举例</a:t>
            </a:r>
            <a:endParaRPr lang="zh-CN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16013" y="1700213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33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number is: %.2f\n" 100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16013" y="2636838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33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"%-20s|%12.5f|\n" "Joy" 10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116013" y="3716338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33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"%-10d%010o%+10x\n" 20 20 20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116013" y="4797152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3300"/>
                </a:solidFill>
                <a:latin typeface="Courier New" pitchFamily="49" charset="0"/>
              </a:rPr>
              <a:t>printf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"%6d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</a:rPr>
              <a:t>\t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%6o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</a:rPr>
              <a:t>\"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%6x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</a:rPr>
              <a:t>\"\n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 20 20 20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323850" y="1268413"/>
            <a:ext cx="8382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800">
                <a:solidFill>
                  <a:srgbClr val="0000CC"/>
                </a:solidFill>
                <a:ea typeface="黑体" pitchFamily="2" charset="-122"/>
              </a:rPr>
              <a:t>例：</a:t>
            </a:r>
            <a:endParaRPr lang="en-US" altLang="zh-CN" sz="2800">
              <a:solidFill>
                <a:srgbClr val="0000CC"/>
              </a:solidFill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宋体" charset="-122"/>
              </a:rPr>
              <a:t>程序元素</a:t>
            </a:r>
            <a:endParaRPr lang="en-US" altLang="zh-CN" sz="3200" dirty="0" smtClean="0">
              <a:latin typeface="宋体" charset="-122"/>
            </a:endParaRPr>
          </a:p>
          <a:p>
            <a:pPr lvl="1"/>
            <a:r>
              <a:rPr lang="zh-CN" altLang="en-US" sz="2800" dirty="0" smtClean="0">
                <a:latin typeface="宋体" charset="-122"/>
              </a:rPr>
              <a:t>保留字、运算符、表达式</a:t>
            </a:r>
          </a:p>
          <a:p>
            <a:pPr lvl="1"/>
            <a:r>
              <a:rPr lang="zh-CN" altLang="en-US" sz="2800" dirty="0" smtClean="0">
                <a:latin typeface="宋体" charset="-122"/>
              </a:rPr>
              <a:t>变量、数组、输入输出</a:t>
            </a:r>
          </a:p>
          <a:p>
            <a:pPr lvl="1"/>
            <a:r>
              <a:rPr lang="zh-CN" altLang="en-US" sz="2800" dirty="0" smtClean="0">
                <a:latin typeface="宋体" charset="-122"/>
              </a:rPr>
              <a:t>控制结构（顺序、分支、循环、子程序调用）</a:t>
            </a:r>
            <a:endParaRPr lang="en-US" altLang="zh-CN" sz="2800" dirty="0" smtClean="0">
              <a:latin typeface="宋体" charset="-122"/>
            </a:endParaRPr>
          </a:p>
          <a:p>
            <a:r>
              <a:rPr lang="en-US" altLang="zh-CN" dirty="0" smtClean="0"/>
              <a:t>Shell</a:t>
            </a:r>
            <a:r>
              <a:rPr lang="zh-CN" altLang="en-US" dirty="0" smtClean="0"/>
              <a:t>功能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【</a:t>
            </a:r>
            <a:r>
              <a:rPr lang="zh-CN" altLang="en-US" dirty="0" smtClean="0">
                <a:solidFill>
                  <a:srgbClr val="002060"/>
                </a:solidFill>
              </a:rPr>
              <a:t>参见第</a:t>
            </a:r>
            <a:r>
              <a:rPr lang="en-US" altLang="zh-CN" dirty="0" smtClean="0">
                <a:solidFill>
                  <a:srgbClr val="002060"/>
                </a:solidFill>
              </a:rPr>
              <a:t>2</a:t>
            </a:r>
            <a:r>
              <a:rPr lang="zh-CN" altLang="en-US" dirty="0" smtClean="0">
                <a:solidFill>
                  <a:srgbClr val="002060"/>
                </a:solidFill>
              </a:rPr>
              <a:t>、</a:t>
            </a:r>
            <a:r>
              <a:rPr lang="en-US" altLang="zh-CN" dirty="0" smtClean="0">
                <a:solidFill>
                  <a:srgbClr val="002060"/>
                </a:solidFill>
              </a:rPr>
              <a:t>3</a:t>
            </a:r>
            <a:r>
              <a:rPr lang="zh-CN" altLang="en-US" dirty="0" smtClean="0">
                <a:solidFill>
                  <a:srgbClr val="002060"/>
                </a:solidFill>
              </a:rPr>
              <a:t>章内容</a:t>
            </a:r>
            <a:r>
              <a:rPr lang="en-US" altLang="zh-CN" dirty="0" smtClean="0">
                <a:solidFill>
                  <a:srgbClr val="002060"/>
                </a:solidFill>
              </a:rPr>
              <a:t>】</a:t>
            </a:r>
          </a:p>
          <a:p>
            <a:pPr lvl="1"/>
            <a:r>
              <a:rPr lang="zh-CN" altLang="en-US" sz="2800" dirty="0" smtClean="0"/>
              <a:t>执行命令（内置命令、外部命令、自编程序）</a:t>
            </a:r>
            <a:endParaRPr lang="en-US" altLang="zh-CN" sz="2800" dirty="0" smtClean="0"/>
          </a:p>
          <a:p>
            <a:pPr lvl="1"/>
            <a:r>
              <a:rPr lang="zh-CN" altLang="en-US" sz="2800" b="1" dirty="0" smtClean="0"/>
              <a:t>重定向、管道、命令替换、命令聚合</a:t>
            </a:r>
            <a:endParaRPr lang="en-US" altLang="zh-CN" sz="2800" b="1" dirty="0" smtClean="0"/>
          </a:p>
          <a:p>
            <a:pPr lvl="1"/>
            <a:r>
              <a:rPr lang="zh-CN" altLang="en-US" sz="2800" dirty="0" smtClean="0"/>
              <a:t>通配符、注释符、</a:t>
            </a:r>
            <a:r>
              <a:rPr lang="en-US" altLang="zh-CN" sz="2800" dirty="0" smtClean="0"/>
              <a:t>……</a:t>
            </a:r>
          </a:p>
          <a:p>
            <a:pPr lvl="1"/>
            <a:r>
              <a:rPr lang="en-US" altLang="zh-CN" dirty="0" smtClean="0"/>
              <a:t>Shell</a:t>
            </a:r>
            <a:r>
              <a:rPr lang="zh-CN" altLang="en-US" dirty="0" smtClean="0"/>
              <a:t>环境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脚本的成分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50</a:t>
            </a:fld>
            <a:endParaRPr lang="en-US" altLang="zh-CN" dirty="0"/>
          </a:p>
        </p:txBody>
      </p:sp>
      <p:sp>
        <p:nvSpPr>
          <p:cNvPr id="14" name="副标题 13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数组变量</a:t>
            </a:r>
            <a:endParaRPr lang="zh-CN" altLang="en-US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8313" y="1196975"/>
            <a:ext cx="8382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Courier New" pitchFamily="49" charset="0"/>
                <a:ea typeface="黑体" pitchFamily="2" charset="-122"/>
              </a:rPr>
              <a:t>Bash</a:t>
            </a:r>
            <a:r>
              <a:rPr lang="en-US" altLang="zh-CN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8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2.x</a:t>
            </a:r>
            <a:r>
              <a:rPr lang="en-US" altLang="zh-CN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以上支持一维数组，</a:t>
            </a:r>
            <a:r>
              <a:rPr lang="zh-CN" altLang="en-US" sz="2800" dirty="0">
                <a:solidFill>
                  <a:srgbClr val="0000CC"/>
                </a:solidFill>
                <a:ea typeface="黑体" pitchFamily="2" charset="-122"/>
              </a:rPr>
              <a:t>下标从 </a:t>
            </a:r>
            <a:r>
              <a:rPr lang="zh-CN" altLang="en-US" sz="2800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  <a:r>
              <a:rPr lang="zh-CN" altLang="en-US" sz="2800" dirty="0">
                <a:solidFill>
                  <a:srgbClr val="0000CC"/>
                </a:solidFill>
                <a:ea typeface="黑体" pitchFamily="2" charset="-122"/>
              </a:rPr>
              <a:t> 开始</a:t>
            </a: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。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00113" y="3635896"/>
            <a:ext cx="7696200" cy="9779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variable=(item1 item2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item2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... )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variable[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n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]=value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00113" y="2492896"/>
            <a:ext cx="7696200" cy="9779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declare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-a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variable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variable=(item1 item2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item2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... )</a:t>
            </a:r>
          </a:p>
        </p:txBody>
      </p: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442913" y="4702696"/>
            <a:ext cx="8382000" cy="1122362"/>
            <a:chOff x="279" y="3321"/>
            <a:chExt cx="5280" cy="707"/>
          </a:xfrm>
        </p:grpSpPr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79" y="3321"/>
              <a:ext cx="5280" cy="3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30000"/>
                </a:spcBef>
                <a:buClr>
                  <a:srgbClr val="FF3300"/>
                </a:buClr>
                <a:buFont typeface="Wingdings" pitchFamily="2" charset="2"/>
                <a:buChar char="q"/>
              </a:pPr>
              <a:r>
                <a:rPr lang="zh-CN" altLang="en-US" sz="2800" dirty="0">
                  <a:solidFill>
                    <a:schemeClr val="tx1"/>
                  </a:solidFill>
                  <a:ea typeface="黑体" pitchFamily="2" charset="-122"/>
                </a:rPr>
                <a:t> 数组的引用</a:t>
              </a: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567" y="3702"/>
              <a:ext cx="4848" cy="326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${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variable[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n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]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}</a:t>
              </a:r>
            </a:p>
          </p:txBody>
        </p:sp>
      </p:grp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68313" y="1773238"/>
            <a:ext cx="8424167" cy="60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使用 </a:t>
            </a:r>
            <a:r>
              <a:rPr lang="en-US" altLang="zh-CN" sz="2800" dirty="0">
                <a:solidFill>
                  <a:srgbClr val="006600"/>
                </a:solidFill>
                <a:latin typeface="Courier New" pitchFamily="49" charset="0"/>
                <a:ea typeface="黑体" pitchFamily="2" charset="-122"/>
              </a:rPr>
              <a:t>declare</a:t>
            </a:r>
            <a:r>
              <a:rPr lang="en-US" altLang="zh-CN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声明或</a:t>
            </a: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直接给变量名加下标</a:t>
            </a: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来赋值。</a:t>
            </a:r>
            <a:endParaRPr lang="zh-CN" altLang="en-US" sz="2800" dirty="0">
              <a:solidFill>
                <a:schemeClr val="tx1"/>
              </a:solidFill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51</a:t>
            </a:fld>
            <a:endParaRPr lang="en-US" altLang="zh-CN" dirty="0"/>
          </a:p>
        </p:txBody>
      </p:sp>
      <p:sp>
        <p:nvSpPr>
          <p:cNvPr id="14" name="副标题 13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数组变量举例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38200" y="1079950"/>
            <a:ext cx="7696200" cy="17729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declare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-a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</a:rPr>
              <a:t>stu</a:t>
            </a:r>
            <a:endParaRPr lang="en-US" altLang="zh-CN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</a:rPr>
              <a:t>stu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(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math1101 math1102 math1103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</a:rPr>
              <a:t>stu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[0]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列出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stu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的第一个元素</a:t>
            </a:r>
            <a:endParaRPr lang="en-US" altLang="zh-CN" sz="20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</a:rPr>
              <a:t>stu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[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*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 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列出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stu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的所有元素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${#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</a:rPr>
              <a:t>stu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[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*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给出数组</a:t>
            </a:r>
            <a:r>
              <a:rPr lang="en-US" altLang="zh-CN" sz="20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stu</a:t>
            </a:r>
            <a:r>
              <a:rPr lang="zh-CN" altLang="en-US" sz="20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中元素的个数</a:t>
            </a:r>
            <a:endParaRPr lang="en-US" altLang="zh-CN" sz="2000" b="1" dirty="0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381000" y="2924944"/>
            <a:ext cx="8382000" cy="1438275"/>
            <a:chOff x="240" y="2112"/>
            <a:chExt cx="5280" cy="906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240" y="2112"/>
              <a:ext cx="528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30000"/>
                </a:spcBef>
                <a:buClr>
                  <a:srgbClr val="FF3300"/>
                </a:buClr>
                <a:buFont typeface="Wingdings" pitchFamily="2" charset="2"/>
                <a:buChar char="q"/>
              </a:pPr>
              <a:r>
                <a:rPr lang="zh-CN" altLang="en-US" sz="2400" dirty="0">
                  <a:solidFill>
                    <a:schemeClr val="tx1"/>
                  </a:solidFill>
                  <a:ea typeface="黑体" pitchFamily="2" charset="-122"/>
                </a:rPr>
                <a:t> 数组与数组元素的删除</a:t>
              </a: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528" y="2448"/>
              <a:ext cx="4937" cy="570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990000"/>
                  </a:solidFill>
                  <a:latin typeface="Courier New" pitchFamily="49" charset="0"/>
                </a:rPr>
                <a:t>unset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 </a:t>
              </a:r>
              <a:r>
                <a:rPr lang="en-US" altLang="zh-CN" sz="2400" b="1" dirty="0" err="1">
                  <a:solidFill>
                    <a:srgbClr val="0000CC"/>
                  </a:solidFill>
                  <a:latin typeface="Courier New" pitchFamily="49" charset="0"/>
                </a:rPr>
                <a:t>stu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[1]   </a:t>
              </a:r>
              <a:r>
                <a:rPr lang="en-US" altLang="zh-CN" sz="2400" b="1" dirty="0">
                  <a:solidFill>
                    <a:schemeClr val="hlink"/>
                  </a:solidFill>
                  <a:latin typeface="Courier New" pitchFamily="49" charset="0"/>
                </a:rPr>
                <a:t># </a:t>
              </a:r>
              <a:r>
                <a:rPr lang="zh-CN" altLang="en-US" sz="2400" b="1" dirty="0">
                  <a:solidFill>
                    <a:srgbClr val="0000CC"/>
                  </a:solidFill>
                  <a:latin typeface="楷体_GB2312" pitchFamily="49" charset="-122"/>
                  <a:ea typeface="楷体_GB2312" pitchFamily="49" charset="-122"/>
                </a:rPr>
                <a:t>删除</a:t>
              </a:r>
              <a:r>
                <a:rPr lang="en-US" altLang="zh-CN" sz="2400" b="1" dirty="0" err="1">
                  <a:solidFill>
                    <a:srgbClr val="0000CC"/>
                  </a:solidFill>
                  <a:latin typeface="Courier New" pitchFamily="49" charset="0"/>
                  <a:ea typeface="楷体_GB2312" pitchFamily="49" charset="-122"/>
                </a:rPr>
                <a:t>stu</a:t>
              </a:r>
              <a:r>
                <a:rPr lang="zh-CN" altLang="en-US" sz="2400" b="1" dirty="0">
                  <a:solidFill>
                    <a:srgbClr val="0000CC"/>
                  </a:solidFill>
                  <a:latin typeface="楷体_GB2312" pitchFamily="49" charset="-122"/>
                  <a:ea typeface="楷体_GB2312" pitchFamily="49" charset="-122"/>
                </a:rPr>
                <a:t>的第二个元素</a:t>
              </a:r>
              <a:endParaRPr lang="en-US" altLang="zh-CN" sz="2400" b="1" dirty="0">
                <a:solidFill>
                  <a:srgbClr val="0000CC"/>
                </a:solidFill>
                <a:latin typeface="Courier New" pitchFamily="49" charset="0"/>
              </a:endParaRPr>
            </a:p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990000"/>
                  </a:solidFill>
                  <a:latin typeface="Courier New" pitchFamily="49" charset="0"/>
                </a:rPr>
                <a:t>unset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 </a:t>
              </a:r>
              <a:r>
                <a:rPr lang="en-US" altLang="zh-CN" sz="2400" b="1" dirty="0" err="1">
                  <a:solidFill>
                    <a:srgbClr val="0000CC"/>
                  </a:solidFill>
                  <a:latin typeface="Courier New" pitchFamily="49" charset="0"/>
                </a:rPr>
                <a:t>stu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      </a:t>
              </a:r>
              <a:r>
                <a:rPr lang="en-US" altLang="zh-CN" sz="2400" b="1" dirty="0">
                  <a:solidFill>
                    <a:schemeClr val="hlink"/>
                  </a:solidFill>
                  <a:latin typeface="Courier New" pitchFamily="49" charset="0"/>
                </a:rPr>
                <a:t># </a:t>
              </a:r>
              <a:r>
                <a:rPr lang="zh-CN" altLang="en-US" sz="2400" b="1" dirty="0">
                  <a:solidFill>
                    <a:srgbClr val="0000CC"/>
                  </a:solidFill>
                  <a:latin typeface="楷体_GB2312" pitchFamily="49" charset="-122"/>
                  <a:ea typeface="楷体_GB2312" pitchFamily="49" charset="-122"/>
                </a:rPr>
                <a:t>删除</a:t>
              </a:r>
              <a:r>
                <a:rPr lang="zh-CN" altLang="en-US" sz="2400" b="1" dirty="0">
                  <a:solidFill>
                    <a:srgbClr val="0000CC"/>
                  </a:solidFill>
                  <a:latin typeface="Courier New" pitchFamily="49" charset="0"/>
                  <a:ea typeface="楷体_GB2312" pitchFamily="49" charset="-122"/>
                </a:rPr>
                <a:t>整个数组</a:t>
              </a:r>
              <a:endParaRPr lang="zh-CN" altLang="en-US" sz="2400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57200" y="4448944"/>
            <a:ext cx="8382000" cy="1527175"/>
            <a:chOff x="288" y="3072"/>
            <a:chExt cx="5280" cy="962"/>
          </a:xfrm>
        </p:grpSpPr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288" y="3072"/>
              <a:ext cx="528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Bef>
                  <a:spcPct val="30000"/>
                </a:spcBef>
                <a:buClr>
                  <a:srgbClr val="FF3300"/>
                </a:buClr>
                <a:buFont typeface="Wingdings" pitchFamily="2" charset="2"/>
                <a:buChar char="q"/>
              </a:pPr>
              <a:r>
                <a:rPr lang="zh-CN" altLang="en-US" sz="2400" dirty="0">
                  <a:solidFill>
                    <a:schemeClr val="tx1"/>
                  </a:solidFill>
                  <a:ea typeface="黑体" pitchFamily="2" charset="-122"/>
                </a:rPr>
                <a:t> 数组赋值时无须按顺序赋值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528" y="3464"/>
              <a:ext cx="4937" cy="570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x[3]=100; 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echo ${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x[*]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}</a:t>
              </a:r>
            </a:p>
            <a:p>
              <a:pPr>
                <a:lnSpc>
                  <a:spcPct val="11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state=(ME [3]=CA [2]=NT); 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echo ${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state[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*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]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}</a:t>
              </a:r>
              <a:endParaRPr lang="zh-CN" altLang="en-US" sz="2400" b="1" dirty="0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52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内置命令</a:t>
            </a:r>
            <a:r>
              <a:rPr lang="en-US" altLang="zh-CN" dirty="0" smtClean="0"/>
              <a:t>——declare</a:t>
            </a:r>
            <a:endParaRPr lang="zh-CN" altLang="en-US" dirty="0"/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381000" y="1143000"/>
            <a:ext cx="8077200" cy="1212850"/>
            <a:chOff x="240" y="720"/>
            <a:chExt cx="5088" cy="764"/>
          </a:xfrm>
        </p:grpSpPr>
        <p:sp>
          <p:nvSpPr>
            <p:cNvPr id="8" name="Text Box 2"/>
            <p:cNvSpPr txBox="1">
              <a:spLocks noChangeArrowheads="1"/>
            </p:cNvSpPr>
            <p:nvPr/>
          </p:nvSpPr>
          <p:spPr bwMode="auto">
            <a:xfrm>
              <a:off x="240" y="720"/>
              <a:ext cx="5088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chemeClr val="hlink"/>
                </a:buClr>
                <a:buFont typeface="Wingdings" pitchFamily="2" charset="2"/>
                <a:buChar char="q"/>
              </a:pPr>
              <a:r>
                <a:rPr lang="zh-CN" altLang="en-US" sz="2800" dirty="0">
                  <a:solidFill>
                    <a:schemeClr val="tx1"/>
                  </a:solidFill>
                  <a:ea typeface="黑体" pitchFamily="2" charset="-122"/>
                </a:rPr>
                <a:t> 内置命令 </a:t>
              </a:r>
              <a:r>
                <a:rPr lang="en-US" altLang="zh-CN" sz="2800" dirty="0">
                  <a:solidFill>
                    <a:schemeClr val="tx1"/>
                  </a:solidFill>
                  <a:ea typeface="黑体" pitchFamily="2" charset="-122"/>
                </a:rPr>
                <a:t>declare </a:t>
              </a:r>
              <a:r>
                <a:rPr lang="zh-CN" altLang="en-US" sz="2800" dirty="0">
                  <a:solidFill>
                    <a:schemeClr val="tx1"/>
                  </a:solidFill>
                  <a:ea typeface="黑体" pitchFamily="2" charset="-122"/>
                </a:rPr>
                <a:t>可用</a:t>
              </a:r>
              <a:r>
                <a:rPr lang="zh-CN" altLang="en-US" sz="2800" dirty="0" smtClean="0">
                  <a:solidFill>
                    <a:schemeClr val="tx1"/>
                  </a:solidFill>
                  <a:ea typeface="黑体" pitchFamily="2" charset="-122"/>
                </a:rPr>
                <a:t>来声明变量</a:t>
              </a:r>
              <a:r>
                <a:rPr lang="zh-CN" altLang="en-US" sz="2800" dirty="0">
                  <a:solidFill>
                    <a:schemeClr val="tx1"/>
                  </a:solidFill>
                  <a:ea typeface="黑体" pitchFamily="2" charset="-122"/>
                </a:rPr>
                <a:t>。</a:t>
              </a:r>
            </a:p>
          </p:txBody>
        </p:sp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612" y="1162"/>
              <a:ext cx="4416" cy="322"/>
            </a:xfrm>
            <a:prstGeom prst="rect">
              <a:avLst/>
            </a:prstGeom>
            <a:noFill/>
            <a:ln w="28575">
              <a:solidFill>
                <a:srgbClr val="CC9900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990000"/>
                  </a:solidFill>
                  <a:latin typeface="Courier New" pitchFamily="49" charset="0"/>
                </a:rPr>
                <a:t>declare [</a:t>
              </a:r>
              <a:r>
                <a:rPr lang="zh-CN" altLang="en-US" sz="2400" b="1" dirty="0">
                  <a:solidFill>
                    <a:srgbClr val="990000"/>
                  </a:solidFill>
                  <a:latin typeface="Courier New" pitchFamily="49" charset="0"/>
                </a:rPr>
                <a:t>选项]</a:t>
              </a:r>
              <a:r>
                <a:rPr lang="zh-CN" altLang="en-US" sz="2400" b="1" dirty="0">
                  <a:solidFill>
                    <a:srgbClr val="0000CC"/>
                  </a:solidFill>
                  <a:latin typeface="Courier New" pitchFamily="49" charset="0"/>
                </a:rPr>
                <a:t> </a:t>
              </a:r>
              <a:r>
                <a:rPr lang="en-US" altLang="zh-CN" sz="2400" b="1" dirty="0" smtClean="0">
                  <a:solidFill>
                    <a:srgbClr val="0000CC"/>
                  </a:solidFill>
                  <a:latin typeface="Courier New" pitchFamily="49" charset="0"/>
                </a:rPr>
                <a:t>variable[=value]</a:t>
              </a:r>
              <a:endParaRPr lang="en-US" altLang="zh-CN" sz="2400" b="1" dirty="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</p:grpSp>
      <p:graphicFrame>
        <p:nvGraphicFramePr>
          <p:cNvPr id="10" name="Group 38"/>
          <p:cNvGraphicFramePr>
            <a:graphicFrameLocks noGrp="1"/>
          </p:cNvGraphicFramePr>
          <p:nvPr/>
        </p:nvGraphicFramePr>
        <p:xfrm>
          <a:off x="611560" y="2676872"/>
          <a:ext cx="7920037" cy="3200400"/>
        </p:xfrm>
        <a:graphic>
          <a:graphicData uri="http://schemas.openxmlformats.org/drawingml/2006/table">
            <a:tbl>
              <a:tblPr/>
              <a:tblGrid>
                <a:gridCol w="1363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选项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itchFamily="34" charset="0"/>
                          <a:ea typeface="黑体" pitchFamily="2" charset="-122"/>
                        </a:rPr>
                        <a:t>含义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将变量设为只读 (</a:t>
                      </a: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readonly</a:t>
                      </a:r>
                      <a:r>
                        <a:rPr kumimoji="1" lang="en-US" altLang="zh-CN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将变量输出到子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shell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中（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export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为全局变量）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将变量设为整型 ( 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integer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将变量设置为一个数组 ( 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array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列出函数的名字和定义 (</a:t>
                      </a:r>
                      <a:r>
                        <a:rPr kumimoji="1" lang="zh-CN" alt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function</a:t>
                      </a:r>
                      <a:r>
                        <a:rPr kumimoji="1" lang="en-US" altLang="zh-CN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只列出函数名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53</a:t>
            </a:fld>
            <a:endParaRPr lang="en-US" altLang="zh-CN" dirty="0"/>
          </a:p>
        </p:txBody>
      </p:sp>
      <p:sp>
        <p:nvSpPr>
          <p:cNvPr id="15" name="副标题 14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declare </a:t>
            </a:r>
            <a:r>
              <a:rPr lang="zh-CN" altLang="en-US" dirty="0" smtClean="0"/>
              <a:t>举例</a:t>
            </a:r>
            <a:endParaRPr lang="zh-CN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06016" y="2292606"/>
            <a:ext cx="7010400" cy="1200329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declare 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–r</a:t>
            </a: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myname</a:t>
            </a:r>
            <a:r>
              <a:rPr lang="en-US" altLang="zh-CN" sz="2400" b="1" dirty="0" smtClean="0">
                <a:solidFill>
                  <a:srgbClr val="003300"/>
                </a:solidFill>
                <a:latin typeface="Courier New" pitchFamily="49" charset="0"/>
              </a:rPr>
              <a:t>=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</a:rPr>
              <a:t>osmond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unset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myname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declare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myname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=“Osmond Liang"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1306016" y="3694907"/>
            <a:ext cx="7010400" cy="1592263"/>
            <a:chOff x="703" y="2418"/>
            <a:chExt cx="4416" cy="1003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703" y="2418"/>
              <a:ext cx="4416" cy="291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3300"/>
                  </a:solidFill>
                  <a:latin typeface="Courier New" pitchFamily="49" charset="0"/>
                </a:rPr>
                <a:t>declare 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–x</a:t>
              </a:r>
              <a:r>
                <a:rPr lang="en-US" altLang="zh-CN" sz="2400" b="1" dirty="0">
                  <a:solidFill>
                    <a:srgbClr val="003300"/>
                  </a:solidFill>
                  <a:latin typeface="Courier New" pitchFamily="49" charset="0"/>
                </a:rPr>
                <a:t> </a:t>
              </a:r>
              <a:r>
                <a:rPr lang="en-US" altLang="zh-CN" sz="2400" b="1" dirty="0" smtClean="0">
                  <a:solidFill>
                    <a:srgbClr val="0000CC"/>
                  </a:solidFill>
                  <a:latin typeface="Courier New" pitchFamily="49" charset="0"/>
                </a:rPr>
                <a:t>myname2</a:t>
              </a:r>
              <a:r>
                <a:rPr lang="en-US" altLang="zh-CN" sz="2400" b="1" dirty="0" smtClean="0">
                  <a:solidFill>
                    <a:srgbClr val="003300"/>
                  </a:solidFill>
                  <a:latin typeface="Courier New" pitchFamily="49" charset="0"/>
                </a:rPr>
                <a:t>=</a:t>
              </a:r>
              <a:r>
                <a:rPr lang="en-US" altLang="zh-CN" sz="2400" b="1" dirty="0" err="1" smtClean="0">
                  <a:solidFill>
                    <a:srgbClr val="0000CC"/>
                  </a:solidFill>
                  <a:latin typeface="Courier New" pitchFamily="49" charset="0"/>
                </a:rPr>
                <a:t>lrj</a:t>
              </a:r>
              <a:endParaRPr lang="en-US" altLang="zh-CN" sz="2400" b="1" dirty="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703" y="2898"/>
              <a:ext cx="4416" cy="523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 smtClean="0">
                  <a:solidFill>
                    <a:srgbClr val="0000CC"/>
                  </a:solidFill>
                  <a:latin typeface="Courier New" pitchFamily="49" charset="0"/>
                </a:rPr>
                <a:t>myname2</a:t>
              </a:r>
              <a:r>
                <a:rPr lang="en-US" altLang="zh-CN" sz="2400" b="1" dirty="0" smtClean="0">
                  <a:solidFill>
                    <a:srgbClr val="003300"/>
                  </a:solidFill>
                  <a:latin typeface="Courier New" pitchFamily="49" charset="0"/>
                </a:rPr>
                <a:t>=</a:t>
              </a:r>
              <a:r>
                <a:rPr lang="en-US" altLang="zh-CN" sz="2400" b="1" dirty="0" err="1" smtClean="0">
                  <a:solidFill>
                    <a:srgbClr val="0000CC"/>
                  </a:solidFill>
                  <a:latin typeface="Courier New" pitchFamily="49" charset="0"/>
                </a:rPr>
                <a:t>lrj</a:t>
              </a:r>
              <a:endParaRPr lang="en-US" altLang="zh-CN" sz="2400" b="1" dirty="0">
                <a:solidFill>
                  <a:srgbClr val="003300"/>
                </a:solidFill>
                <a:latin typeface="Courier New" pitchFamily="49" charset="0"/>
              </a:endParaRPr>
            </a:p>
            <a:p>
              <a:pPr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3300"/>
                  </a:solidFill>
                  <a:latin typeface="Courier New" pitchFamily="49" charset="0"/>
                </a:rPr>
                <a:t>declare </a:t>
              </a:r>
              <a:r>
                <a:rPr lang="en-US" altLang="zh-CN" sz="2400" b="1" dirty="0">
                  <a:solidFill>
                    <a:srgbClr val="006600"/>
                  </a:solidFill>
                  <a:latin typeface="Courier New" pitchFamily="49" charset="0"/>
                </a:rPr>
                <a:t>–x</a:t>
              </a:r>
              <a:r>
                <a:rPr lang="en-US" altLang="zh-CN" sz="2400" b="1" dirty="0">
                  <a:solidFill>
                    <a:srgbClr val="003300"/>
                  </a:solidFill>
                  <a:latin typeface="Courier New" pitchFamily="49" charset="0"/>
                </a:rPr>
                <a:t> </a:t>
              </a:r>
              <a:r>
                <a:rPr lang="en-US" altLang="zh-CN" sz="2400" b="1" dirty="0">
                  <a:solidFill>
                    <a:srgbClr val="0000CC"/>
                  </a:solidFill>
                  <a:latin typeface="Courier New" pitchFamily="49" charset="0"/>
                </a:rPr>
                <a:t>myname2</a:t>
              </a:r>
            </a:p>
          </p:txBody>
        </p:sp>
      </p:grp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306016" y="5599906"/>
            <a:ext cx="7010400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3300"/>
                </a:solidFill>
                <a:latin typeface="Courier New" pitchFamily="49" charset="0"/>
              </a:rPr>
              <a:t>declare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13853" y="1306665"/>
            <a:ext cx="7802563" cy="822325"/>
            <a:chOff x="204" y="799"/>
            <a:chExt cx="4915" cy="518"/>
          </a:xfrm>
        </p:grpSpPr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>
              <a:off x="703" y="1026"/>
              <a:ext cx="4416" cy="291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buClr>
                  <a:srgbClr val="FF3300"/>
                </a:buClr>
                <a:buFont typeface="Wingdings" pitchFamily="2" charset="2"/>
                <a:buNone/>
              </a:pPr>
              <a:r>
                <a:rPr lang="en-US" altLang="zh-CN" sz="2400" b="1" dirty="0">
                  <a:solidFill>
                    <a:srgbClr val="003300"/>
                  </a:solidFill>
                  <a:latin typeface="Courier New" pitchFamily="49" charset="0"/>
                </a:rPr>
                <a:t>declare </a:t>
              </a:r>
              <a:r>
                <a:rPr lang="en-US" altLang="zh-CN" sz="2400" b="1" dirty="0" err="1" smtClean="0">
                  <a:solidFill>
                    <a:srgbClr val="0000CC"/>
                  </a:solidFill>
                  <a:latin typeface="Courier New" pitchFamily="49" charset="0"/>
                </a:rPr>
                <a:t>myname</a:t>
              </a:r>
              <a:r>
                <a:rPr lang="en-US" altLang="zh-CN" sz="2400" b="1" dirty="0" smtClean="0">
                  <a:solidFill>
                    <a:srgbClr val="003300"/>
                  </a:solidFill>
                  <a:latin typeface="Courier New" pitchFamily="49" charset="0"/>
                </a:rPr>
                <a:t>=</a:t>
              </a:r>
              <a:r>
                <a:rPr lang="en-US" altLang="zh-CN" sz="2400" b="1" dirty="0" err="1" smtClean="0">
                  <a:solidFill>
                    <a:srgbClr val="0000CC"/>
                  </a:solidFill>
                  <a:latin typeface="Courier New" pitchFamily="49" charset="0"/>
                </a:rPr>
                <a:t>osmond</a:t>
              </a:r>
              <a:endParaRPr lang="en-US" altLang="zh-CN" sz="2400" b="1" dirty="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04" y="799"/>
              <a:ext cx="52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buClr>
                  <a:srgbClr val="FF3300"/>
                </a:buClr>
                <a:buFont typeface="Wingdings" pitchFamily="2" charset="2"/>
                <a:buNone/>
              </a:pPr>
              <a:r>
                <a:rPr lang="zh-CN" altLang="en-US" sz="2800" dirty="0">
                  <a:solidFill>
                    <a:srgbClr val="0000CC"/>
                  </a:solidFill>
                  <a:ea typeface="黑体" pitchFamily="2" charset="-122"/>
                </a:rPr>
                <a:t>例：</a:t>
              </a:r>
              <a:endParaRPr lang="en-US" altLang="zh-CN" sz="2800" dirty="0">
                <a:solidFill>
                  <a:srgbClr val="0000CC"/>
                </a:solidFill>
                <a:ea typeface="黑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54</a:t>
            </a:fld>
            <a:endParaRPr lang="en-US" altLang="zh-CN" dirty="0"/>
          </a:p>
        </p:txBody>
      </p:sp>
      <p:sp>
        <p:nvSpPr>
          <p:cNvPr id="13" name="副标题 1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变量及相关命令小结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873968" y="1353542"/>
            <a:ext cx="7010400" cy="46166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variable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</a:rPr>
              <a:t>或 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${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variable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873968" y="2312791"/>
            <a:ext cx="7010400" cy="46166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unset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variable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873968" y="3272040"/>
            <a:ext cx="7010400" cy="46166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set</a:t>
            </a:r>
            <a:endParaRPr lang="en-US" altLang="zh-CN" sz="24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873968" y="4231289"/>
            <a:ext cx="7010400" cy="46166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readonly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variable</a:t>
            </a:r>
            <a:endParaRPr lang="en-US" altLang="zh-CN" sz="2400" b="1" dirty="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873968" y="5190538"/>
            <a:ext cx="7010400" cy="461665"/>
          </a:xfrm>
          <a:prstGeom prst="rect">
            <a:avLst/>
          </a:prstGeom>
          <a:noFill/>
          <a:ln w="2857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declare [</a:t>
            </a:r>
            <a:r>
              <a:rPr lang="zh-CN" altLang="en-US" sz="2400" b="1" dirty="0">
                <a:solidFill>
                  <a:srgbClr val="990000"/>
                </a:solidFill>
                <a:latin typeface="Courier New" pitchFamily="49" charset="0"/>
              </a:rPr>
              <a:t>选项]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variable=value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55</a:t>
            </a:fld>
            <a:endParaRPr lang="en-US" altLang="zh-CN" dirty="0"/>
          </a:p>
        </p:txBody>
      </p:sp>
      <p:sp>
        <p:nvSpPr>
          <p:cNvPr id="14" name="副标题 13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变量及相关命令小结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387524" y="1656319"/>
            <a:ext cx="7344816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990000"/>
                </a:solidFill>
                <a:latin typeface="Courier New" pitchFamily="49" charset="0"/>
              </a:rPr>
              <a:t>let </a:t>
            </a:r>
            <a:r>
              <a:rPr lang="zh-CN" altLang="en-US" sz="2400" b="1" dirty="0" smtClean="0">
                <a:solidFill>
                  <a:srgbClr val="990000"/>
                </a:solidFill>
                <a:latin typeface="Courier New" pitchFamily="49" charset="0"/>
              </a:rPr>
              <a:t>或 </a:t>
            </a:r>
            <a:r>
              <a:rPr lang="en-US" altLang="zh-CN" sz="2400" b="1" dirty="0" err="1" smtClean="0">
                <a:solidFill>
                  <a:srgbClr val="990000"/>
                </a:solidFill>
                <a:latin typeface="Courier New" pitchFamily="49" charset="0"/>
              </a:rPr>
              <a:t>expr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87524" y="4384822"/>
            <a:ext cx="8353425" cy="46493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b="1" dirty="0">
                <a:solidFill>
                  <a:srgbClr val="0000CC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itchFamily="49" charset="0"/>
              </a:rPr>
              <a:t>var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:-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word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  <a:r>
              <a:rPr lang="zh-CN" altLang="en-US" sz="2000" b="1" dirty="0">
                <a:solidFill>
                  <a:schemeClr val="tx1"/>
                </a:solidFill>
              </a:rPr>
              <a:t>、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itchFamily="49" charset="0"/>
              </a:rPr>
              <a:t>var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:=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word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  <a:r>
              <a:rPr lang="zh-CN" altLang="en-US" sz="2000" b="1" dirty="0">
                <a:solidFill>
                  <a:schemeClr val="tx1"/>
                </a:solidFill>
              </a:rPr>
              <a:t>、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itchFamily="49" charset="0"/>
              </a:rPr>
              <a:t>var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:?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word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  <a:r>
              <a:rPr lang="zh-CN" altLang="en-US" sz="2000" b="1" dirty="0">
                <a:solidFill>
                  <a:schemeClr val="tx1"/>
                </a:solidFill>
              </a:rPr>
              <a:t>、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${</a:t>
            </a:r>
            <a:r>
              <a:rPr lang="en-US" altLang="zh-CN" sz="2000" b="1" dirty="0" err="1">
                <a:solidFill>
                  <a:schemeClr val="tx1"/>
                </a:solidFill>
                <a:latin typeface="Courier New" pitchFamily="49" charset="0"/>
              </a:rPr>
              <a:t>var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:+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word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}</a:t>
            </a:r>
            <a:endParaRPr lang="zh-CN" altLang="en-US" sz="20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0" name="Rectangle 89"/>
          <p:cNvSpPr>
            <a:spLocks noChangeArrowheads="1"/>
          </p:cNvSpPr>
          <p:nvPr/>
        </p:nvSpPr>
        <p:spPr bwMode="auto">
          <a:xfrm>
            <a:off x="387524" y="5272971"/>
            <a:ext cx="8353425" cy="492443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0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1-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9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{n}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#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*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</a:rPr>
              <a:t>@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$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!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?</a:t>
            </a:r>
            <a:r>
              <a:rPr lang="zh-CN" altLang="en-US" sz="2600" b="1" dirty="0">
                <a:solidFill>
                  <a:schemeClr val="tx1"/>
                </a:solidFill>
              </a:rPr>
              <a:t>、</a:t>
            </a:r>
            <a:r>
              <a:rPr lang="en-US" altLang="zh-CN" sz="26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600" b="1" dirty="0">
                <a:solidFill>
                  <a:srgbClr val="0000CC"/>
                </a:solidFill>
                <a:latin typeface="Courier New" pitchFamily="49" charset="0"/>
              </a:rPr>
              <a:t>-</a:t>
            </a:r>
            <a:endParaRPr lang="zh-CN" altLang="en-US" sz="2600" b="1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" name="Rectangle 90"/>
          <p:cNvSpPr>
            <a:spLocks noChangeArrowheads="1"/>
          </p:cNvSpPr>
          <p:nvPr/>
        </p:nvSpPr>
        <p:spPr bwMode="auto">
          <a:xfrm>
            <a:off x="387524" y="3499943"/>
            <a:ext cx="7344816" cy="461665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</a:rPr>
              <a:t>eval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\$$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Courier New" pitchFamily="49" charset="0"/>
              </a:rPr>
              <a:t>、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newstr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=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${!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str2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3" name="Rectangle 94"/>
          <p:cNvSpPr>
            <a:spLocks noChangeArrowheads="1"/>
          </p:cNvSpPr>
          <p:nvPr/>
        </p:nvSpPr>
        <p:spPr bwMode="auto">
          <a:xfrm>
            <a:off x="387524" y="2541198"/>
            <a:ext cx="7344816" cy="535531"/>
          </a:xfrm>
          <a:prstGeom prst="rect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$[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expression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Courier New" pitchFamily="49" charset="0"/>
              </a:rPr>
              <a:t>、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$((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expression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56</a:t>
            </a:fld>
            <a:endParaRPr lang="en-US" altLang="zh-CN" dirty="0"/>
          </a:p>
        </p:txBody>
      </p:sp>
      <p:sp>
        <p:nvSpPr>
          <p:cNvPr id="41" name="副标题 4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变量及相关命令小结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058472" cy="49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dirty="0">
                <a:solidFill>
                  <a:srgbClr val="0000CC"/>
                </a:solidFill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输入</a:t>
            </a:r>
            <a:endParaRPr lang="en-US" altLang="zh-CN" sz="2400" dirty="0">
              <a:ea typeface="黑体" pitchFamily="2" charset="-122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19672" y="1124744"/>
            <a:ext cx="4572000" cy="40011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read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var1 var2 ...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19672" y="1658144"/>
            <a:ext cx="4572000" cy="40011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>
                <a:solidFill>
                  <a:srgbClr val="990000"/>
                </a:solidFill>
                <a:latin typeface="Courier New" pitchFamily="49" charset="0"/>
              </a:rPr>
              <a:t>read</a:t>
            </a:r>
            <a:endParaRPr lang="en-US" altLang="zh-CN" sz="2000" b="1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19672" y="2191544"/>
            <a:ext cx="4572000" cy="40011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>
                <a:solidFill>
                  <a:srgbClr val="990000"/>
                </a:solidFill>
                <a:latin typeface="Courier New" pitchFamily="49" charset="0"/>
              </a:rPr>
              <a:t>read </a:t>
            </a:r>
            <a:r>
              <a:rPr lang="en-US" altLang="zh-CN" sz="2000" b="1">
                <a:solidFill>
                  <a:srgbClr val="FF3300"/>
                </a:solidFill>
                <a:latin typeface="Courier New" pitchFamily="49" charset="0"/>
              </a:rPr>
              <a:t>–p</a:t>
            </a:r>
            <a:r>
              <a:rPr lang="en-US" altLang="zh-CN" sz="2000" b="1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zh-CN" altLang="en-US" sz="2000" b="1">
                <a:solidFill>
                  <a:srgbClr val="0000CC"/>
                </a:solidFill>
                <a:ea typeface="楷体_GB2312" pitchFamily="49" charset="-122"/>
              </a:rPr>
              <a:t>提示</a:t>
            </a:r>
            <a:r>
              <a:rPr lang="en-US" altLang="zh-CN" sz="2000" b="1">
                <a:solidFill>
                  <a:srgbClr val="0000CC"/>
                </a:solidFill>
                <a:latin typeface="Courier New" pitchFamily="49" charset="0"/>
              </a:rPr>
              <a:t>"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51521" y="2636912"/>
            <a:ext cx="827335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4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dirty="0" smtClean="0">
                <a:solidFill>
                  <a:schemeClr val="tx1"/>
                </a:solidFill>
                <a:ea typeface="黑体" pitchFamily="2" charset="-122"/>
              </a:rPr>
              <a:t>输出</a:t>
            </a:r>
            <a:endParaRPr lang="en-US" altLang="zh-CN" sz="2400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066800" y="3305944"/>
            <a:ext cx="7010400" cy="3693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003300"/>
                </a:solidFill>
                <a:latin typeface="Courier New" pitchFamily="49" charset="0"/>
              </a:rPr>
              <a:t>printf "</a:t>
            </a:r>
            <a:r>
              <a:rPr lang="en-US" altLang="zh-CN" b="1">
                <a:solidFill>
                  <a:schemeClr val="hlink"/>
                </a:solidFill>
                <a:latin typeface="Courier New" pitchFamily="49" charset="0"/>
              </a:rPr>
              <a:t>%</a:t>
            </a:r>
            <a:r>
              <a:rPr lang="en-US" altLang="zh-CN" b="1">
                <a:solidFill>
                  <a:srgbClr val="003300"/>
                </a:solidFill>
                <a:latin typeface="Courier New" pitchFamily="49" charset="0"/>
              </a:rPr>
              <a:t>-</a:t>
            </a:r>
            <a:r>
              <a:rPr lang="en-US" altLang="zh-CN" b="1">
                <a:solidFill>
                  <a:schemeClr val="hlink"/>
                </a:solidFill>
                <a:latin typeface="Courier New" pitchFamily="49" charset="0"/>
              </a:rPr>
              <a:t>12</a:t>
            </a:r>
            <a:r>
              <a:rPr lang="en-US" altLang="zh-CN" b="1">
                <a:solidFill>
                  <a:srgbClr val="003300"/>
                </a:solidFill>
                <a:latin typeface="Courier New" pitchFamily="49" charset="0"/>
              </a:rPr>
              <a:t>.5</a:t>
            </a:r>
            <a:r>
              <a:rPr lang="en-US" altLang="zh-CN" b="1">
                <a:solidFill>
                  <a:schemeClr val="hlink"/>
                </a:solidFill>
                <a:latin typeface="Courier New" pitchFamily="49" charset="0"/>
              </a:rPr>
              <a:t>f </a:t>
            </a:r>
            <a:r>
              <a:rPr lang="en-US" altLang="zh-CN" b="1">
                <a:solidFill>
                  <a:srgbClr val="003300"/>
                </a:solidFill>
                <a:latin typeface="Courier New" pitchFamily="49" charset="0"/>
              </a:rPr>
              <a:t>\t %d \n" 123.45 8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828800" y="4067944"/>
            <a:ext cx="838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2667000" y="3686944"/>
            <a:ext cx="0" cy="3810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85800" y="3839344"/>
            <a:ext cx="1143000" cy="545406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latin typeface="Courier New" pitchFamily="49" charset="0"/>
              </a:rPr>
              <a:t>format</a:t>
            </a:r>
            <a:br>
              <a:rPr lang="en-US" altLang="zh-CN" b="1">
                <a:latin typeface="Courier New" pitchFamily="49" charset="0"/>
              </a:rPr>
            </a:b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以</a:t>
            </a:r>
            <a:r>
              <a:rPr lang="zh-CN" altLang="en-US" b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%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开头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 flipH="1">
            <a:off x="2895600" y="3686944"/>
            <a:ext cx="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2133600" y="4296544"/>
            <a:ext cx="9144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latin typeface="Courier New" pitchFamily="49" charset="0"/>
              </a:rPr>
              <a:t>flag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3200400" y="3686944"/>
            <a:ext cx="15240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200400" y="4296544"/>
            <a:ext cx="21336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latin typeface="Courier New" pitchFamily="49" charset="0"/>
              </a:rPr>
              <a:t>field width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3657600" y="3686944"/>
            <a:ext cx="0" cy="533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638800" y="4220344"/>
            <a:ext cx="0" cy="533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876800" y="4753744"/>
            <a:ext cx="15240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latin typeface="Courier New" pitchFamily="49" charset="0"/>
              </a:rPr>
              <a:t>precision</a:t>
            </a:r>
            <a:endParaRPr lang="zh-CN" altLang="en-US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3657600" y="4220344"/>
            <a:ext cx="19812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3810000" y="3686944"/>
            <a:ext cx="0" cy="304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810000" y="3991744"/>
            <a:ext cx="26670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6553200" y="3839344"/>
            <a:ext cx="10668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latin typeface="Courier New" pitchFamily="49" charset="0"/>
                <a:sym typeface="Wingdings" pitchFamily="2" charset="2"/>
              </a:rPr>
              <a:t>格式符</a:t>
            </a:r>
          </a:p>
        </p:txBody>
      </p:sp>
      <p:sp>
        <p:nvSpPr>
          <p:cNvPr id="27" name="Line 23"/>
          <p:cNvSpPr>
            <a:spLocks noChangeShapeType="1"/>
          </p:cNvSpPr>
          <p:nvPr/>
        </p:nvSpPr>
        <p:spPr bwMode="auto">
          <a:xfrm flipH="1">
            <a:off x="2133600" y="4677544"/>
            <a:ext cx="228600" cy="2286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33400" y="4906144"/>
            <a:ext cx="2362200" cy="988604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-</a:t>
            </a:r>
            <a:r>
              <a:rPr lang="en-US" altLang="zh-CN" b="1">
                <a:latin typeface="Courier New" pitchFamily="49" charset="0"/>
                <a:ea typeface="楷体_GB2312" pitchFamily="49" charset="-122"/>
              </a:rPr>
              <a:t>:</a:t>
            </a:r>
            <a:r>
              <a:rPr lang="zh-CN" altLang="en-US" b="1">
                <a:latin typeface="Courier New" pitchFamily="49" charset="0"/>
                <a:ea typeface="楷体_GB2312" pitchFamily="49" charset="-122"/>
              </a:rPr>
              <a:t>左对齐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+</a:t>
            </a:r>
            <a:r>
              <a:rPr lang="zh-CN" altLang="en-US" b="1">
                <a:latin typeface="Courier New" pitchFamily="49" charset="0"/>
                <a:ea typeface="楷体_GB2312" pitchFamily="49" charset="-122"/>
              </a:rPr>
              <a:t>:输出符号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0</a:t>
            </a:r>
            <a:r>
              <a:rPr lang="zh-CN" altLang="en-US" b="1">
                <a:latin typeface="Courier New" pitchFamily="49" charset="0"/>
                <a:ea typeface="楷体_GB2312" pitchFamily="49" charset="-122"/>
              </a:rPr>
              <a:t>:空白处添0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空格</a:t>
            </a:r>
            <a:r>
              <a:rPr lang="zh-CN" altLang="en-US" b="1">
                <a:latin typeface="Courier New" pitchFamily="49" charset="0"/>
                <a:ea typeface="楷体_GB2312" pitchFamily="49" charset="-122"/>
              </a:rPr>
              <a:t>:前面加一空格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H="1">
            <a:off x="3733800" y="4677544"/>
            <a:ext cx="0" cy="3048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3059832" y="4941168"/>
            <a:ext cx="13716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latin typeface="Courier New" pitchFamily="49" charset="0"/>
                <a:ea typeface="楷体_GB2312" pitchFamily="49" charset="-122"/>
              </a:rPr>
              <a:t>字段宽度</a:t>
            </a:r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5638800" y="5134744"/>
            <a:ext cx="0" cy="4572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572000" y="5589240"/>
            <a:ext cx="2160240" cy="313932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 dirty="0">
                <a:latin typeface="Courier New" pitchFamily="49" charset="0"/>
                <a:ea typeface="楷体_GB2312" pitchFamily="49" charset="-122"/>
              </a:rPr>
              <a:t>小数点后输出位数</a:t>
            </a: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7315200" y="4223519"/>
            <a:ext cx="457200" cy="18298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 bIns="10800">
            <a:spAutoFit/>
          </a:bodyPr>
          <a:lstStyle/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c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d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e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f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g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s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o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x</a:t>
            </a: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7924800" y="3915544"/>
            <a:ext cx="457200" cy="1829865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 bIns="10800">
            <a:spAutoFit/>
          </a:bodyPr>
          <a:lstStyle/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\b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\n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\r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\t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\v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\\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\”</a:t>
            </a:r>
          </a:p>
          <a:p>
            <a:pPr algn="ctr">
              <a:lnSpc>
                <a:spcPct val="80000"/>
              </a:lnSpc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b="1">
                <a:solidFill>
                  <a:srgbClr val="006600"/>
                </a:solidFill>
                <a:latin typeface="Courier New" pitchFamily="49" charset="0"/>
              </a:rPr>
              <a:t>%%</a:t>
            </a:r>
          </a:p>
        </p:txBody>
      </p:sp>
      <p:sp>
        <p:nvSpPr>
          <p:cNvPr id="35" name="Line 31"/>
          <p:cNvSpPr>
            <a:spLocks noChangeShapeType="1"/>
          </p:cNvSpPr>
          <p:nvPr/>
        </p:nvSpPr>
        <p:spPr bwMode="auto">
          <a:xfrm>
            <a:off x="6934200" y="4220344"/>
            <a:ext cx="381000" cy="30480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36" name="Line 32"/>
          <p:cNvSpPr>
            <a:spLocks noChangeShapeType="1"/>
          </p:cNvSpPr>
          <p:nvPr/>
        </p:nvSpPr>
        <p:spPr bwMode="auto">
          <a:xfrm>
            <a:off x="7620000" y="3991744"/>
            <a:ext cx="304800" cy="0"/>
          </a:xfrm>
          <a:prstGeom prst="line">
            <a:avLst/>
          </a:prstGeom>
          <a:noFill/>
          <a:ln w="28575">
            <a:solidFill>
              <a:srgbClr val="0000CC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zh-CN" altLang="en-US" b="1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6267872" y="1658144"/>
            <a:ext cx="1359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990000"/>
                </a:solidFill>
                <a:latin typeface="Courier New" pitchFamily="49" charset="0"/>
                <a:sym typeface="Wingdings" pitchFamily="2" charset="2"/>
              </a:rPr>
              <a:t> </a:t>
            </a:r>
            <a:r>
              <a:rPr lang="en-US" altLang="zh-CN" sz="2000" b="1">
                <a:solidFill>
                  <a:srgbClr val="0000CC"/>
                </a:solidFill>
                <a:latin typeface="Courier New" pitchFamily="49" charset="0"/>
                <a:sym typeface="Wingdings" pitchFamily="2" charset="2"/>
              </a:rPr>
              <a:t>REPLY</a:t>
            </a:r>
            <a:endParaRPr lang="zh-CN" altLang="en-US" sz="2000" b="1">
              <a:solidFill>
                <a:srgbClr val="0000CC"/>
              </a:solidFill>
              <a:latin typeface="Courier New" pitchFamily="49" charset="0"/>
              <a:sym typeface="Wingdings" pitchFamily="2" charset="2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6267872" y="2191544"/>
            <a:ext cx="13596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b="1">
                <a:solidFill>
                  <a:srgbClr val="990000"/>
                </a:solidFill>
                <a:latin typeface="Courier New" pitchFamily="49" charset="0"/>
                <a:sym typeface="Wingdings" pitchFamily="2" charset="2"/>
              </a:rPr>
              <a:t> </a:t>
            </a:r>
            <a:r>
              <a:rPr lang="en-US" altLang="zh-CN" sz="2000" b="1">
                <a:solidFill>
                  <a:srgbClr val="0000CC"/>
                </a:solidFill>
                <a:latin typeface="Courier New" pitchFamily="49" charset="0"/>
                <a:sym typeface="Wingdings" pitchFamily="2" charset="2"/>
              </a:rPr>
              <a:t>REPLY</a:t>
            </a:r>
            <a:endParaRPr lang="zh-CN" altLang="en-US" sz="2000" b="1">
              <a:solidFill>
                <a:srgbClr val="0000CC"/>
              </a:solidFill>
              <a:latin typeface="Courier New" pitchFamily="49" charset="0"/>
              <a:sym typeface="Wingdings" pitchFamily="2" charset="2"/>
            </a:endParaRPr>
          </a:p>
        </p:txBody>
      </p:sp>
      <p:sp>
        <p:nvSpPr>
          <p:cNvPr id="39" name="Text Box 35"/>
          <p:cNvSpPr txBox="1">
            <a:spLocks noChangeArrowheads="1"/>
          </p:cNvSpPr>
          <p:nvPr/>
        </p:nvSpPr>
        <p:spPr bwMode="auto">
          <a:xfrm>
            <a:off x="5652120" y="2780928"/>
            <a:ext cx="2438400" cy="323807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b="1">
                <a:latin typeface="Courier New" pitchFamily="49" charset="0"/>
                <a:sym typeface="Wingdings" pitchFamily="2" charset="2"/>
              </a:rPr>
              <a:t>输出参数用空格隔开</a:t>
            </a:r>
          </a:p>
        </p:txBody>
      </p:sp>
      <p:sp>
        <p:nvSpPr>
          <p:cNvPr id="40" name="Line 36"/>
          <p:cNvSpPr>
            <a:spLocks noChangeShapeType="1"/>
          </p:cNvSpPr>
          <p:nvPr/>
        </p:nvSpPr>
        <p:spPr bwMode="auto">
          <a:xfrm flipV="1">
            <a:off x="7162800" y="3069407"/>
            <a:ext cx="217488" cy="312737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zh-CN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副标题 5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本章内容要点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32506" y="1417637"/>
            <a:ext cx="7999934" cy="51212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Broadway" panose="04040905080B02020502" pitchFamily="8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Shell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脚本编程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脚本简介，变量操作，特殊变量和简单脚本，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Shell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脚本跟踪与调试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分支结构和循环结构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条件测试，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if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case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while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until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for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语句，</a:t>
            </a:r>
            <a:r>
              <a:rPr lang="en-US" altLang="zh-CN" dirty="0" smtClean="0">
                <a:solidFill>
                  <a:prstClr val="black"/>
                </a:solidFill>
                <a:latin typeface="Arial"/>
                <a:ea typeface="宋体"/>
              </a:rPr>
              <a:t>select</a:t>
            </a:r>
            <a:r>
              <a:rPr lang="zh-CN" altLang="en-US" dirty="0" smtClean="0">
                <a:solidFill>
                  <a:prstClr val="black"/>
                </a:solidFill>
                <a:latin typeface="Arial"/>
                <a:ea typeface="宋体"/>
              </a:rPr>
              <a:t>语句</a:t>
            </a: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roadway" panose="04040905080B02020502" pitchFamily="82" charset="0"/>
                <a:ea typeface="宋体"/>
                <a:cs typeface="+mn-cs"/>
              </a:rPr>
              <a:t>函数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roadway" panose="04040905080B02020502" pitchFamily="82" charset="0"/>
              <a:ea typeface="宋体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函数的概念，函数及其用途，函数的定义和调用，函数的使用举例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32506" y="2996952"/>
            <a:ext cx="7999934" cy="1723331"/>
          </a:xfrm>
          <a:prstGeom prst="round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8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58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74539"/>
            <a:ext cx="8229600" cy="4530725"/>
          </a:xfrm>
        </p:spPr>
        <p:txBody>
          <a:bodyPr/>
          <a:lstStyle/>
          <a:p>
            <a:r>
              <a:rPr lang="zh-CN" altLang="en-US" dirty="0" smtClean="0">
                <a:ea typeface="黑体" pitchFamily="2" charset="-122"/>
              </a:rPr>
              <a:t>条件测试可以判断某个特定条件是否满足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zh-CN" altLang="en-US" dirty="0" smtClean="0"/>
              <a:t>测试之后通常会根据不同的测试值选择执行不同任务</a:t>
            </a:r>
            <a:endParaRPr lang="en-US" altLang="zh-CN" dirty="0" smtClean="0"/>
          </a:p>
          <a:p>
            <a:r>
              <a:rPr lang="zh-CN" altLang="en-US" dirty="0" smtClean="0">
                <a:ea typeface="黑体" pitchFamily="2" charset="-122"/>
              </a:rPr>
              <a:t>条件测试的种类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zh-CN" altLang="en-US" dirty="0" smtClean="0">
                <a:solidFill>
                  <a:srgbClr val="0000CC"/>
                </a:solidFill>
                <a:ea typeface="黑体" pitchFamily="2" charset="-122"/>
              </a:rPr>
              <a:t>命令成功或失败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zh-CN" altLang="en-US" dirty="0" smtClean="0">
                <a:solidFill>
                  <a:srgbClr val="0000CC"/>
                </a:solidFill>
                <a:ea typeface="黑体" pitchFamily="2" charset="-122"/>
              </a:rPr>
              <a:t>表达式为真或假</a:t>
            </a:r>
            <a:endParaRPr lang="en-US" altLang="zh-CN" dirty="0" smtClean="0">
              <a:solidFill>
                <a:srgbClr val="0000CC"/>
              </a:solidFill>
              <a:ea typeface="黑体" pitchFamily="2" charset="-122"/>
            </a:endParaRPr>
          </a:p>
          <a:p>
            <a:r>
              <a:rPr lang="zh-CN" altLang="en-US" dirty="0" smtClean="0">
                <a:ea typeface="黑体" pitchFamily="2" charset="-122"/>
              </a:rPr>
              <a:t>条件测试的值</a:t>
            </a:r>
            <a:endParaRPr lang="en-US" altLang="zh-CN" dirty="0" smtClean="0">
              <a:ea typeface="黑体" pitchFamily="2" charset="-122"/>
            </a:endParaRPr>
          </a:p>
          <a:p>
            <a:pPr lvl="1"/>
            <a:r>
              <a:rPr lang="en-US" altLang="zh-CN" dirty="0" smtClean="0">
                <a:ea typeface="黑体" pitchFamily="2" charset="-122"/>
              </a:rPr>
              <a:t>Bash</a:t>
            </a:r>
            <a:r>
              <a:rPr lang="zh-CN" altLang="en-US" dirty="0" smtClean="0">
                <a:ea typeface="黑体" pitchFamily="2" charset="-122"/>
              </a:rPr>
              <a:t>中没有布尔类型变量</a:t>
            </a:r>
            <a:endParaRPr lang="en-US" altLang="zh-CN" dirty="0" smtClean="0">
              <a:ea typeface="黑体" pitchFamily="2" charset="-122"/>
            </a:endParaRPr>
          </a:p>
          <a:p>
            <a:pPr lvl="2"/>
            <a:r>
              <a:rPr lang="zh-CN" altLang="en-US" dirty="0" smtClean="0">
                <a:ea typeface="黑体" pitchFamily="2" charset="-122"/>
              </a:rPr>
              <a:t>退出状态为 </a:t>
            </a:r>
            <a:r>
              <a:rPr lang="zh-CN" altLang="en-US" b="1" dirty="0" smtClean="0">
                <a:solidFill>
                  <a:srgbClr val="FF0000"/>
                </a:solidFill>
                <a:ea typeface="黑体" pitchFamily="2" charset="-122"/>
              </a:rPr>
              <a:t>0</a:t>
            </a:r>
            <a:r>
              <a:rPr lang="zh-CN" altLang="en-US" dirty="0" smtClean="0">
                <a:ea typeface="黑体" pitchFamily="2" charset="-122"/>
              </a:rPr>
              <a:t> 表示命令</a:t>
            </a:r>
            <a:r>
              <a:rPr lang="zh-CN" altLang="en-US" dirty="0" smtClean="0">
                <a:solidFill>
                  <a:srgbClr val="FF0000"/>
                </a:solidFill>
                <a:ea typeface="黑体" pitchFamily="2" charset="-122"/>
              </a:rPr>
              <a:t>成功</a:t>
            </a:r>
            <a:r>
              <a:rPr lang="zh-CN" altLang="en-US" dirty="0" smtClean="0">
                <a:ea typeface="黑体" pitchFamily="2" charset="-122"/>
              </a:rPr>
              <a:t>或表达式为</a:t>
            </a:r>
            <a:r>
              <a:rPr lang="zh-CN" altLang="en-US" dirty="0" smtClean="0">
                <a:solidFill>
                  <a:srgbClr val="FF0000"/>
                </a:solidFill>
                <a:ea typeface="黑体" pitchFamily="2" charset="-122"/>
              </a:rPr>
              <a:t>真</a:t>
            </a:r>
            <a:endParaRPr lang="en-US" altLang="zh-CN" dirty="0" smtClean="0">
              <a:solidFill>
                <a:srgbClr val="FF0000"/>
              </a:solidFill>
              <a:ea typeface="黑体" pitchFamily="2" charset="-122"/>
            </a:endParaRPr>
          </a:p>
          <a:p>
            <a:pPr lvl="2"/>
            <a:r>
              <a:rPr lang="zh-CN" altLang="en-US" b="1" dirty="0" smtClean="0">
                <a:solidFill>
                  <a:srgbClr val="FF0000"/>
                </a:solidFill>
                <a:ea typeface="黑体" pitchFamily="2" charset="-122"/>
              </a:rPr>
              <a:t>非0 </a:t>
            </a:r>
            <a:r>
              <a:rPr lang="zh-CN" altLang="en-US" dirty="0" smtClean="0">
                <a:ea typeface="黑体" pitchFamily="2" charset="-122"/>
              </a:rPr>
              <a:t>则表示命令</a:t>
            </a:r>
            <a:r>
              <a:rPr lang="zh-CN" altLang="en-US" dirty="0" smtClean="0">
                <a:solidFill>
                  <a:srgbClr val="FF0000"/>
                </a:solidFill>
                <a:ea typeface="黑体" pitchFamily="2" charset="-122"/>
              </a:rPr>
              <a:t>失败</a:t>
            </a:r>
            <a:r>
              <a:rPr lang="zh-CN" altLang="en-US" dirty="0" smtClean="0">
                <a:ea typeface="黑体" pitchFamily="2" charset="-122"/>
              </a:rPr>
              <a:t>或表达式为</a:t>
            </a:r>
            <a:r>
              <a:rPr lang="zh-CN" altLang="en-US" dirty="0" smtClean="0">
                <a:solidFill>
                  <a:srgbClr val="FF0000"/>
                </a:solidFill>
                <a:ea typeface="黑体" pitchFamily="2" charset="-122"/>
              </a:rPr>
              <a:t>假</a:t>
            </a:r>
            <a:endParaRPr lang="en-US" altLang="zh-CN" dirty="0" smtClean="0">
              <a:solidFill>
                <a:srgbClr val="FF0000"/>
              </a:solidFill>
              <a:ea typeface="黑体" pitchFamily="2" charset="-122"/>
            </a:endParaRPr>
          </a:p>
          <a:p>
            <a:pPr lvl="1"/>
            <a:r>
              <a:rPr lang="zh-CN" altLang="en-US" dirty="0" smtClean="0">
                <a:ea typeface="黑体" pitchFamily="2" charset="-122"/>
              </a:rPr>
              <a:t>状态变量 </a:t>
            </a:r>
            <a:r>
              <a:rPr lang="zh-CN" altLang="en-US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$?</a:t>
            </a:r>
            <a:r>
              <a:rPr lang="zh-CN" altLang="en-US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中保存了退出状态的值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59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条件测试简介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Shell </a:t>
            </a:r>
            <a:r>
              <a:rPr lang="zh-CN" altLang="en-US" sz="2800" dirty="0" smtClean="0"/>
              <a:t>脚本的建立</a:t>
            </a:r>
            <a:endParaRPr lang="en-US" altLang="zh-CN" sz="2800" dirty="0" smtClean="0"/>
          </a:p>
          <a:p>
            <a:pPr lvl="1"/>
            <a:r>
              <a:rPr lang="zh-CN" altLang="en-US" sz="2200" dirty="0" smtClean="0"/>
              <a:t>使用文本编辑器编辑脚本文件</a:t>
            </a:r>
            <a:endParaRPr lang="en-US" altLang="zh-CN" sz="2200" dirty="0" smtClean="0"/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vi script-file</a:t>
            </a:r>
          </a:p>
          <a:p>
            <a:pPr lvl="1"/>
            <a:r>
              <a:rPr lang="zh-CN" altLang="en-US" sz="2200" dirty="0" smtClean="0"/>
              <a:t>为脚本文件添加可执行权限</a:t>
            </a:r>
            <a:endParaRPr lang="en-US" altLang="zh-CN" sz="2200" dirty="0" smtClean="0"/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</a:t>
            </a:r>
            <a:r>
              <a:rPr lang="en-US" altLang="zh-CN" b="1" dirty="0" err="1" smtClean="0">
                <a:solidFill>
                  <a:schemeClr val="accent6">
                    <a:lumMod val="75000"/>
                  </a:schemeClr>
                </a:solidFill>
              </a:rPr>
              <a:t>chmod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 +x script-file</a:t>
            </a:r>
          </a:p>
          <a:p>
            <a:r>
              <a:rPr lang="en-US" altLang="zh-CN" sz="2800" dirty="0" smtClean="0"/>
              <a:t>Shell </a:t>
            </a:r>
            <a:r>
              <a:rPr lang="zh-CN" altLang="en-US" sz="2800" dirty="0" smtClean="0"/>
              <a:t>脚本的执行</a:t>
            </a:r>
            <a:endParaRPr lang="en-US" altLang="zh-CN" sz="2800" dirty="0" smtClean="0"/>
          </a:p>
          <a:p>
            <a:pPr lvl="1"/>
            <a:r>
              <a:rPr lang="zh-CN" altLang="en-US" sz="2200" dirty="0" smtClean="0"/>
              <a:t>在子</a:t>
            </a:r>
            <a:r>
              <a:rPr lang="en-US" altLang="zh-CN" sz="2200" dirty="0" smtClean="0"/>
              <a:t>Shell</a:t>
            </a:r>
            <a:r>
              <a:rPr lang="zh-CN" altLang="en-US" sz="2200" dirty="0" smtClean="0"/>
              <a:t>中执行</a:t>
            </a:r>
            <a:endParaRPr lang="en-US" altLang="zh-CN" sz="2200" dirty="0" smtClean="0"/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bash script-file</a:t>
            </a:r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script-file</a:t>
            </a:r>
          </a:p>
          <a:p>
            <a:pPr lvl="1"/>
            <a:r>
              <a:rPr lang="zh-CN" altLang="en-US" sz="2200" dirty="0" smtClean="0"/>
              <a:t>在当前</a:t>
            </a:r>
            <a:r>
              <a:rPr lang="en-US" altLang="zh-CN" sz="2200" dirty="0" smtClean="0"/>
              <a:t>Shell</a:t>
            </a:r>
            <a:r>
              <a:rPr lang="zh-CN" altLang="en-US" sz="2200" dirty="0" smtClean="0"/>
              <a:t>中执行</a:t>
            </a:r>
            <a:endParaRPr lang="en-US" altLang="zh-CN" sz="2200" dirty="0" smtClean="0"/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source script-file</a:t>
            </a:r>
          </a:p>
          <a:p>
            <a:pPr lvl="2"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$ .  script-file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 </a:t>
            </a:r>
            <a:r>
              <a:rPr lang="zh-CN" altLang="en-US" dirty="0" smtClean="0"/>
              <a:t>脚本的建立与执行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3934797"/>
            <a:ext cx="482453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PATH </a:t>
            </a:r>
            <a:r>
              <a:rPr lang="zh-CN" altLang="en-US" dirty="0" smtClean="0"/>
              <a:t>环境变量的默认值不包含当前目录，</a:t>
            </a:r>
            <a:endParaRPr lang="en-US" altLang="zh-CN" dirty="0" smtClean="0"/>
          </a:p>
          <a:p>
            <a:r>
              <a:rPr lang="zh-CN" altLang="en-US" dirty="0" smtClean="0"/>
              <a:t>若脚本文件在当前目录，应使用 </a:t>
            </a: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</a:rPr>
              <a:t>./</a:t>
            </a:r>
            <a:r>
              <a:rPr lang="en-US" altLang="zh-CN" dirty="0" smtClean="0">
                <a:solidFill>
                  <a:schemeClr val="accent6">
                    <a:lumMod val="75000"/>
                  </a:schemeClr>
                </a:solidFill>
              </a:rPr>
              <a:t>script-file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4941168"/>
            <a:ext cx="482453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PATH </a:t>
            </a:r>
            <a:r>
              <a:rPr lang="zh-CN" altLang="en-US" dirty="0" smtClean="0"/>
              <a:t>环境变量的默认值包含 </a:t>
            </a:r>
            <a:r>
              <a:rPr lang="en-US" altLang="zh-CN" dirty="0" smtClean="0"/>
              <a:t>~/bin </a:t>
            </a:r>
            <a:r>
              <a:rPr lang="zh-CN" altLang="en-US" dirty="0" smtClean="0"/>
              <a:t>目录，</a:t>
            </a:r>
            <a:endParaRPr lang="en-US" altLang="zh-CN" dirty="0" smtClean="0"/>
          </a:p>
          <a:p>
            <a:r>
              <a:rPr lang="zh-CN" altLang="en-US" dirty="0" smtClean="0"/>
              <a:t>用户可以将自己的脚本文件存放在 </a:t>
            </a:r>
            <a:r>
              <a:rPr lang="en-US" altLang="zh-CN" dirty="0" smtClean="0"/>
              <a:t>~/bin </a:t>
            </a:r>
            <a:r>
              <a:rPr lang="zh-CN" altLang="en-US" dirty="0" smtClean="0"/>
              <a:t>目录，</a:t>
            </a:r>
            <a:endParaRPr lang="en-US" altLang="zh-CN" dirty="0" smtClean="0"/>
          </a:p>
          <a:p>
            <a:r>
              <a:rPr lang="zh-CN" altLang="en-US" dirty="0" smtClean="0"/>
              <a:t>之后即可直接调用脚本文件名执行脚本了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23424"/>
            <a:ext cx="8229600" cy="45307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60</a:t>
            </a:fld>
            <a:endParaRPr lang="en-US" altLang="zh-CN" dirty="0"/>
          </a:p>
        </p:txBody>
      </p:sp>
      <p:sp>
        <p:nvSpPr>
          <p:cNvPr id="9" name="副标题 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条件测试举例（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3528" y="1429614"/>
            <a:ext cx="8568952" cy="24314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User=</a:t>
            </a:r>
            <a:r>
              <a:rPr lang="en-US" altLang="zh-CN" sz="2000" b="1" dirty="0" err="1" smtClean="0">
                <a:solidFill>
                  <a:srgbClr val="0000CC"/>
                </a:solidFill>
                <a:latin typeface="Courier New" pitchFamily="49" charset="0"/>
              </a:rPr>
              <a:t>osmond</a:t>
            </a:r>
            <a:endParaRPr lang="en-US" altLang="zh-CN" sz="20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err="1" smtClean="0">
                <a:solidFill>
                  <a:srgbClr val="990000"/>
                </a:solidFill>
                <a:latin typeface="Courier New" pitchFamily="49" charset="0"/>
              </a:rPr>
              <a:t>grep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^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User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/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etc/</a:t>
            </a:r>
            <a:r>
              <a:rPr lang="en-US" altLang="zh-CN" sz="2000" b="1" dirty="0" err="1" smtClean="0">
                <a:solidFill>
                  <a:srgbClr val="0000CC"/>
                </a:solidFill>
                <a:latin typeface="Courier New" pitchFamily="49" charset="0"/>
              </a:rPr>
              <a:t>passwd</a:t>
            </a:r>
            <a:endParaRPr lang="en-US" altLang="zh-CN" sz="2000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? 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err="1" smtClean="0">
                <a:solidFill>
                  <a:srgbClr val="990000"/>
                </a:solidFill>
                <a:latin typeface="Courier New" pitchFamily="49" charset="0"/>
              </a:rPr>
              <a:t>grep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^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User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/etc/</a:t>
            </a:r>
            <a:r>
              <a:rPr lang="en-US" altLang="zh-CN" sz="2000" b="1" dirty="0" err="1" smtClean="0">
                <a:solidFill>
                  <a:srgbClr val="0000CC"/>
                </a:solidFill>
                <a:latin typeface="Courier New" pitchFamily="49" charset="0"/>
              </a:rPr>
              <a:t>passwd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&gt; /dev/null       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\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 &amp;&amp; echo “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User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is a user in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/etc/</a:t>
            </a:r>
            <a:r>
              <a:rPr lang="en-US" altLang="zh-CN" sz="2000" b="1" dirty="0" err="1" smtClean="0">
                <a:solidFill>
                  <a:srgbClr val="0000CC"/>
                </a:solidFill>
                <a:latin typeface="Courier New" pitchFamily="49" charset="0"/>
              </a:rPr>
              <a:t>passwd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.”  \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 || echo “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User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isn’t a user in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/etc/</a:t>
            </a:r>
            <a:r>
              <a:rPr lang="en-US" altLang="zh-CN" sz="2000" b="1" dirty="0" err="1" smtClean="0">
                <a:solidFill>
                  <a:srgbClr val="0000CC"/>
                </a:solidFill>
                <a:latin typeface="Courier New" pitchFamily="49" charset="0"/>
              </a:rPr>
              <a:t>passwd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.”</a:t>
            </a:r>
            <a:endParaRPr lang="en-US" altLang="zh-CN" sz="2000" dirty="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23528" y="3949893"/>
            <a:ext cx="8568952" cy="243143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Host=centos1</a:t>
            </a:r>
          </a:p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ping –c 1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Host</a:t>
            </a:r>
          </a:p>
          <a:p>
            <a:pPr>
              <a:spcBef>
                <a:spcPct val="10000"/>
              </a:spcBef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? 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endParaRPr lang="en-US" altLang="zh-CN" sz="20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</a:endParaRP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zh-CN" altLang="en-US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ping –c 1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Host &gt;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/dev/null  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\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 &amp;&amp; echo “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Host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is up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.”        \</a:t>
            </a:r>
          </a:p>
          <a:p>
            <a:pPr>
              <a:spcBef>
                <a:spcPct val="10000"/>
              </a:spcBef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 || echo “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$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Host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is down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.”</a:t>
            </a:r>
            <a:endParaRPr lang="en-US" altLang="zh-CN" sz="2000" dirty="0">
              <a:solidFill>
                <a:srgbClr val="0000CC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4694" y="1484784"/>
            <a:ext cx="8496944" cy="4530725"/>
          </a:xfrm>
        </p:spPr>
        <p:txBody>
          <a:bodyPr/>
          <a:lstStyle/>
          <a:p>
            <a:r>
              <a:rPr lang="zh-CN" altLang="en-US" dirty="0" smtClean="0"/>
              <a:t>语句</a:t>
            </a:r>
          </a:p>
          <a:p>
            <a:pPr lvl="1"/>
            <a:r>
              <a:rPr lang="zh-CN" altLang="en-US" sz="2400" dirty="0" smtClean="0"/>
              <a:t>格式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： </a:t>
            </a:r>
            <a:r>
              <a:rPr lang="en-US" altLang="zh-CN" sz="2400" dirty="0" smtClean="0"/>
              <a:t>test &lt;</a:t>
            </a:r>
            <a:r>
              <a:rPr lang="zh-CN" altLang="en-US" sz="2400" dirty="0" smtClean="0"/>
              <a:t>测试表达式</a:t>
            </a:r>
            <a:r>
              <a:rPr lang="en-US" altLang="zh-CN" sz="2400" dirty="0" smtClean="0"/>
              <a:t>&gt; </a:t>
            </a:r>
            <a:endParaRPr lang="zh-CN" altLang="en-US" sz="2400" dirty="0" smtClean="0"/>
          </a:p>
          <a:p>
            <a:pPr lvl="1"/>
            <a:r>
              <a:rPr lang="zh-CN" altLang="en-US" sz="2400" dirty="0" smtClean="0"/>
              <a:t>格式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：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 </a:t>
            </a:r>
            <a:r>
              <a:rPr lang="en-US" altLang="zh-CN" sz="2400" dirty="0" smtClean="0"/>
              <a:t>&lt;</a:t>
            </a:r>
            <a:r>
              <a:rPr lang="zh-CN" altLang="en-US" sz="2400" dirty="0" smtClean="0"/>
              <a:t>测试表达式</a:t>
            </a:r>
            <a:r>
              <a:rPr lang="en-US" altLang="zh-CN" sz="2400" dirty="0" smtClean="0"/>
              <a:t>&gt;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] </a:t>
            </a:r>
            <a:endParaRPr lang="zh-CN" altLang="en-US" sz="2400" b="1" dirty="0" smtClean="0">
              <a:solidFill>
                <a:srgbClr val="002060"/>
              </a:solidFill>
            </a:endParaRPr>
          </a:p>
          <a:p>
            <a:pPr lvl="1"/>
            <a:r>
              <a:rPr lang="zh-CN" altLang="en-US" sz="2400" dirty="0" smtClean="0"/>
              <a:t>格式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：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[[ </a:t>
            </a:r>
            <a:r>
              <a:rPr lang="en-US" altLang="zh-CN" sz="2400" dirty="0" smtClean="0"/>
              <a:t>&lt;</a:t>
            </a:r>
            <a:r>
              <a:rPr lang="zh-CN" altLang="en-US" sz="2400" dirty="0" smtClean="0"/>
              <a:t>测试表达式</a:t>
            </a:r>
            <a:r>
              <a:rPr lang="en-US" altLang="zh-CN" sz="2400" dirty="0" smtClean="0"/>
              <a:t>&gt;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]] 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（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bash</a:t>
            </a:r>
            <a:r>
              <a:rPr lang="en-US" altLang="zh-CN" sz="2400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2.x</a:t>
            </a:r>
            <a:r>
              <a:rPr lang="en-US" altLang="zh-CN" sz="2400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版本以上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）</a:t>
            </a:r>
          </a:p>
          <a:p>
            <a:r>
              <a:rPr lang="zh-CN" altLang="en-US" dirty="0" smtClean="0"/>
              <a:t>说明</a:t>
            </a:r>
          </a:p>
          <a:p>
            <a:pPr lvl="1"/>
            <a:r>
              <a:rPr lang="zh-CN" altLang="en-US" sz="2400" dirty="0" smtClean="0"/>
              <a:t>格式</a:t>
            </a:r>
            <a:r>
              <a:rPr lang="en-US" altLang="zh-CN" sz="2400" dirty="0" smtClean="0"/>
              <a:t>1 </a:t>
            </a:r>
            <a:r>
              <a:rPr lang="zh-CN" altLang="en-US" sz="2400" dirty="0" smtClean="0"/>
              <a:t>和 格式</a:t>
            </a:r>
            <a:r>
              <a:rPr lang="en-US" altLang="zh-CN" sz="2400" dirty="0" smtClean="0"/>
              <a:t>2 </a:t>
            </a:r>
            <a:r>
              <a:rPr lang="zh-CN" altLang="en-US" sz="2400" dirty="0" smtClean="0"/>
              <a:t>是等价的，格式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是扩展的 </a:t>
            </a:r>
            <a:r>
              <a:rPr lang="en-US" altLang="zh-CN" sz="2400" dirty="0" smtClean="0"/>
              <a:t>test </a:t>
            </a:r>
            <a:r>
              <a:rPr lang="zh-CN" altLang="en-US" sz="2400" dirty="0" smtClean="0"/>
              <a:t>命令</a:t>
            </a:r>
          </a:p>
          <a:p>
            <a:pPr lvl="1"/>
            <a:r>
              <a:rPr lang="zh-CN" altLang="en-US" sz="2400" dirty="0" smtClean="0"/>
              <a:t>在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[[ ]] </a:t>
            </a:r>
            <a:r>
              <a:rPr lang="zh-CN" altLang="en-US" sz="2400" dirty="0" smtClean="0"/>
              <a:t>中</a:t>
            </a:r>
            <a:r>
              <a:rPr kumimoji="1" lang="zh-CN" altLang="en-US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可以使用通配符进行模式匹配</a:t>
            </a:r>
          </a:p>
          <a:p>
            <a:pPr lvl="1"/>
            <a:r>
              <a:rPr lang="en-US" altLang="zh-CN" sz="2400" b="1" dirty="0" smtClean="0">
                <a:solidFill>
                  <a:srgbClr val="002060"/>
                </a:solidFill>
              </a:rPr>
              <a:t>&amp;&amp;, ||,</a:t>
            </a:r>
            <a:r>
              <a:rPr lang="en-US" altLang="zh-CN" sz="2400" dirty="0" smtClean="0"/>
              <a:t>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&lt;,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和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&gt;</a:t>
            </a:r>
            <a:r>
              <a:rPr lang="zh-CN" altLang="en-US" sz="2400" dirty="0" smtClean="0"/>
              <a:t>能够正常存在于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[[ ]]</a:t>
            </a:r>
            <a:r>
              <a:rPr lang="zh-CN" altLang="en-US" sz="2400" dirty="0" smtClean="0"/>
              <a:t>中，但不能在</a:t>
            </a:r>
            <a:r>
              <a:rPr lang="zh-CN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[] </a:t>
            </a:r>
            <a:r>
              <a:rPr lang="zh-CN" altLang="en-US" sz="2400" dirty="0" smtClean="0"/>
              <a:t>中出现</a:t>
            </a:r>
          </a:p>
          <a:p>
            <a:pPr lvl="1"/>
            <a:r>
              <a:rPr lang="en-US" altLang="zh-CN" sz="2400" b="1" dirty="0" smtClean="0">
                <a:solidFill>
                  <a:srgbClr val="002060"/>
                </a:solidFill>
              </a:rPr>
              <a:t>[</a:t>
            </a:r>
            <a:r>
              <a:rPr lang="zh-CN" altLang="en-US" sz="2400" dirty="0" smtClean="0"/>
              <a:t>和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[[</a:t>
            </a:r>
            <a:r>
              <a:rPr lang="zh-CN" altLang="en-US" sz="2400" dirty="0" smtClean="0"/>
              <a:t>之后的字符必须为空格，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]</a:t>
            </a:r>
            <a:r>
              <a:rPr lang="zh-CN" altLang="en-US" sz="2400" dirty="0" smtClean="0"/>
              <a:t>和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]]</a:t>
            </a:r>
            <a:r>
              <a:rPr lang="zh-CN" altLang="en-US" sz="2400" dirty="0" smtClean="0"/>
              <a:t>之前的字符必须为空格</a:t>
            </a:r>
            <a:endParaRPr lang="en-US" altLang="zh-CN" sz="2400" dirty="0" smtClean="0"/>
          </a:p>
          <a:p>
            <a:pPr lvl="1"/>
            <a:r>
              <a:rPr lang="zh-CN" altLang="zh-CN" sz="2400" dirty="0" smtClean="0"/>
              <a:t>要对整数进行关系运算也可以使用</a:t>
            </a:r>
            <a:r>
              <a:rPr lang="en-US" altLang="zh-CN" sz="2400" b="1" dirty="0" smtClean="0">
                <a:solidFill>
                  <a:srgbClr val="002060"/>
                </a:solidFill>
              </a:rPr>
              <a:t> (()) </a:t>
            </a:r>
            <a:r>
              <a:rPr lang="zh-CN" altLang="zh-CN" sz="2400" dirty="0" smtClean="0"/>
              <a:t>进行测试</a:t>
            </a:r>
            <a:endParaRPr lang="zh-CN" altLang="en-US" sz="24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61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条件测试语句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条件测试表达式中可用的操作符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文件测试操作符</a:t>
            </a:r>
          </a:p>
          <a:p>
            <a:pPr lvl="1"/>
            <a:r>
              <a:rPr lang="zh-CN" altLang="en-US" dirty="0" smtClean="0"/>
              <a:t>字符串测试操作符</a:t>
            </a:r>
          </a:p>
          <a:p>
            <a:pPr lvl="1"/>
            <a:r>
              <a:rPr lang="zh-CN" altLang="en-US" dirty="0" smtClean="0"/>
              <a:t>整数二元比较操作符</a:t>
            </a:r>
          </a:p>
          <a:p>
            <a:pPr lvl="1"/>
            <a:r>
              <a:rPr lang="zh-CN" altLang="en-US" dirty="0" smtClean="0"/>
              <a:t>使用逻辑运算符</a:t>
            </a:r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62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条件测试操作符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63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文件测试</a:t>
            </a:r>
            <a:endParaRPr lang="zh-CN" altLang="en-US" dirty="0"/>
          </a:p>
        </p:txBody>
      </p:sp>
      <p:graphicFrame>
        <p:nvGraphicFramePr>
          <p:cNvPr id="7" name="Group 33"/>
          <p:cNvGraphicFramePr>
            <a:graphicFrameLocks noGrp="1"/>
          </p:cNvGraphicFramePr>
          <p:nvPr/>
        </p:nvGraphicFramePr>
        <p:xfrm>
          <a:off x="468313" y="1916832"/>
          <a:ext cx="8229600" cy="3607756"/>
        </p:xfrm>
        <a:graphic>
          <a:graphicData uri="http://schemas.openxmlformats.org/drawingml/2006/table">
            <a:tbl>
              <a:tblPr/>
              <a:tblGrid>
                <a:gridCol w="223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8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存在且是普通文件时，返回真 ( 即返回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0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-L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存在且是链接文件时，返回真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-d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存在且是一个目录时，返回真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文件或目录）存在时，返回真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-s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存在且大小大于 </a:t>
                      </a:r>
                      <a:r>
                        <a:rPr kumimoji="1" lang="zh-CN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黑体" pitchFamily="2" charset="-122"/>
                        </a:rPr>
                        <a:t>0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文件或目录）存在且可读时，返回真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-w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文件或目录）存在且可写时，返回真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-x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fname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  <a:endParaRPr kumimoji="1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fname</a:t>
                      </a:r>
                      <a:r>
                        <a:rPr kumimoji="1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（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文件或目录）存在且可执行时，返回真</a:t>
                      </a:r>
                      <a:endParaRPr kumimoji="1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81000" y="1239986"/>
            <a:ext cx="83820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测试</a:t>
            </a: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：</a:t>
            </a:r>
            <a:r>
              <a:rPr lang="zh-CN" altLang="en-US" sz="2600" dirty="0">
                <a:solidFill>
                  <a:srgbClr val="0000CC"/>
                </a:solidFill>
                <a:ea typeface="黑体" pitchFamily="2" charset="-122"/>
              </a:rPr>
              <a:t>文件是否存在，文件属性，访问权限等。</a:t>
            </a:r>
            <a:endParaRPr lang="en-US" altLang="zh-CN" sz="2600" dirty="0">
              <a:solidFill>
                <a:srgbClr val="0000CC"/>
              </a:solidFill>
              <a:ea typeface="黑体" pitchFamily="2" charset="-122"/>
            </a:endParaRPr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613171" y="5589240"/>
            <a:ext cx="5903913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l"/>
            </a:pPr>
            <a:r>
              <a:rPr lang="zh-CN" altLang="en-US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更多文件测试符参见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test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的在线帮助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6374209" y="5662265"/>
            <a:ext cx="1654175" cy="43021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man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</a:t>
            </a:r>
            <a:r>
              <a:rPr lang="en-US" altLang="zh-CN" dirty="0" err="1" smtClean="0"/>
              <a:t>lftp</a:t>
            </a:r>
            <a:r>
              <a:rPr lang="zh-CN" altLang="en-US" dirty="0" smtClean="0"/>
              <a:t>同步</a:t>
            </a:r>
            <a:r>
              <a:rPr lang="en-US" altLang="zh-CN" dirty="0" smtClean="0"/>
              <a:t>yum</a:t>
            </a:r>
            <a:r>
              <a:rPr lang="zh-CN" altLang="en-US" dirty="0" smtClean="0"/>
              <a:t>仓库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528" y="1412776"/>
            <a:ext cx="8507288" cy="4478149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#!/bin/bash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## Script Name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：</a:t>
            </a:r>
            <a:r>
              <a:rPr lang="en-US" altLang="zh-CN" sz="2000" b="1" dirty="0" smtClean="0">
                <a:latin typeface="Courier New" pitchFamily="49" charset="0"/>
              </a:rPr>
              <a:t> sync_iredmail_yum_repo.sh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latin typeface="Courier New" pitchFamily="49" charset="0"/>
              </a:rPr>
              <a:t>DIST=5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latin typeface="Courier New" pitchFamily="49" charset="0"/>
              </a:rPr>
              <a:t>ARCH="i386"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latin typeface="Courier New" pitchFamily="49" charset="0"/>
              </a:rPr>
              <a:t>EXCL_ARCH="x86_64" 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2000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</a:pPr>
            <a:r>
              <a:rPr lang="en-US" altLang="zh-CN" sz="2000" b="1" dirty="0" smtClean="0">
                <a:latin typeface="Courier New" pitchFamily="49" charset="0"/>
              </a:rPr>
              <a:t>SRC=http://iredmail.org/yum/rpms/$DIST/</a:t>
            </a:r>
          </a:p>
          <a:p>
            <a:pPr>
              <a:lnSpc>
                <a:spcPct val="95000"/>
              </a:lnSpc>
              <a:buClr>
                <a:srgbClr val="FF3300"/>
              </a:buClr>
            </a:pPr>
            <a:r>
              <a:rPr lang="en-US" altLang="zh-CN" sz="2000" b="1" dirty="0" smtClean="0">
                <a:latin typeface="Courier New" pitchFamily="49" charset="0"/>
              </a:rPr>
              <a:t>DST=/</a:t>
            </a:r>
            <a:r>
              <a:rPr lang="en-US" altLang="zh-CN" sz="2000" b="1" dirty="0" err="1" smtClean="0">
                <a:latin typeface="Courier New" pitchFamily="49" charset="0"/>
              </a:rPr>
              <a:t>var</a:t>
            </a:r>
            <a:r>
              <a:rPr lang="en-US" altLang="zh-CN" sz="2000" b="1" dirty="0" smtClean="0">
                <a:latin typeface="Courier New" pitchFamily="49" charset="0"/>
              </a:rPr>
              <a:t>/ftp/yum/repos/</a:t>
            </a:r>
            <a:r>
              <a:rPr lang="en-US" altLang="zh-CN" sz="2000" b="1" dirty="0" err="1" smtClean="0">
                <a:latin typeface="Courier New" pitchFamily="49" charset="0"/>
              </a:rPr>
              <a:t>iredmail</a:t>
            </a:r>
            <a:r>
              <a:rPr lang="en-US" altLang="zh-CN" sz="2000" b="1" dirty="0" smtClean="0">
                <a:latin typeface="Courier New" pitchFamily="49" charset="0"/>
              </a:rPr>
              <a:t>/$DIST/$ARCH/</a:t>
            </a:r>
          </a:p>
          <a:p>
            <a:pPr>
              <a:lnSpc>
                <a:spcPct val="95000"/>
              </a:lnSpc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</a:rPr>
              <a:t>[</a:t>
            </a:r>
            <a:r>
              <a:rPr lang="en-US" altLang="zh-CN" sz="2000" b="1" dirty="0" smtClean="0">
                <a:latin typeface="Courier New" pitchFamily="49" charset="0"/>
              </a:rPr>
              <a:t> ! -e $DST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</a:rPr>
              <a:t>]</a:t>
            </a:r>
            <a:r>
              <a:rPr lang="en-US" altLang="zh-CN" sz="2000" b="1" dirty="0" smtClean="0"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</a:rPr>
              <a:t>&amp;&amp;</a:t>
            </a:r>
            <a:r>
              <a:rPr lang="en-US" altLang="zh-CN" sz="2000" b="1" dirty="0" smtClean="0">
                <a:latin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</a:rPr>
              <a:t>mkdir</a:t>
            </a:r>
            <a:r>
              <a:rPr lang="en-US" altLang="zh-CN" sz="2000" b="1" dirty="0" smtClean="0">
                <a:latin typeface="Courier New" pitchFamily="49" charset="0"/>
              </a:rPr>
              <a:t> -p $DST</a:t>
            </a:r>
          </a:p>
          <a:p>
            <a:pPr>
              <a:lnSpc>
                <a:spcPct val="95000"/>
              </a:lnSpc>
              <a:buClr>
                <a:srgbClr val="FF3300"/>
              </a:buClr>
            </a:pPr>
            <a:r>
              <a:rPr lang="en-US" altLang="zh-CN" sz="2000" b="1" dirty="0" smtClean="0">
                <a:latin typeface="Courier New" pitchFamily="49" charset="0"/>
              </a:rPr>
              <a:t>excludes="\"(${EXCL_ARCH})|(</a:t>
            </a:r>
            <a:r>
              <a:rPr lang="en-US" altLang="zh-CN" sz="2000" b="1" dirty="0" err="1" smtClean="0">
                <a:latin typeface="Courier New" pitchFamily="49" charset="0"/>
              </a:rPr>
              <a:t>repodata</a:t>
            </a:r>
            <a:r>
              <a:rPr lang="en-US" altLang="zh-CN" sz="2000" b="1" dirty="0" smtClean="0">
                <a:latin typeface="Courier New" pitchFamily="49" charset="0"/>
              </a:rPr>
              <a:t>)\""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endParaRPr lang="en-US" altLang="zh-CN" sz="2000" b="1" dirty="0" smtClean="0">
              <a:solidFill>
                <a:srgbClr val="00660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err="1" smtClean="0">
                <a:solidFill>
                  <a:srgbClr val="006600"/>
                </a:solidFill>
                <a:latin typeface="Courier New" pitchFamily="49" charset="0"/>
              </a:rPr>
              <a:t>cd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latin typeface="Courier New" pitchFamily="49" charset="0"/>
              </a:rPr>
              <a:t>$DST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err="1" smtClean="0">
                <a:solidFill>
                  <a:srgbClr val="006600"/>
                </a:solidFill>
                <a:latin typeface="Courier New" pitchFamily="49" charset="0"/>
              </a:rPr>
              <a:t>lftp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latin typeface="Courier New" pitchFamily="49" charset="0"/>
              </a:rPr>
              <a:t>-e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</a:rPr>
              <a:t>"set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</a:rPr>
              <a:t>mirror:exclude-regex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</a:rPr>
              <a:t>  $excludes  &amp;&amp; \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</a:rPr>
              <a:t>  mirror --delete --only-newer --verbose &amp;&amp; exit" </a:t>
            </a:r>
            <a:r>
              <a:rPr lang="en-US" altLang="zh-CN" sz="2000" b="1" dirty="0" smtClean="0">
                <a:latin typeface="Courier New" pitchFamily="49" charset="0"/>
              </a:rPr>
              <a:t>$SRC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err="1" smtClean="0">
                <a:solidFill>
                  <a:srgbClr val="006600"/>
                </a:solidFill>
                <a:latin typeface="Courier New" pitchFamily="49" charset="0"/>
              </a:rPr>
              <a:t>createrepo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latin typeface="Courier New" pitchFamily="49" charset="0"/>
              </a:rPr>
              <a:t>. &gt; /dev/null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65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字符串测试</a:t>
            </a:r>
            <a:endParaRPr lang="zh-CN" alt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813882"/>
              </p:ext>
            </p:extLst>
          </p:nvPr>
        </p:nvGraphicFramePr>
        <p:xfrm>
          <a:off x="533400" y="1455167"/>
          <a:ext cx="7999040" cy="1738948"/>
        </p:xfrm>
        <a:graphic>
          <a:graphicData uri="http://schemas.openxmlformats.org/drawingml/2006/table">
            <a:tbl>
              <a:tblPr/>
              <a:tblGrid>
                <a:gridCol w="2814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z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string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如果字符串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string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长度为0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，返回真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n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string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如果字符串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string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长度不为0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，返回真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两字符串相等（也可使用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==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）返回真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!=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两字符串不等返回真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765255"/>
              </p:ext>
            </p:extLst>
          </p:nvPr>
        </p:nvGraphicFramePr>
        <p:xfrm>
          <a:off x="539552" y="3410139"/>
          <a:ext cx="7992888" cy="2133600"/>
        </p:xfrm>
        <a:graphic>
          <a:graphicData uri="http://schemas.openxmlformats.org/drawingml/2006/table">
            <a:tbl>
              <a:tblPr/>
              <a:tblGrid>
                <a:gridCol w="333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62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==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两字符串相同返回真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!=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两字符串不相同返回真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=~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str2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是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的子串返回真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str2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str1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str2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str2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7624" y="5775647"/>
            <a:ext cx="669674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字符串按从左到右对应字符的</a:t>
            </a:r>
            <a:r>
              <a:rPr lang="en-US" altLang="zh-CN" sz="2400" b="1" dirty="0" smtClean="0"/>
              <a:t>ASCII</a:t>
            </a:r>
            <a:r>
              <a:rPr lang="zh-CN" altLang="en-US" sz="2400" b="1" dirty="0" smtClean="0"/>
              <a:t>码进行比较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66</a:t>
            </a:fld>
            <a:endParaRPr lang="en-US" altLang="zh-CN" dirty="0"/>
          </a:p>
        </p:txBody>
      </p:sp>
      <p:sp>
        <p:nvSpPr>
          <p:cNvPr id="13" name="副标题 1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字符串的空值检查</a:t>
            </a:r>
            <a:endParaRPr lang="zh-CN" altLang="en-US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20750" y="2428204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</a:pP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b="1" dirty="0" smtClean="0">
                <a:solidFill>
                  <a:schemeClr val="hlink"/>
                </a:solidFill>
                <a:latin typeface="Courier New" pitchFamily="49" charset="0"/>
              </a:rPr>
              <a:t> -z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name"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20824" y="2932260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[ !</a:t>
            </a:r>
            <a:r>
              <a:rPr lang="en-US" altLang="zh-CN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name"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20824" y="3436316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"X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"X"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99592" y="4948484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chemeClr val="hlink"/>
                </a:solidFill>
                <a:latin typeface="Courier New" pitchFamily="49" charset="0"/>
              </a:rPr>
              <a:t>-n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name"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]</a:t>
            </a:r>
            <a:endParaRPr lang="en-US" altLang="zh-CN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899666" y="5452540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[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name"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899666" y="5956596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"X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${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}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!=</a:t>
            </a:r>
            <a:r>
              <a:rPr lang="en-US" altLang="zh-CN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"X"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66464" y="1239987"/>
            <a:ext cx="8382000" cy="60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检查空值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66464" y="3861048"/>
            <a:ext cx="8382000" cy="55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sz="280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检查</a:t>
            </a:r>
            <a:r>
              <a:rPr lang="zh-CN" altLang="en-US" sz="2800" dirty="0" smtClean="0">
                <a:ea typeface="黑体" pitchFamily="2" charset="-122"/>
              </a:rPr>
              <a:t>非</a:t>
            </a:r>
            <a:r>
              <a:rPr lang="zh-CN" altLang="en-US" sz="2800" dirty="0" smtClean="0">
                <a:solidFill>
                  <a:schemeClr val="tx1"/>
                </a:solidFill>
                <a:ea typeface="黑体" pitchFamily="2" charset="-122"/>
              </a:rPr>
              <a:t>空值</a:t>
            </a:r>
            <a:endParaRPr lang="zh-CN" altLang="en-US" sz="2800" dirty="0">
              <a:solidFill>
                <a:schemeClr val="tx1"/>
              </a:solidFill>
              <a:ea typeface="黑体" pitchFamily="2" charset="-122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899592" y="1916832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name"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""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]</a:t>
            </a:r>
            <a:endParaRPr lang="en-US" altLang="zh-CN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899592" y="4437112"/>
            <a:ext cx="7467600" cy="424732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[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"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name"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!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altLang="zh-CN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b="1" dirty="0">
                <a:solidFill>
                  <a:srgbClr val="0000CC"/>
                </a:solidFill>
                <a:latin typeface="Courier New" pitchFamily="49" charset="0"/>
              </a:rPr>
              <a:t>"" </a:t>
            </a:r>
            <a:r>
              <a:rPr lang="en-US" altLang="zh-CN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67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整数测试（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graphicFrame>
        <p:nvGraphicFramePr>
          <p:cNvPr id="7" name="Group 4"/>
          <p:cNvGraphicFramePr>
            <a:graphicFrameLocks noGrp="1"/>
          </p:cNvGraphicFramePr>
          <p:nvPr/>
        </p:nvGraphicFramePr>
        <p:xfrm>
          <a:off x="539552" y="1259710"/>
          <a:ext cx="7992888" cy="2359152"/>
        </p:xfrm>
        <a:graphic>
          <a:graphicData uri="http://schemas.openxmlformats.org/drawingml/2006/table">
            <a:tbl>
              <a:tblPr/>
              <a:tblGrid>
                <a:gridCol w="2960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eq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ne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不等于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gt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ge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lt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le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Group 28"/>
          <p:cNvGraphicFramePr>
            <a:graphicFrameLocks noGrp="1"/>
          </p:cNvGraphicFramePr>
          <p:nvPr/>
        </p:nvGraphicFramePr>
        <p:xfrm>
          <a:off x="539552" y="3734144"/>
          <a:ext cx="7992888" cy="2359152"/>
        </p:xfrm>
        <a:graphic>
          <a:graphicData uri="http://schemas.openxmlformats.org/drawingml/2006/table">
            <a:tbl>
              <a:tblPr/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eq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ne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不等于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gt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ge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lt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le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1286628" y="6197571"/>
            <a:ext cx="4392613" cy="5572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zh-CN" altLang="en-US" sz="2800" b="0" dirty="0">
                <a:solidFill>
                  <a:srgbClr val="FFFF00"/>
                </a:solidFill>
                <a:ea typeface="华文新魏" pitchFamily="2" charset="-122"/>
              </a:rPr>
              <a:t>操作符</a:t>
            </a:r>
            <a:r>
              <a:rPr lang="zh-CN" altLang="en-US" sz="2800" b="0" dirty="0" smtClean="0">
                <a:solidFill>
                  <a:srgbClr val="FFFF00"/>
                </a:solidFill>
                <a:ea typeface="华文新魏" pitchFamily="2" charset="-122"/>
              </a:rPr>
              <a:t>两边必须留</a:t>
            </a:r>
            <a:r>
              <a:rPr lang="zh-CN" altLang="en-US" sz="2800" b="0" dirty="0">
                <a:solidFill>
                  <a:srgbClr val="FFFF00"/>
                </a:solidFill>
                <a:ea typeface="华文新魏" pitchFamily="2" charset="-122"/>
              </a:rPr>
              <a:t>空格！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68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整数测试（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graphicFrame>
        <p:nvGraphicFramePr>
          <p:cNvPr id="8" name="Group 28"/>
          <p:cNvGraphicFramePr>
            <a:graphicFrameLocks noGrp="1"/>
          </p:cNvGraphicFramePr>
          <p:nvPr/>
        </p:nvGraphicFramePr>
        <p:xfrm>
          <a:off x="539552" y="1844824"/>
          <a:ext cx="7992888" cy="2359152"/>
        </p:xfrm>
        <a:graphic>
          <a:graphicData uri="http://schemas.openxmlformats.org/drawingml/2006/table">
            <a:tbl>
              <a:tblPr/>
              <a:tblGrid>
                <a:gridCol w="2960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==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!=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不等于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&gt;=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大于或等于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&lt;= 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int2</a:t>
                      </a:r>
                      <a:r>
                        <a:rPr kumimoji="1" lang="en-US" altLang="zh-CN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int1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小于或等于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 </a:t>
                      </a:r>
                      <a:r>
                        <a:rPr kumimoji="1" lang="en-US" altLang="zh-CN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int2 </a:t>
                      </a:r>
                      <a:r>
                        <a:rPr kumimoji="1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楷体_GB2312" pitchFamily="49" charset="-122"/>
                        </a:rPr>
                        <a:t>返回真</a:t>
                      </a:r>
                      <a:endParaRPr kumimoji="1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Courier New" pitchFamily="49" charset="0"/>
                        <a:ea typeface="楷体_GB2312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2339752" y="4797152"/>
            <a:ext cx="4392613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zh-CN" altLang="en-US" sz="2800" b="0" dirty="0">
                <a:solidFill>
                  <a:srgbClr val="FFFF00"/>
                </a:solidFill>
                <a:ea typeface="华文新魏" pitchFamily="2" charset="-122"/>
              </a:rPr>
              <a:t>操作符</a:t>
            </a:r>
            <a:r>
              <a:rPr lang="zh-CN" altLang="en-US" sz="2800" b="0" dirty="0" smtClean="0">
                <a:solidFill>
                  <a:srgbClr val="FFFF00"/>
                </a:solidFill>
                <a:ea typeface="华文新魏" pitchFamily="2" charset="-122"/>
              </a:rPr>
              <a:t>两边</a:t>
            </a:r>
            <a:r>
              <a:rPr lang="zh-CN" altLang="en-US" sz="2800" dirty="0" smtClean="0">
                <a:solidFill>
                  <a:srgbClr val="FFFF00"/>
                </a:solidFill>
                <a:ea typeface="华文新魏" pitchFamily="2" charset="-122"/>
              </a:rPr>
              <a:t>的</a:t>
            </a:r>
            <a:r>
              <a:rPr lang="zh-CN" altLang="en-US" sz="2800" b="0" dirty="0" smtClean="0">
                <a:solidFill>
                  <a:srgbClr val="FFFF00"/>
                </a:solidFill>
                <a:ea typeface="华文新魏" pitchFamily="2" charset="-122"/>
              </a:rPr>
              <a:t>空格可省略！</a:t>
            </a:r>
            <a:endParaRPr lang="zh-CN" altLang="en-US" sz="2800" b="0" dirty="0">
              <a:solidFill>
                <a:srgbClr val="FFFF00"/>
              </a:solidFill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69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条件测试举例（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79512" y="2310572"/>
            <a:ext cx="3744416" cy="39703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 $a != $b ]   ; 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$a != $b ]] ; 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 $n -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gt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$m ]  ; 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$n&gt;$m ]]    ; echo $?</a:t>
            </a:r>
          </a:p>
          <a:p>
            <a:pPr>
              <a:buClr>
                <a:srgbClr val="FF3300"/>
              </a:buClr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((n&gt;m))        ; 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(($n&gt;$m))      ; echo $?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1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n&gt;m ]]      ; echo $?</a:t>
            </a:r>
          </a:p>
          <a:p>
            <a:pPr>
              <a:buClr>
                <a:srgbClr val="FF3300"/>
              </a:buClr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1412776"/>
            <a:ext cx="806489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a=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linux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; b=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unix</a:t>
            </a:r>
            <a:endParaRPr lang="en-US" altLang="zh-CN" b="1" dirty="0" smtClean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n=5 ; m=7</a:t>
            </a:r>
            <a:endParaRPr lang="zh-CN" alt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995936" y="2308143"/>
            <a:ext cx="4932040" cy="39703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 $a != $b ]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T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$a != $b ]]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T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 $n -</a:t>
            </a:r>
            <a:r>
              <a:rPr lang="en-US" altLang="zh-CN" b="1" dirty="0" err="1" smtClean="0">
                <a:solidFill>
                  <a:srgbClr val="0000CC"/>
                </a:solidFill>
                <a:latin typeface="Courier New" pitchFamily="49" charset="0"/>
              </a:rPr>
              <a:t>gt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$m ]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T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$n&gt;$m ]]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((n&gt;m))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(($n&gt;$m))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$ 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[[ n&gt;m ]]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&amp;&amp;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T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||</a:t>
            </a:r>
            <a:r>
              <a:rPr lang="en-US" altLang="zh-CN" b="1" dirty="0" smtClean="0">
                <a:solidFill>
                  <a:srgbClr val="0000CC"/>
                </a:solidFill>
                <a:latin typeface="Courier New" pitchFamily="49" charset="0"/>
              </a:rPr>
              <a:t> echo F</a:t>
            </a:r>
          </a:p>
          <a:p>
            <a:pPr>
              <a:buClr>
                <a:srgbClr val="FF3300"/>
              </a:buClr>
            </a:pP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以 </a:t>
            </a:r>
            <a:r>
              <a:rPr lang="en-US" altLang="zh-CN" dirty="0" smtClean="0"/>
              <a:t>#! </a:t>
            </a:r>
            <a:r>
              <a:rPr lang="zh-CN" altLang="en-US" dirty="0" smtClean="0"/>
              <a:t>开头：通知系统用何解释器执行此脚本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#!/bin/bash</a:t>
            </a:r>
          </a:p>
          <a:p>
            <a:pPr lvl="1">
              <a:buNone/>
            </a:pPr>
            <a:r>
              <a:rPr lang="en-US" altLang="zh-CN" b="1" dirty="0" smtClean="0">
                <a:solidFill>
                  <a:srgbClr val="002060"/>
                </a:solidFill>
              </a:rPr>
              <a:t>#!/bin/</a:t>
            </a:r>
            <a:r>
              <a:rPr lang="en-US" altLang="zh-CN" b="1" dirty="0" err="1" smtClean="0">
                <a:solidFill>
                  <a:srgbClr val="002060"/>
                </a:solidFill>
              </a:rPr>
              <a:t>ksh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zh-CN" altLang="zh-CN" dirty="0" smtClean="0"/>
              <a:t>以注释形式说明如下的内容：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脚本名称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脚本功能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作者及联系方式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版本更新记录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版权声明</a:t>
            </a:r>
          </a:p>
          <a:p>
            <a:pPr lvl="1"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# </a:t>
            </a:r>
            <a:r>
              <a:rPr lang="zh-CN" altLang="zh-CN" dirty="0" smtClean="0">
                <a:solidFill>
                  <a:srgbClr val="002060"/>
                </a:solidFill>
              </a:rPr>
              <a:t>对算法做简要说明（如果是复杂脚本）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 </a:t>
            </a:r>
            <a:r>
              <a:rPr lang="zh-CN" altLang="en-US" dirty="0" smtClean="0"/>
              <a:t>脚本的编码规范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70</a:t>
            </a:fld>
            <a:endParaRPr lang="en-US" altLang="zh-CN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条件测试举例（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683568" y="1513160"/>
            <a:ext cx="7924800" cy="44627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name=Tom;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 -z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$?</a:t>
            </a: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683568" y="2161232"/>
            <a:ext cx="7920037" cy="44627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name2=Andy;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=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name2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$?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3568" y="2881312"/>
            <a:ext cx="3672408" cy="101566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name=Tom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[</a:t>
            </a:r>
            <a:r>
              <a:rPr lang="en-US" altLang="zh-CN" sz="2000" b="1" dirty="0" err="1">
                <a:solidFill>
                  <a:srgbClr val="990000"/>
                </a:solidFill>
                <a:latin typeface="Courier New" pitchFamily="49" charset="0"/>
              </a:rPr>
              <a:t>Tt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]??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$?</a:t>
            </a: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932040" y="2881312"/>
            <a:ext cx="3672408" cy="1015663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name=Tom</a:t>
            </a:r>
            <a:r>
              <a:rPr lang="en-US" altLang="zh-CN" sz="2000" b="1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[[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=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 [</a:t>
            </a:r>
            <a:r>
              <a:rPr lang="en-US" altLang="zh-CN" sz="2000" b="1" dirty="0" err="1">
                <a:solidFill>
                  <a:srgbClr val="990000"/>
                </a:solidFill>
                <a:latin typeface="Courier New" pitchFamily="49" charset="0"/>
              </a:rPr>
              <a:t>Tt</a:t>
            </a: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]??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]]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</a:p>
          <a:p>
            <a:pPr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9900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$?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39552" y="5473600"/>
            <a:ext cx="3959225" cy="547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zh-CN" altLang="en-US" sz="2800" b="0" dirty="0">
                <a:solidFill>
                  <a:srgbClr val="FFFF00"/>
                </a:solidFill>
                <a:latin typeface="Courier New" pitchFamily="49" charset="0"/>
                <a:ea typeface="华文新魏" pitchFamily="2" charset="-122"/>
              </a:rPr>
              <a:t>方括号前后要留空格！</a:t>
            </a:r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683568" y="4249464"/>
            <a:ext cx="7920880" cy="37702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x=1;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 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altLang="zh-CN" sz="2000" b="1" dirty="0" err="1">
                <a:solidFill>
                  <a:srgbClr val="006600"/>
                </a:solidFill>
                <a:latin typeface="Courier New" pitchFamily="49" charset="0"/>
              </a:rPr>
              <a:t>eq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$?</a:t>
            </a: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683568" y="4771721"/>
            <a:ext cx="7920880" cy="37702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x=a;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 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altLang="zh-CN" sz="2000" b="1" dirty="0" err="1">
                <a:solidFill>
                  <a:srgbClr val="006600"/>
                </a:solidFill>
                <a:latin typeface="Courier New" pitchFamily="49" charset="0"/>
              </a:rPr>
              <a:t>eq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$?</a:t>
            </a:r>
          </a:p>
        </p:txBody>
      </p:sp>
      <p:sp>
        <p:nvSpPr>
          <p:cNvPr id="14" name="Text Box 35"/>
          <p:cNvSpPr txBox="1">
            <a:spLocks noChangeArrowheads="1"/>
          </p:cNvSpPr>
          <p:nvPr/>
        </p:nvSpPr>
        <p:spPr bwMode="auto">
          <a:xfrm>
            <a:off x="5508104" y="4465488"/>
            <a:ext cx="5826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5400" b="0" dirty="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3563888" y="2953320"/>
            <a:ext cx="58261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5400" b="0" dirty="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644008" y="5473600"/>
            <a:ext cx="3959225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CN" sz="2800" dirty="0" smtClean="0">
                <a:solidFill>
                  <a:srgbClr val="FFFF00"/>
                </a:solidFill>
                <a:latin typeface="Courier New" pitchFamily="49" charset="0"/>
                <a:ea typeface="华文新魏" pitchFamily="2" charset="-122"/>
              </a:rPr>
              <a:t>[]</a:t>
            </a:r>
            <a:r>
              <a:rPr lang="zh-CN" altLang="en-US" sz="2800" dirty="0" smtClean="0">
                <a:solidFill>
                  <a:srgbClr val="FFFF00"/>
                </a:solidFill>
                <a:latin typeface="Courier New" pitchFamily="49" charset="0"/>
                <a:ea typeface="华文新魏" pitchFamily="2" charset="-122"/>
              </a:rPr>
              <a:t>内不能使用通配符</a:t>
            </a:r>
            <a:r>
              <a:rPr lang="zh-CN" altLang="en-US" sz="2800" b="0" dirty="0" smtClean="0">
                <a:solidFill>
                  <a:srgbClr val="FFFF00"/>
                </a:solidFill>
                <a:latin typeface="Courier New" pitchFamily="49" charset="0"/>
                <a:ea typeface="华文新魏" pitchFamily="2" charset="-122"/>
              </a:rPr>
              <a:t>！</a:t>
            </a:r>
            <a:endParaRPr lang="zh-CN" altLang="en-US" sz="2800" b="0" dirty="0">
              <a:solidFill>
                <a:srgbClr val="FFFF00"/>
              </a:solidFill>
              <a:latin typeface="Courier New" pitchFamily="49" charset="0"/>
              <a:ea typeface="华文新魏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71</a:t>
            </a:fld>
            <a:endParaRPr lang="en-US" altLang="zh-CN" dirty="0"/>
          </a:p>
        </p:txBody>
      </p:sp>
      <p:sp>
        <p:nvSpPr>
          <p:cNvPr id="10" name="副标题 9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逻辑测试</a:t>
            </a:r>
            <a:endParaRPr lang="zh-CN" altLang="en-US" dirty="0"/>
          </a:p>
        </p:txBody>
      </p:sp>
      <p:graphicFrame>
        <p:nvGraphicFramePr>
          <p:cNvPr id="7" name="Group 33"/>
          <p:cNvGraphicFramePr>
            <a:graphicFrameLocks noGrp="1"/>
          </p:cNvGraphicFramePr>
          <p:nvPr/>
        </p:nvGraphicFramePr>
        <p:xfrm>
          <a:off x="395288" y="3068960"/>
          <a:ext cx="8229600" cy="1368152"/>
        </p:xfrm>
        <a:graphic>
          <a:graphicData uri="http://schemas.openxmlformats.org/drawingml/2006/table">
            <a:tbl>
              <a:tblPr/>
              <a:tblGrid>
                <a:gridCol w="5184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4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&amp;&amp;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与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||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或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pattern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非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47"/>
          <p:cNvGraphicFramePr>
            <a:graphicFrameLocks noGrp="1"/>
          </p:cNvGraphicFramePr>
          <p:nvPr/>
        </p:nvGraphicFramePr>
        <p:xfrm>
          <a:off x="395288" y="1484784"/>
          <a:ext cx="8209160" cy="1369450"/>
        </p:xfrm>
        <a:graphic>
          <a:graphicData uri="http://schemas.openxmlformats.org/drawingml/2006/table">
            <a:tbl>
              <a:tblPr/>
              <a:tblGrid>
                <a:gridCol w="3468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a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与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，都为真时，结果为真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-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o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或</a:t>
                      </a:r>
                      <a:r>
                        <a:rPr kumimoji="1" lang="zh-CN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，有一个为真时，结果为真</a:t>
                      </a:r>
                      <a:endParaRPr kumimoji="1" lang="en-US" altLang="zh-CN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[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]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非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Group 47"/>
          <p:cNvGraphicFramePr>
            <a:graphicFrameLocks noGrp="1"/>
          </p:cNvGraphicFramePr>
          <p:nvPr/>
        </p:nvGraphicFramePr>
        <p:xfrm>
          <a:off x="395536" y="4653136"/>
          <a:ext cx="8209160" cy="1369450"/>
        </p:xfrm>
        <a:graphic>
          <a:graphicData uri="http://schemas.openxmlformats.org/drawingml/2006/table">
            <a:tbl>
              <a:tblPr/>
              <a:tblGrid>
                <a:gridCol w="5184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  <a:cs typeface="+mn-cs"/>
                        </a:rPr>
                        <a:t>((</a:t>
                      </a:r>
                      <a:r>
                        <a:rPr kumimoji="1" lang="zh-CN" alt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  <a:cs typeface="+mn-cs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&amp;&amp;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与</a:t>
                      </a:r>
                      <a:endParaRPr kumimoji="1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1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expr1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||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expr2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或</a:t>
                      </a:r>
                      <a:endParaRPr kumimoji="1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黑体" pitchFamily="2" charset="-122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((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!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expr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 </a:t>
                      </a:r>
                      <a:r>
                        <a:rPr kumimoji="1" lang="en-US" altLang="zh-CN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ourier New" pitchFamily="49" charset="0"/>
                          <a:ea typeface="宋体" charset="-122"/>
                        </a:rPr>
                        <a:t>))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逻辑</a:t>
                      </a:r>
                      <a:r>
                        <a:rPr kumimoji="1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ea typeface="黑体" pitchFamily="2" charset="-122"/>
                        </a:rPr>
                        <a:t>非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72</a:t>
            </a:fld>
            <a:endParaRPr lang="en-US" altLang="zh-CN" dirty="0"/>
          </a:p>
        </p:txBody>
      </p:sp>
      <p:sp>
        <p:nvSpPr>
          <p:cNvPr id="17" name="副标题 1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条件测试举例（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395536" y="3717057"/>
            <a:ext cx="7992888" cy="46166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[[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&amp;&amp;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To?</a:t>
            </a:r>
            <a:r>
              <a:rPr lang="zh-CN" altLang="en-US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]]</a:t>
            </a:r>
            <a:r>
              <a:rPr lang="zh-CN" altLang="en-US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$?</a:t>
            </a:r>
            <a:endParaRPr lang="en-US" altLang="zh-CN" sz="20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95114" y="1412776"/>
            <a:ext cx="7993310" cy="44627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x=1; name=Tom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;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[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altLang="zh-CN" sz="2000" b="1" dirty="0" err="1">
                <a:solidFill>
                  <a:srgbClr val="006600"/>
                </a:solidFill>
                <a:latin typeface="Courier New" pitchFamily="49" charset="0"/>
              </a:rPr>
              <a:t>eq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–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a –n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zh-CN" altLang="en-US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zh-CN" altLang="en-US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$?</a:t>
            </a:r>
          </a:p>
        </p:txBody>
      </p:sp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395114" y="2564929"/>
            <a:ext cx="2749471" cy="40011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注：不能随便添加括号</a:t>
            </a:r>
          </a:p>
        </p:txBody>
      </p:sp>
      <p:sp>
        <p:nvSpPr>
          <p:cNvPr id="10" name="Rectangle 45"/>
          <p:cNvSpPr>
            <a:spLocks noChangeArrowheads="1"/>
          </p:cNvSpPr>
          <p:nvPr/>
        </p:nvSpPr>
        <p:spPr bwMode="auto">
          <a:xfrm>
            <a:off x="395114" y="3068861"/>
            <a:ext cx="7993310" cy="46166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[</a:t>
            </a:r>
            <a:r>
              <a:rPr lang="en-US" altLang="zh-CN" sz="2000" b="1" dirty="0">
                <a:solidFill>
                  <a:srgbClr val="006600"/>
                </a:solidFill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(</a:t>
            </a:r>
            <a:r>
              <a:rPr lang="en-US" altLang="zh-CN" sz="2000" b="1" dirty="0">
                <a:solidFill>
                  <a:srgbClr val="006600"/>
                </a:solidFill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altLang="zh-CN" sz="2000" b="1" dirty="0" err="1">
                <a:solidFill>
                  <a:srgbClr val="006600"/>
                </a:solidFill>
                <a:latin typeface="Courier New" pitchFamily="49" charset="0"/>
              </a:rPr>
              <a:t>eq</a:t>
            </a:r>
            <a:r>
              <a:rPr lang="en-US" altLang="zh-CN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</a:t>
            </a:r>
            <a:r>
              <a:rPr lang="en-US" altLang="zh-CN" sz="2000" b="1" dirty="0">
                <a:solidFill>
                  <a:srgbClr val="006600"/>
                </a:solidFill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)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–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a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(</a:t>
            </a:r>
            <a:r>
              <a:rPr lang="en-US" altLang="zh-CN" sz="2000" b="1" dirty="0">
                <a:solidFill>
                  <a:srgbClr val="006600"/>
                </a:solidFill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–n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</a:t>
            </a:r>
            <a:r>
              <a:rPr lang="en-US" altLang="zh-CN" sz="2000" b="1" dirty="0">
                <a:solidFill>
                  <a:srgbClr val="006600"/>
                </a:solidFill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)</a:t>
            </a:r>
            <a:r>
              <a:rPr lang="zh-CN" altLang="en-US" sz="2000" b="1" dirty="0">
                <a:solidFill>
                  <a:srgbClr val="006600"/>
                </a:solidFill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]</a:t>
            </a:r>
            <a:r>
              <a:rPr lang="zh-CN" altLang="en-US" sz="2000" b="1" dirty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$?</a:t>
            </a:r>
          </a:p>
        </p:txBody>
      </p:sp>
      <p:sp>
        <p:nvSpPr>
          <p:cNvPr id="11" name="Text Box 46"/>
          <p:cNvSpPr txBox="1">
            <a:spLocks noChangeArrowheads="1"/>
          </p:cNvSpPr>
          <p:nvPr/>
        </p:nvSpPr>
        <p:spPr bwMode="auto">
          <a:xfrm>
            <a:off x="7380312" y="2852961"/>
            <a:ext cx="5826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5400" b="0" dirty="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395536" y="4839543"/>
            <a:ext cx="7992888" cy="46166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((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==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1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&amp;&amp;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To?</a:t>
            </a:r>
            <a:r>
              <a:rPr lang="zh-CN" altLang="en-US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))</a:t>
            </a:r>
            <a:r>
              <a:rPr lang="zh-CN" altLang="en-US" sz="2000" b="1" dirty="0" smtClean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$?</a:t>
            </a:r>
            <a:endParaRPr lang="en-US" altLang="zh-CN" sz="2000" b="1" dirty="0">
              <a:solidFill>
                <a:srgbClr val="006600"/>
              </a:solidFill>
              <a:latin typeface="Courier New" pitchFamily="49" charset="0"/>
            </a:endParaRPr>
          </a:p>
        </p:txBody>
      </p:sp>
      <p:sp>
        <p:nvSpPr>
          <p:cNvPr id="13" name="Rectangle 44"/>
          <p:cNvSpPr>
            <a:spLocks noChangeArrowheads="1"/>
          </p:cNvSpPr>
          <p:nvPr/>
        </p:nvSpPr>
        <p:spPr bwMode="auto">
          <a:xfrm>
            <a:off x="395536" y="4325034"/>
            <a:ext cx="3743332" cy="40011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000" b="0" dirty="0">
                <a:solidFill>
                  <a:schemeClr val="tx1"/>
                </a:solidFill>
                <a:ea typeface="黑体" pitchFamily="2" charset="-122"/>
              </a:rPr>
              <a:t>注：</a:t>
            </a:r>
            <a:r>
              <a:rPr lang="zh-CN" altLang="en-US" sz="2000" b="0" dirty="0" smtClean="0">
                <a:solidFill>
                  <a:schemeClr val="tx1"/>
                </a:solidFill>
                <a:ea typeface="黑体" pitchFamily="2" charset="-122"/>
              </a:rPr>
              <a:t>不能</a:t>
            </a:r>
            <a:r>
              <a:rPr lang="zh-CN" altLang="en-US" sz="2000" dirty="0" smtClean="0">
                <a:ea typeface="黑体" pitchFamily="2" charset="-122"/>
              </a:rPr>
              <a:t>在 </a:t>
            </a:r>
            <a:r>
              <a:rPr lang="en-US" altLang="zh-CN" sz="2000" dirty="0" smtClean="0">
                <a:ea typeface="黑体" pitchFamily="2" charset="-122"/>
              </a:rPr>
              <a:t>(()) </a:t>
            </a:r>
            <a:r>
              <a:rPr lang="zh-CN" altLang="en-US" sz="2000" dirty="0" smtClean="0">
                <a:ea typeface="黑体" pitchFamily="2" charset="-122"/>
              </a:rPr>
              <a:t>中做字符串比较</a:t>
            </a:r>
            <a:endParaRPr lang="zh-CN" altLang="en-US" sz="2000" b="0" dirty="0">
              <a:solidFill>
                <a:schemeClr val="tx1"/>
              </a:solidFill>
              <a:ea typeface="黑体" pitchFamily="2" charset="-122"/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95536" y="5445224"/>
            <a:ext cx="7992888" cy="83099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((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==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1 </a:t>
            </a:r>
            <a:r>
              <a:rPr lang="en-US" altLang="zh-CN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</a:rPr>
              <a:t>))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zh-CN" altLang="en-US" sz="2000" b="1" dirty="0">
                <a:solidFill>
                  <a:srgbClr val="006600"/>
                </a:solidFill>
                <a:latin typeface="Courier New" pitchFamily="49" charset="0"/>
              </a:rPr>
              <a:t>&amp;&amp;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[[ $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name 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=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00CC"/>
                </a:solidFill>
                <a:latin typeface="Courier New" pitchFamily="49" charset="0"/>
              </a:rPr>
              <a:t>To?</a:t>
            </a:r>
            <a:r>
              <a:rPr lang="zh-CN" altLang="en-US" sz="20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]]</a:t>
            </a:r>
            <a:r>
              <a:rPr lang="zh-CN" altLang="en-US" sz="2000" b="1" dirty="0" smtClean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$?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zh-CN" altLang="en-US" sz="2000" b="1" dirty="0" smtClean="0">
                <a:latin typeface="Courier New" pitchFamily="49" charset="0"/>
              </a:rPr>
              <a:t>此处的 </a:t>
            </a:r>
            <a:r>
              <a:rPr lang="en-US" altLang="zh-CN" sz="2000" b="1" dirty="0" smtClean="0">
                <a:latin typeface="Courier New" pitchFamily="49" charset="0"/>
              </a:rPr>
              <a:t>&amp;&amp; </a:t>
            </a:r>
            <a:r>
              <a:rPr lang="zh-CN" altLang="en-US" sz="2000" b="1" dirty="0" smtClean="0">
                <a:latin typeface="Courier New" pitchFamily="49" charset="0"/>
              </a:rPr>
              <a:t>并非逻辑运算符，而是命令聚合（</a:t>
            </a:r>
            <a:r>
              <a:rPr lang="en-US" altLang="zh-CN" sz="2000" b="1" dirty="0" smtClean="0">
                <a:latin typeface="Courier New" pitchFamily="49" charset="0"/>
              </a:rPr>
              <a:t>Command Group</a:t>
            </a:r>
            <a:r>
              <a:rPr lang="zh-CN" altLang="en-US" sz="2000" b="1" dirty="0" smtClean="0">
                <a:latin typeface="Courier New" pitchFamily="49" charset="0"/>
              </a:rPr>
              <a:t>）</a:t>
            </a:r>
            <a:endParaRPr lang="en-US" altLang="zh-CN" sz="2000" b="1" dirty="0">
              <a:latin typeface="Courier New" pitchFamily="49" charset="0"/>
            </a:endParaRPr>
          </a:p>
        </p:txBody>
      </p:sp>
      <p:sp>
        <p:nvSpPr>
          <p:cNvPr id="15" name="Text Box 46"/>
          <p:cNvSpPr txBox="1">
            <a:spLocks noChangeArrowheads="1"/>
          </p:cNvSpPr>
          <p:nvPr/>
        </p:nvSpPr>
        <p:spPr bwMode="auto">
          <a:xfrm>
            <a:off x="7452320" y="4602832"/>
            <a:ext cx="5826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5400" b="0" dirty="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395536" y="1974612"/>
            <a:ext cx="7993310" cy="46166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pt-BR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[ </a:t>
            </a:r>
            <a:r>
              <a:rPr lang="en-US" altLang="zh-CN" sz="2000" b="1" dirty="0" smtClean="0">
                <a:solidFill>
                  <a:srgbClr val="006600"/>
                </a:solidFill>
                <a:latin typeface="Courier New" pitchFamily="49" charset="0"/>
              </a:rPr>
              <a:t>$x</a:t>
            </a:r>
            <a:r>
              <a:rPr lang="en-US" altLang="zh-CN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zh-CN" altLang="en-US" sz="2000" b="1" dirty="0" smtClean="0">
                <a:solidFill>
                  <a:srgbClr val="006600"/>
                </a:solidFill>
                <a:latin typeface="Courier New" pitchFamily="49" charset="0"/>
              </a:rPr>
              <a:t>-</a:t>
            </a:r>
            <a:r>
              <a:rPr lang="en-US" altLang="zh-CN" sz="2000" b="1" dirty="0" err="1" smtClean="0">
                <a:solidFill>
                  <a:srgbClr val="006600"/>
                </a:solidFill>
                <a:latin typeface="Courier New" pitchFamily="49" charset="0"/>
              </a:rPr>
              <a:t>eq</a:t>
            </a:r>
            <a:r>
              <a:rPr lang="en-US" altLang="zh-CN" sz="2000" b="1" dirty="0" smtClean="0">
                <a:latin typeface="Courier New" pitchFamily="49" charset="0"/>
              </a:rPr>
              <a:t> </a:t>
            </a:r>
            <a:r>
              <a:rPr lang="en-US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1 </a:t>
            </a:r>
            <a:r>
              <a:rPr lang="pt-BR" altLang="zh-CN" sz="2000" b="1" dirty="0" smtClean="0">
                <a:solidFill>
                  <a:srgbClr val="0000CC"/>
                </a:solidFill>
                <a:latin typeface="Courier New" pitchFamily="49" charset="0"/>
              </a:rPr>
              <a:t>-a \( -f "$FN" -o -d "$FN" \) ]</a:t>
            </a:r>
            <a:r>
              <a:rPr lang="zh-CN" altLang="en-US" sz="2000" b="1" dirty="0" smtClean="0">
                <a:solidFill>
                  <a:srgbClr val="0000CC"/>
                </a:solidFill>
                <a:latin typeface="Courier New" pitchFamily="49" charset="0"/>
              </a:rPr>
              <a:t>;</a:t>
            </a:r>
            <a:r>
              <a:rPr lang="zh-CN" altLang="en-US" sz="20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altLang="zh-CN" sz="2000" b="1" dirty="0">
                <a:solidFill>
                  <a:srgbClr val="006600"/>
                </a:solidFill>
                <a:latin typeface="Courier New" pitchFamily="49" charset="0"/>
              </a:rPr>
              <a:t>echo $?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流程控制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分支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73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dirty="0" smtClean="0"/>
              <a:t>分支</a:t>
            </a:r>
            <a:endParaRPr lang="en-US" altLang="zh-CN" dirty="0" smtClean="0"/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if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条件语句</a:t>
            </a:r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case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选择语句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zh-CN" altLang="en-US" dirty="0" smtClean="0"/>
              <a:t>循环</a:t>
            </a:r>
            <a:endParaRPr lang="en-US" altLang="zh-CN" dirty="0" smtClean="0"/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循环语句</a:t>
            </a:r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while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循环语句</a:t>
            </a:r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until</a:t>
            </a:r>
            <a:r>
              <a:rPr lang="en-US" altLang="zh-CN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循环语句</a:t>
            </a:r>
          </a:p>
          <a:p>
            <a:pPr lvl="1">
              <a:lnSpc>
                <a:spcPct val="120000"/>
              </a:lnSpc>
              <a:buClr>
                <a:srgbClr val="FF3300"/>
              </a:buClr>
            </a:pPr>
            <a:r>
              <a:rPr lang="zh-CN" altLang="en-US" b="1" dirty="0" smtClean="0">
                <a:solidFill>
                  <a:srgbClr val="0000CC"/>
                </a:solidFill>
              </a:rPr>
              <a:t> </a:t>
            </a:r>
            <a:r>
              <a:rPr lang="en-US" altLang="zh-CN" b="1" dirty="0" smtClean="0">
                <a:solidFill>
                  <a:srgbClr val="006600"/>
                </a:solidFill>
                <a:latin typeface="Courier New" pitchFamily="49" charset="0"/>
              </a:rPr>
              <a:t>select</a:t>
            </a:r>
            <a:r>
              <a:rPr lang="zh-CN" altLang="en-US" b="1" dirty="0" smtClean="0">
                <a:ea typeface="黑体" pitchFamily="2" charset="-122"/>
              </a:rPr>
              <a:t> </a:t>
            </a:r>
            <a:r>
              <a:rPr lang="zh-CN" altLang="en-US" dirty="0" smtClean="0">
                <a:ea typeface="黑体" pitchFamily="2" charset="-122"/>
              </a:rPr>
              <a:t>循环与菜单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流程控制语句</a:t>
            </a:r>
            <a:endParaRPr lang="zh-CN" altLang="en-US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4788024" y="2348880"/>
            <a:ext cx="4114800" cy="3782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65000"/>
              <a:buFont typeface="Wingdings" pitchFamily="2" charset="2"/>
              <a:buChar char="q"/>
              <a:tabLst/>
              <a:defRPr/>
            </a:pPr>
            <a:r>
              <a:rPr kumimoji="0" lang="zh-CN" alt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循环控制</a:t>
            </a:r>
            <a:endParaRPr kumimoji="0" lang="en-US" altLang="zh-CN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altLang="zh-CN" sz="2600" b="1" kern="0" dirty="0" smtClean="0">
                <a:solidFill>
                  <a:srgbClr val="0000CC"/>
                </a:solidFill>
                <a:latin typeface="+mn-lt"/>
                <a:ea typeface="+mn-ea"/>
              </a:rPr>
              <a:t>break</a:t>
            </a:r>
            <a:r>
              <a:rPr lang="en-US" altLang="zh-CN" sz="2600" kern="0" dirty="0" smtClean="0">
                <a:solidFill>
                  <a:srgbClr val="0000CC"/>
                </a:solidFill>
                <a:latin typeface="+mn-lt"/>
                <a:ea typeface="+mn-ea"/>
              </a:rPr>
              <a:t>  </a:t>
            </a:r>
            <a:r>
              <a:rPr lang="zh-CN" altLang="en-US" sz="2600" kern="0" dirty="0" smtClean="0">
                <a:solidFill>
                  <a:srgbClr val="0000CC"/>
                </a:solidFill>
                <a:latin typeface="+mn-lt"/>
                <a:ea typeface="+mn-ea"/>
              </a:rPr>
              <a:t>语句</a:t>
            </a:r>
          </a:p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en-US" altLang="zh-CN" sz="2600" b="1" kern="0" dirty="0" smtClean="0">
                <a:solidFill>
                  <a:srgbClr val="0000CC"/>
                </a:solidFill>
                <a:latin typeface="+mn-lt"/>
                <a:ea typeface="+mn-ea"/>
              </a:rPr>
              <a:t>continue</a:t>
            </a:r>
            <a:r>
              <a:rPr lang="en-US" altLang="zh-CN" sz="2600" kern="0" dirty="0" smtClean="0">
                <a:solidFill>
                  <a:srgbClr val="0000CC"/>
                </a:solidFill>
                <a:latin typeface="+mn-lt"/>
                <a:ea typeface="+mn-ea"/>
              </a:rPr>
              <a:t> </a:t>
            </a:r>
            <a:r>
              <a:rPr lang="zh-CN" altLang="en-US" sz="2600" kern="0" dirty="0" smtClean="0">
                <a:solidFill>
                  <a:srgbClr val="0000CC"/>
                </a:solidFill>
                <a:latin typeface="+mn-lt"/>
                <a:ea typeface="+mn-ea"/>
              </a:rPr>
              <a:t> 语句</a:t>
            </a:r>
            <a:endParaRPr lang="en-US" altLang="zh-CN" sz="2600" kern="0" dirty="0" smtClean="0">
              <a:solidFill>
                <a:srgbClr val="0000CC"/>
              </a:solidFill>
              <a:latin typeface="+mn-lt"/>
              <a:ea typeface="+mn-ea"/>
            </a:endParaRPr>
          </a:p>
          <a:p>
            <a:pPr marL="212725" indent="-325438">
              <a:lnSpc>
                <a:spcPct val="120000"/>
              </a:lnSpc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lang="zh-CN" altLang="en-US" sz="3000" kern="0" dirty="0" smtClean="0">
                <a:latin typeface="+mn-lt"/>
                <a:ea typeface="+mn-ea"/>
              </a:rPr>
              <a:t>位置参数处理</a:t>
            </a:r>
            <a:endParaRPr kumimoji="0" lang="en-US" altLang="zh-CN" sz="3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kumimoji="0" lang="zh-CN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r>
              <a:rPr lang="en-US" altLang="zh-CN" sz="2600" b="1" kern="0" dirty="0" smtClean="0">
                <a:solidFill>
                  <a:srgbClr val="0000CC"/>
                </a:solidFill>
                <a:latin typeface="+mn-lt"/>
                <a:ea typeface="+mn-ea"/>
              </a:rPr>
              <a:t>shift</a:t>
            </a:r>
            <a:r>
              <a:rPr lang="en-US" altLang="zh-CN" sz="2600" kern="0" dirty="0" smtClean="0">
                <a:solidFill>
                  <a:srgbClr val="0000CC"/>
                </a:solidFill>
                <a:latin typeface="+mn-lt"/>
                <a:ea typeface="+mn-ea"/>
              </a:rPr>
              <a:t>  </a:t>
            </a:r>
            <a:r>
              <a:rPr lang="zh-CN" altLang="en-US" sz="2600" kern="0" dirty="0" smtClean="0">
                <a:solidFill>
                  <a:srgbClr val="0000CC"/>
                </a:solidFill>
                <a:latin typeface="+mn-lt"/>
                <a:ea typeface="+mn-ea"/>
              </a:rPr>
              <a:t>命令</a:t>
            </a:r>
            <a:endParaRPr kumimoji="0" lang="zh-CN" alt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  <a:p>
            <a:pPr marL="669925" lvl="1" indent="-325438">
              <a:lnSpc>
                <a:spcPct val="120000"/>
              </a:lnSpc>
              <a:spcBef>
                <a:spcPct val="20000"/>
              </a:spcBef>
              <a:buClr>
                <a:srgbClr val="FF3300"/>
              </a:buClr>
              <a:buSzPct val="60000"/>
              <a:buFont typeface="Wingdings" pitchFamily="2" charset="2"/>
              <a:buChar char="q"/>
            </a:pPr>
            <a:r>
              <a:rPr kumimoji="0" lang="zh-CN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r>
              <a:rPr lang="en-US" altLang="zh-CN" sz="2600" b="1" kern="0" dirty="0" err="1" smtClean="0">
                <a:solidFill>
                  <a:srgbClr val="0000CC"/>
                </a:solidFill>
                <a:latin typeface="+mn-lt"/>
                <a:ea typeface="+mn-ea"/>
              </a:rPr>
              <a:t>getopts</a:t>
            </a:r>
            <a:r>
              <a:rPr kumimoji="0" lang="en-US" altLang="zh-CN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urier New" pitchFamily="49" charset="0"/>
                <a:ea typeface="+mn-ea"/>
              </a:rPr>
              <a:t> </a:t>
            </a:r>
            <a:r>
              <a:rPr lang="zh-CN" altLang="en-US" sz="2600" kern="0" dirty="0" smtClean="0">
                <a:solidFill>
                  <a:srgbClr val="0000CC"/>
                </a:solidFill>
                <a:latin typeface="+mn-lt"/>
                <a:ea typeface="+mn-ea"/>
              </a:rPr>
              <a:t>命令</a:t>
            </a:r>
            <a:r>
              <a:rPr kumimoji="0" lang="zh-CN" alt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endParaRPr kumimoji="0" lang="zh-CN" alt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75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语句语法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188" y="1700808"/>
            <a:ext cx="8153400" cy="4127500"/>
          </a:xfrm>
          <a:prstGeom prst="rect">
            <a:avLst/>
          </a:prstGeom>
          <a:noFill/>
          <a:ln w="19050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if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expr1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    # 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如果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为真(返回值为0)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then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那么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commands1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commands1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elif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expr2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  # 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expr1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不真，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而 </a:t>
            </a:r>
            <a:r>
              <a:rPr lang="en-US" altLang="zh-CN" sz="2400" b="1" dirty="0" smtClean="0">
                <a:latin typeface="Courier New" pitchFamily="49" charset="0"/>
                <a:ea typeface="楷体_GB2312" pitchFamily="49" charset="-122"/>
              </a:rPr>
              <a:t>expr2</a:t>
            </a:r>
            <a:r>
              <a:rPr lang="en-US" altLang="zh-CN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为真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then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那么</a:t>
            </a:r>
            <a:endParaRPr lang="en-US" altLang="zh-CN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commands2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commands2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... ...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可以有多个 </a:t>
            </a:r>
            <a:r>
              <a:rPr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elif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语句 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else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else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最多只能有一个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commands4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commands4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fi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 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if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语句必须以单词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fi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终止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76</a:t>
            </a:fld>
            <a:endParaRPr lang="en-US" altLang="zh-CN" dirty="0"/>
          </a:p>
        </p:txBody>
      </p:sp>
      <p:sp>
        <p:nvSpPr>
          <p:cNvPr id="13" name="副标题 12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语句说明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750" y="3860800"/>
            <a:ext cx="82296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commands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为可执行语句块，如果为空，需使用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shell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提供的空命令 “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: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 ”，即冒号。该命令不做任何事情，只返回一个退出状态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39750" y="5157788"/>
            <a:ext cx="6480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if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语句可以嵌套使用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39750" y="1338263"/>
            <a:ext cx="6337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elif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可以有任意多个（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 个或多个）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39750" y="1844675"/>
            <a:ext cx="64087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else</a:t>
            </a: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最多只能有一个（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0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 个或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1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 个）</a:t>
            </a: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539750" y="2349500"/>
            <a:ext cx="5111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en-US" altLang="zh-CN" sz="2400" b="1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if</a:t>
            </a:r>
            <a:r>
              <a:rPr lang="en-US" altLang="zh-CN" sz="2400" b="1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ea typeface="黑体" pitchFamily="2" charset="-122"/>
              </a:rPr>
              <a:t>语句必须以 </a:t>
            </a:r>
            <a:r>
              <a:rPr lang="en-US" altLang="zh-CN" sz="2400" b="1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fi</a:t>
            </a:r>
            <a:r>
              <a:rPr lang="en-US" altLang="zh-CN" sz="2400" b="1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>
                <a:solidFill>
                  <a:schemeClr val="tx1"/>
                </a:solidFill>
                <a:ea typeface="黑体" pitchFamily="2" charset="-122"/>
              </a:rPr>
              <a:t>表示结束</a:t>
            </a: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39750" y="2924175"/>
            <a:ext cx="813593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en-US" altLang="zh-CN" sz="2400" b="1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1" dirty="0" err="1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expr</a:t>
            </a:r>
            <a:r>
              <a:rPr lang="en-US" altLang="zh-CN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黑体" pitchFamily="2" charset="-122"/>
              </a:rPr>
              <a:t>X</a:t>
            </a:r>
            <a:r>
              <a:rPr lang="en-US" altLang="zh-CN" sz="2400" b="1" dirty="0" smtClean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ea typeface="黑体" pitchFamily="2" charset="-122"/>
              </a:rPr>
              <a:t>通常为条件测试表达式；也可以是多个命令，以最后一个命令的退出状态为条件值。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单分支：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当“条件成立”时执行相应的操作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77</a:t>
            </a:fld>
            <a:endParaRPr lang="en-US" altLang="zh-CN" dirty="0"/>
          </a:p>
        </p:txBody>
      </p:sp>
      <p:sp>
        <p:nvSpPr>
          <p:cNvPr id="24" name="副标题 23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语句流程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539552" y="2780928"/>
            <a:ext cx="8064896" cy="2880319"/>
            <a:chOff x="701" y="2308"/>
            <a:chExt cx="4356" cy="1454"/>
          </a:xfrm>
        </p:grpSpPr>
        <p:sp>
          <p:nvSpPr>
            <p:cNvPr id="8" name="AutoShape 59"/>
            <p:cNvSpPr>
              <a:spLocks noChangeArrowheads="1"/>
            </p:cNvSpPr>
            <p:nvPr/>
          </p:nvSpPr>
          <p:spPr bwMode="auto">
            <a:xfrm>
              <a:off x="3774" y="3002"/>
              <a:ext cx="1036" cy="306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9" name="Line 60"/>
            <p:cNvSpPr>
              <a:spLocks noChangeShapeType="1"/>
            </p:cNvSpPr>
            <p:nvPr/>
          </p:nvSpPr>
          <p:spPr bwMode="auto">
            <a:xfrm>
              <a:off x="1682" y="2536"/>
              <a:ext cx="0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0" name="AutoShape 61"/>
            <p:cNvSpPr>
              <a:spLocks noChangeArrowheads="1"/>
            </p:cNvSpPr>
            <p:nvPr/>
          </p:nvSpPr>
          <p:spPr bwMode="auto">
            <a:xfrm>
              <a:off x="948" y="2872"/>
              <a:ext cx="1470" cy="551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11" name="Text Box 62"/>
            <p:cNvSpPr txBox="1">
              <a:spLocks noChangeArrowheads="1"/>
            </p:cNvSpPr>
            <p:nvPr/>
          </p:nvSpPr>
          <p:spPr bwMode="auto">
            <a:xfrm>
              <a:off x="1063" y="3026"/>
              <a:ext cx="1273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2000" b="1">
                  <a:solidFill>
                    <a:srgbClr val="FF0000"/>
                  </a:solidFill>
                  <a:ea typeface="楷体_GB2312" pitchFamily="49" charset="-122"/>
                </a:rPr>
                <a:t>if </a:t>
              </a:r>
              <a:r>
                <a:rPr lang="en-US" altLang="zh-CN" sz="2000" b="1">
                  <a:ea typeface="楷体_GB2312" pitchFamily="49" charset="-122"/>
                </a:rPr>
                <a:t> </a:t>
              </a:r>
              <a:r>
                <a:rPr lang="zh-CN" altLang="en-US" sz="2000" b="1">
                  <a:ea typeface="楷体_GB2312" pitchFamily="49" charset="-122"/>
                </a:rPr>
                <a:t>条件测试命令</a:t>
              </a:r>
            </a:p>
          </p:txBody>
        </p:sp>
        <p:sp>
          <p:nvSpPr>
            <p:cNvPr id="12" name="AutoShape 63"/>
            <p:cNvSpPr>
              <a:spLocks noChangeArrowheads="1"/>
            </p:cNvSpPr>
            <p:nvPr/>
          </p:nvSpPr>
          <p:spPr bwMode="auto">
            <a:xfrm>
              <a:off x="2785" y="2365"/>
              <a:ext cx="1041" cy="306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13" name="Text Box 64"/>
            <p:cNvSpPr txBox="1">
              <a:spLocks noChangeArrowheads="1"/>
            </p:cNvSpPr>
            <p:nvPr/>
          </p:nvSpPr>
          <p:spPr bwMode="auto">
            <a:xfrm>
              <a:off x="2805" y="2413"/>
              <a:ext cx="1013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000" b="1" dirty="0">
                  <a:ea typeface="楷体_GB2312" pitchFamily="49" charset="-122"/>
                </a:rPr>
                <a:t>命令序列</a:t>
              </a:r>
              <a:r>
                <a:rPr lang="en-US" altLang="zh-CN" sz="2000" b="1" dirty="0">
                  <a:ea typeface="楷体_GB2312" pitchFamily="49" charset="-122"/>
                </a:rPr>
                <a:t>…</a:t>
              </a:r>
            </a:p>
          </p:txBody>
        </p:sp>
        <p:sp>
          <p:nvSpPr>
            <p:cNvPr id="14" name="Text Box 65"/>
            <p:cNvSpPr txBox="1">
              <a:spLocks noChangeArrowheads="1"/>
            </p:cNvSpPr>
            <p:nvPr/>
          </p:nvSpPr>
          <p:spPr bwMode="auto">
            <a:xfrm>
              <a:off x="3890" y="3051"/>
              <a:ext cx="867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000" b="1" dirty="0" err="1">
                  <a:solidFill>
                    <a:srgbClr val="FF0000"/>
                  </a:solidFill>
                  <a:ea typeface="楷体_GB2312" pitchFamily="49" charset="-122"/>
                </a:rPr>
                <a:t>fi</a:t>
              </a:r>
              <a:r>
                <a:rPr lang="en-US" altLang="zh-CN" sz="2000" b="1" dirty="0">
                  <a:ea typeface="楷体_GB2312" pitchFamily="49" charset="-122"/>
                </a:rPr>
                <a:t>  </a:t>
              </a:r>
              <a:r>
                <a:rPr lang="zh-CN" altLang="en-US" sz="2000" b="1" dirty="0">
                  <a:ea typeface="楷体_GB2312" pitchFamily="49" charset="-122"/>
                </a:rPr>
                <a:t>结束判断</a:t>
              </a:r>
            </a:p>
          </p:txBody>
        </p:sp>
        <p:sp>
          <p:nvSpPr>
            <p:cNvPr id="15" name="Line 66"/>
            <p:cNvSpPr>
              <a:spLocks noChangeShapeType="1"/>
            </p:cNvSpPr>
            <p:nvPr/>
          </p:nvSpPr>
          <p:spPr bwMode="auto">
            <a:xfrm>
              <a:off x="1682" y="2536"/>
              <a:ext cx="110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6" name="Line 67"/>
            <p:cNvSpPr>
              <a:spLocks noChangeShapeType="1"/>
            </p:cNvSpPr>
            <p:nvPr/>
          </p:nvSpPr>
          <p:spPr bwMode="auto">
            <a:xfrm>
              <a:off x="3826" y="2536"/>
              <a:ext cx="5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7" name="Line 68"/>
            <p:cNvSpPr>
              <a:spLocks noChangeShapeType="1"/>
            </p:cNvSpPr>
            <p:nvPr/>
          </p:nvSpPr>
          <p:spPr bwMode="auto">
            <a:xfrm>
              <a:off x="4377" y="2536"/>
              <a:ext cx="0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8" name="Line 69"/>
            <p:cNvSpPr>
              <a:spLocks noChangeShapeType="1"/>
            </p:cNvSpPr>
            <p:nvPr/>
          </p:nvSpPr>
          <p:spPr bwMode="auto">
            <a:xfrm flipV="1">
              <a:off x="4377" y="3333"/>
              <a:ext cx="0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9" name="Text Box 70"/>
            <p:cNvSpPr txBox="1">
              <a:spLocks noChangeArrowheads="1"/>
            </p:cNvSpPr>
            <p:nvPr/>
          </p:nvSpPr>
          <p:spPr bwMode="auto">
            <a:xfrm>
              <a:off x="1605" y="2308"/>
              <a:ext cx="1041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2000" b="1" dirty="0">
                  <a:ea typeface="楷体_GB2312" pitchFamily="49" charset="-122"/>
                </a:rPr>
                <a:t>条件为真  </a:t>
              </a:r>
              <a:r>
                <a:rPr lang="en-US" altLang="zh-CN" sz="2000" b="1" dirty="0">
                  <a:solidFill>
                    <a:srgbClr val="FF0000"/>
                  </a:solidFill>
                  <a:ea typeface="楷体_GB2312" pitchFamily="49" charset="-122"/>
                </a:rPr>
                <a:t>then</a:t>
              </a:r>
            </a:p>
          </p:txBody>
        </p:sp>
        <p:sp>
          <p:nvSpPr>
            <p:cNvPr id="20" name="Line 71"/>
            <p:cNvSpPr>
              <a:spLocks noChangeShapeType="1"/>
            </p:cNvSpPr>
            <p:nvPr/>
          </p:nvSpPr>
          <p:spPr bwMode="auto">
            <a:xfrm>
              <a:off x="1682" y="3762"/>
              <a:ext cx="26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21" name="Text Box 72"/>
            <p:cNvSpPr txBox="1">
              <a:spLocks noChangeArrowheads="1"/>
            </p:cNvSpPr>
            <p:nvPr/>
          </p:nvSpPr>
          <p:spPr bwMode="auto">
            <a:xfrm>
              <a:off x="1622" y="3524"/>
              <a:ext cx="1040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2000" b="1">
                  <a:ea typeface="楷体_GB2312" pitchFamily="49" charset="-122"/>
                </a:rPr>
                <a:t>条件为假</a:t>
              </a:r>
            </a:p>
          </p:txBody>
        </p:sp>
        <p:sp>
          <p:nvSpPr>
            <p:cNvPr id="22" name="Line 73"/>
            <p:cNvSpPr>
              <a:spLocks noChangeShapeType="1"/>
            </p:cNvSpPr>
            <p:nvPr/>
          </p:nvSpPr>
          <p:spPr bwMode="auto">
            <a:xfrm>
              <a:off x="701" y="3149"/>
              <a:ext cx="2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23" name="Line 74"/>
            <p:cNvSpPr>
              <a:spLocks noChangeShapeType="1"/>
            </p:cNvSpPr>
            <p:nvPr/>
          </p:nvSpPr>
          <p:spPr bwMode="auto">
            <a:xfrm>
              <a:off x="4813" y="3149"/>
              <a:ext cx="2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484784"/>
            <a:ext cx="828092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areyouok.sh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"Are you OK ?"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read answer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# 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在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 if 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的条件判断部分使用扩展的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 test 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语句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 [[...]]</a:t>
            </a:r>
            <a:endParaRPr lang="zh-CN" altLang="zh-CN" sz="2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# 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在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 [[]] 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中可以使用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shell</a:t>
            </a:r>
            <a:r>
              <a:rPr lang="zh-CN" altLang="zh-CN" sz="2400" b="1" dirty="0" smtClean="0">
                <a:solidFill>
                  <a:schemeClr val="tx1"/>
                </a:solidFill>
                <a:latin typeface="+mn-ea"/>
              </a:rPr>
              <a:t>的通配符进行条件匹配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[[ $answer==[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Yy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]* || $answer==[Mm]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aybe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]]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"Glad to hear it."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sz="24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双分支：</a:t>
            </a:r>
            <a:r>
              <a:rPr lang="zh-CN" altLang="en-US" b="1" dirty="0" smtClean="0">
                <a:latin typeface="黑体" pitchFamily="49" charset="-122"/>
                <a:ea typeface="黑体" pitchFamily="49" charset="-122"/>
              </a:rPr>
              <a:t>当“条件成立”、“条件不成立”时分别执行不同操作</a:t>
            </a:r>
            <a:endParaRPr lang="zh-CN" altLang="en-US" b="1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79</a:t>
            </a:fld>
            <a:endParaRPr lang="en-US" altLang="zh-CN" dirty="0"/>
          </a:p>
        </p:txBody>
      </p:sp>
      <p:sp>
        <p:nvSpPr>
          <p:cNvPr id="27" name="副标题 2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语句流程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683568" y="2924944"/>
            <a:ext cx="7848872" cy="3250276"/>
            <a:chOff x="613" y="2326"/>
            <a:chExt cx="4490" cy="1706"/>
          </a:xfrm>
        </p:grpSpPr>
        <p:sp>
          <p:nvSpPr>
            <p:cNvPr id="8" name="Line 30"/>
            <p:cNvSpPr>
              <a:spLocks noChangeShapeType="1"/>
            </p:cNvSpPr>
            <p:nvPr/>
          </p:nvSpPr>
          <p:spPr bwMode="auto">
            <a:xfrm>
              <a:off x="1625" y="2561"/>
              <a:ext cx="0" cy="1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9" name="AutoShape 31"/>
            <p:cNvSpPr>
              <a:spLocks noChangeArrowheads="1"/>
            </p:cNvSpPr>
            <p:nvPr/>
          </p:nvSpPr>
          <p:spPr bwMode="auto">
            <a:xfrm>
              <a:off x="868" y="2908"/>
              <a:ext cx="1515" cy="567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10" name="Text Box 32"/>
            <p:cNvSpPr txBox="1">
              <a:spLocks noChangeArrowheads="1"/>
            </p:cNvSpPr>
            <p:nvPr/>
          </p:nvSpPr>
          <p:spPr bwMode="auto">
            <a:xfrm>
              <a:off x="986" y="3066"/>
              <a:ext cx="131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2000" b="1">
                  <a:solidFill>
                    <a:srgbClr val="FF0000"/>
                  </a:solidFill>
                  <a:ea typeface="楷体_GB2312" pitchFamily="49" charset="-122"/>
                </a:rPr>
                <a:t>if </a:t>
              </a:r>
              <a:r>
                <a:rPr lang="en-US" altLang="zh-CN" sz="2000" b="1">
                  <a:ea typeface="楷体_GB2312" pitchFamily="49" charset="-122"/>
                </a:rPr>
                <a:t> </a:t>
              </a:r>
              <a:r>
                <a:rPr lang="zh-CN" altLang="en-US" sz="2000" b="1">
                  <a:ea typeface="楷体_GB2312" pitchFamily="49" charset="-122"/>
                </a:rPr>
                <a:t>条件测试命令</a:t>
              </a:r>
            </a:p>
          </p:txBody>
        </p:sp>
        <p:sp>
          <p:nvSpPr>
            <p:cNvPr id="11" name="AutoShape 33"/>
            <p:cNvSpPr>
              <a:spLocks noChangeArrowheads="1"/>
            </p:cNvSpPr>
            <p:nvPr/>
          </p:nvSpPr>
          <p:spPr bwMode="auto">
            <a:xfrm>
              <a:off x="2761" y="2384"/>
              <a:ext cx="1073" cy="316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12" name="Text Box 34"/>
            <p:cNvSpPr txBox="1">
              <a:spLocks noChangeArrowheads="1"/>
            </p:cNvSpPr>
            <p:nvPr/>
          </p:nvSpPr>
          <p:spPr bwMode="auto">
            <a:xfrm>
              <a:off x="2782" y="2435"/>
              <a:ext cx="104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000" b="1">
                  <a:ea typeface="楷体_GB2312" pitchFamily="49" charset="-122"/>
                </a:rPr>
                <a:t>命令序列</a:t>
              </a:r>
              <a:r>
                <a:rPr lang="en-US" altLang="zh-CN" sz="2000" b="1">
                  <a:ea typeface="楷体_GB2312" pitchFamily="49" charset="-122"/>
                </a:rPr>
                <a:t>1…</a:t>
              </a:r>
            </a:p>
          </p:txBody>
        </p:sp>
        <p:sp>
          <p:nvSpPr>
            <p:cNvPr id="13" name="Line 35"/>
            <p:cNvSpPr>
              <a:spLocks noChangeShapeType="1"/>
            </p:cNvSpPr>
            <p:nvPr/>
          </p:nvSpPr>
          <p:spPr bwMode="auto">
            <a:xfrm>
              <a:off x="1625" y="2561"/>
              <a:ext cx="1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4" name="Line 36"/>
            <p:cNvSpPr>
              <a:spLocks noChangeShapeType="1"/>
            </p:cNvSpPr>
            <p:nvPr/>
          </p:nvSpPr>
          <p:spPr bwMode="auto">
            <a:xfrm>
              <a:off x="3834" y="2561"/>
              <a:ext cx="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5" name="Line 37"/>
            <p:cNvSpPr>
              <a:spLocks noChangeShapeType="1"/>
            </p:cNvSpPr>
            <p:nvPr/>
          </p:nvSpPr>
          <p:spPr bwMode="auto">
            <a:xfrm>
              <a:off x="4402" y="2561"/>
              <a:ext cx="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6" name="Line 38"/>
            <p:cNvSpPr>
              <a:spLocks noChangeShapeType="1"/>
            </p:cNvSpPr>
            <p:nvPr/>
          </p:nvSpPr>
          <p:spPr bwMode="auto">
            <a:xfrm flipV="1">
              <a:off x="4402" y="3382"/>
              <a:ext cx="0" cy="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7" name="Text Box 39"/>
            <p:cNvSpPr txBox="1">
              <a:spLocks noChangeArrowheads="1"/>
            </p:cNvSpPr>
            <p:nvPr/>
          </p:nvSpPr>
          <p:spPr bwMode="auto">
            <a:xfrm>
              <a:off x="1545" y="2326"/>
              <a:ext cx="1073" cy="4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2000" b="1" dirty="0">
                  <a:ea typeface="楷体_GB2312" pitchFamily="49" charset="-122"/>
                </a:rPr>
                <a:t>条件为</a:t>
              </a:r>
              <a:r>
                <a:rPr lang="zh-CN" altLang="en-US" sz="2000" b="1" dirty="0" smtClean="0">
                  <a:ea typeface="楷体_GB2312" pitchFamily="49" charset="-122"/>
                </a:rPr>
                <a:t>真</a:t>
              </a:r>
              <a:endParaRPr lang="en-US" altLang="zh-CN" sz="2000" b="1" dirty="0" smtClean="0">
                <a:ea typeface="楷体_GB2312" pitchFamily="49" charset="-122"/>
              </a:endParaRPr>
            </a:p>
            <a:p>
              <a:pPr algn="r">
                <a:spcBef>
                  <a:spcPct val="50000"/>
                </a:spcBef>
              </a:pPr>
              <a:r>
                <a:rPr lang="en-US" altLang="zh-CN" sz="2000" b="1" dirty="0" smtClean="0">
                  <a:solidFill>
                    <a:srgbClr val="FF0000"/>
                  </a:solidFill>
                  <a:ea typeface="楷体_GB2312" pitchFamily="49" charset="-122"/>
                </a:rPr>
                <a:t>then</a:t>
              </a:r>
              <a:endParaRPr lang="en-US" altLang="zh-CN" sz="2000" b="1" dirty="0">
                <a:solidFill>
                  <a:srgbClr val="FF0000"/>
                </a:solidFill>
                <a:ea typeface="楷体_GB2312" pitchFamily="49" charset="-122"/>
              </a:endParaRPr>
            </a:p>
          </p:txBody>
        </p:sp>
        <p:sp>
          <p:nvSpPr>
            <p:cNvPr id="18" name="Line 40"/>
            <p:cNvSpPr>
              <a:spLocks noChangeShapeType="1"/>
            </p:cNvSpPr>
            <p:nvPr/>
          </p:nvSpPr>
          <p:spPr bwMode="auto">
            <a:xfrm>
              <a:off x="1625" y="3825"/>
              <a:ext cx="11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19" name="Line 41"/>
            <p:cNvSpPr>
              <a:spLocks noChangeShapeType="1"/>
            </p:cNvSpPr>
            <p:nvPr/>
          </p:nvSpPr>
          <p:spPr bwMode="auto">
            <a:xfrm>
              <a:off x="3834" y="3825"/>
              <a:ext cx="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20" name="AutoShape 42"/>
            <p:cNvSpPr>
              <a:spLocks noChangeArrowheads="1"/>
            </p:cNvSpPr>
            <p:nvPr/>
          </p:nvSpPr>
          <p:spPr bwMode="auto">
            <a:xfrm>
              <a:off x="2760" y="3673"/>
              <a:ext cx="1073" cy="316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21" name="Text Box 43"/>
            <p:cNvSpPr txBox="1">
              <a:spLocks noChangeArrowheads="1"/>
            </p:cNvSpPr>
            <p:nvPr/>
          </p:nvSpPr>
          <p:spPr bwMode="auto">
            <a:xfrm>
              <a:off x="2781" y="3723"/>
              <a:ext cx="104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000" b="1">
                  <a:ea typeface="楷体_GB2312" pitchFamily="49" charset="-122"/>
                </a:rPr>
                <a:t>命令序列</a:t>
              </a:r>
              <a:r>
                <a:rPr lang="en-US" altLang="zh-CN" sz="2000" b="1">
                  <a:ea typeface="楷体_GB2312" pitchFamily="49" charset="-122"/>
                </a:rPr>
                <a:t>2…</a:t>
              </a:r>
            </a:p>
          </p:txBody>
        </p:sp>
        <p:sp>
          <p:nvSpPr>
            <p:cNvPr id="22" name="Text Box 44"/>
            <p:cNvSpPr txBox="1">
              <a:spLocks noChangeArrowheads="1"/>
            </p:cNvSpPr>
            <p:nvPr/>
          </p:nvSpPr>
          <p:spPr bwMode="auto">
            <a:xfrm>
              <a:off x="1562" y="3580"/>
              <a:ext cx="1073" cy="4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2000" b="1" dirty="0">
                  <a:ea typeface="楷体_GB2312" pitchFamily="49" charset="-122"/>
                </a:rPr>
                <a:t>条件为</a:t>
              </a:r>
              <a:r>
                <a:rPr lang="zh-CN" altLang="en-US" sz="2000" b="1" dirty="0" smtClean="0">
                  <a:ea typeface="楷体_GB2312" pitchFamily="49" charset="-122"/>
                </a:rPr>
                <a:t>假</a:t>
              </a:r>
              <a:endParaRPr lang="en-US" altLang="zh-CN" sz="2000" b="1" dirty="0" smtClean="0">
                <a:ea typeface="楷体_GB2312" pitchFamily="49" charset="-122"/>
              </a:endParaRPr>
            </a:p>
            <a:p>
              <a:pPr algn="r">
                <a:spcBef>
                  <a:spcPct val="50000"/>
                </a:spcBef>
              </a:pPr>
              <a:r>
                <a:rPr lang="en-US" altLang="zh-CN" sz="2000" b="1" dirty="0" smtClean="0">
                  <a:solidFill>
                    <a:srgbClr val="FF0000"/>
                  </a:solidFill>
                  <a:ea typeface="楷体_GB2312" pitchFamily="49" charset="-122"/>
                </a:rPr>
                <a:t>else</a:t>
              </a:r>
              <a:endParaRPr lang="en-US" altLang="zh-CN" sz="2000" b="1" dirty="0">
                <a:solidFill>
                  <a:srgbClr val="FF0000"/>
                </a:solidFill>
                <a:ea typeface="楷体_GB2312" pitchFamily="49" charset="-122"/>
              </a:endParaRPr>
            </a:p>
          </p:txBody>
        </p:sp>
        <p:sp>
          <p:nvSpPr>
            <p:cNvPr id="23" name="Line 45"/>
            <p:cNvSpPr>
              <a:spLocks noChangeShapeType="1"/>
            </p:cNvSpPr>
            <p:nvPr/>
          </p:nvSpPr>
          <p:spPr bwMode="auto">
            <a:xfrm>
              <a:off x="613" y="3193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  <p:sp>
          <p:nvSpPr>
            <p:cNvPr id="24" name="AutoShape 46"/>
            <p:cNvSpPr>
              <a:spLocks noChangeArrowheads="1"/>
            </p:cNvSpPr>
            <p:nvPr/>
          </p:nvSpPr>
          <p:spPr bwMode="auto">
            <a:xfrm>
              <a:off x="3919" y="3041"/>
              <a:ext cx="929" cy="316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25" name="Text Box 47"/>
            <p:cNvSpPr txBox="1">
              <a:spLocks noChangeArrowheads="1"/>
            </p:cNvSpPr>
            <p:nvPr/>
          </p:nvSpPr>
          <p:spPr bwMode="auto">
            <a:xfrm>
              <a:off x="3950" y="3075"/>
              <a:ext cx="874" cy="2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2000" b="1" dirty="0" err="1">
                  <a:solidFill>
                    <a:srgbClr val="FF0000"/>
                  </a:solidFill>
                  <a:ea typeface="楷体_GB2312" pitchFamily="49" charset="-122"/>
                </a:rPr>
                <a:t>fi</a:t>
              </a:r>
              <a:r>
                <a:rPr lang="en-US" altLang="zh-CN" sz="2000" b="1" dirty="0">
                  <a:ea typeface="楷体_GB2312" pitchFamily="49" charset="-122"/>
                </a:rPr>
                <a:t>  </a:t>
              </a:r>
              <a:r>
                <a:rPr lang="zh-CN" altLang="en-US" sz="2000" b="1" dirty="0">
                  <a:ea typeface="楷体_GB2312" pitchFamily="49" charset="-122"/>
                </a:rPr>
                <a:t>结束判断</a:t>
              </a:r>
            </a:p>
          </p:txBody>
        </p:sp>
        <p:sp>
          <p:nvSpPr>
            <p:cNvPr id="26" name="Line 48"/>
            <p:cNvSpPr>
              <a:spLocks noChangeShapeType="1"/>
            </p:cNvSpPr>
            <p:nvPr/>
          </p:nvSpPr>
          <p:spPr bwMode="auto">
            <a:xfrm>
              <a:off x="4851" y="3193"/>
              <a:ext cx="2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脚本举例（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95536" y="1591344"/>
            <a:ext cx="8398768" cy="3951851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#!/bin/bash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# This is the first Bash shell program 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altLang="zh-CN" sz="2400" b="1" dirty="0" err="1">
                <a:solidFill>
                  <a:schemeClr val="hlink"/>
                </a:solidFill>
                <a:latin typeface="Courier New" pitchFamily="49" charset="0"/>
              </a:rPr>
              <a:t>Scriptname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: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</a:rPr>
              <a:t>greetings.sh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endParaRPr lang="en-US" altLang="zh-CN" sz="24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-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</a:rPr>
              <a:t>e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"Hello $LOGNAME,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</a:rPr>
              <a:t>\c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   "it's nice talking to you."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-n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"Your present working directory is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: "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err="1">
                <a:solidFill>
                  <a:srgbClr val="006600"/>
                </a:solidFill>
                <a:latin typeface="Courier New" pitchFamily="49" charset="0"/>
              </a:rPr>
              <a:t>pwd</a:t>
            </a: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chemeClr val="hlink"/>
                </a:solidFill>
                <a:latin typeface="Courier New" pitchFamily="49" charset="0"/>
              </a:rPr>
              <a:t># Show the name of present directory</a:t>
            </a:r>
            <a:endParaRPr lang="en-US" altLang="zh-CN" sz="2400" b="1" dirty="0">
              <a:solidFill>
                <a:srgbClr val="006600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endParaRPr lang="en-US" altLang="zh-CN" sz="24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-e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"The time is `date +%T`!.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</a:rPr>
              <a:t>\</a:t>
            </a:r>
            <a:r>
              <a:rPr lang="en-US" altLang="zh-CN" sz="2400" b="1" dirty="0" err="1">
                <a:solidFill>
                  <a:srgbClr val="FF3300"/>
                </a:solidFill>
                <a:latin typeface="Courier New" pitchFamily="49" charset="0"/>
              </a:rPr>
              <a:t>n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</a:rPr>
              <a:t>Bye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</a:rPr>
              <a:t>"</a:t>
            </a:r>
          </a:p>
          <a:p>
            <a:pPr>
              <a:lnSpc>
                <a:spcPct val="95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6600"/>
                </a:solidFill>
                <a:latin typeface="Courier New" pitchFamily="49" charset="0"/>
              </a:rPr>
              <a:t>echo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80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484784"/>
            <a:ext cx="8280920" cy="41549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test-host-up-or-down.sh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# if 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的条件部分可以使用普通的命令进行测试</a:t>
            </a: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# 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当命令正确执行（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$?=0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）返回真，否则（</a:t>
            </a:r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$?&lt;&gt;0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）返回假</a:t>
            </a:r>
            <a:endParaRPr lang="en-US" altLang="zh-CN" sz="2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myhost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=centos1.ls-al.me</a:t>
            </a:r>
            <a:endParaRPr lang="zh-CN" altLang="zh-CN" sz="2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ping -c1 -w2 $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myhost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&amp;&gt;/dev/null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myhost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is UP."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myhost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is DOWN." </a:t>
            </a:r>
          </a:p>
          <a:p>
            <a:r>
              <a:rPr lang="en-US" altLang="zh-CN" sz="24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sz="24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81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2389" y="1398308"/>
            <a:ext cx="8280920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 idcheck.sh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purpose: check user id to see if user is root.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Only root has a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uid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of 0.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Format for id output: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 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uid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=9496(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ellie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=40 groups=40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  root's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uid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=0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id=`id |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-F'[=(]'  '{print $2}'`   # get user ID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"your user id is: $id"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(( id == 0 ))    # [ $id 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0 ]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"you are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superuser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"you are not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superuser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." 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sz="20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多分支：</a:t>
            </a:r>
            <a:r>
              <a:rPr lang="zh-CN" altLang="en-US" dirty="0" smtClean="0">
                <a:latin typeface="黑体" pitchFamily="49" charset="-122"/>
                <a:ea typeface="黑体" pitchFamily="49" charset="-122"/>
              </a:rPr>
              <a:t>针对多个条件执行不同操作</a:t>
            </a:r>
            <a:endParaRPr lang="zh-CN" altLang="en-US" dirty="0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82</a:t>
            </a:fld>
            <a:endParaRPr lang="en-US" altLang="zh-CN" dirty="0"/>
          </a:p>
        </p:txBody>
      </p:sp>
      <p:sp>
        <p:nvSpPr>
          <p:cNvPr id="39" name="副标题 38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语句流程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468313" y="2039268"/>
            <a:ext cx="7920037" cy="3910012"/>
            <a:chOff x="295" y="1117"/>
            <a:chExt cx="4989" cy="2463"/>
          </a:xfrm>
        </p:grpSpPr>
        <p:sp>
          <p:nvSpPr>
            <p:cNvPr id="8" name="Line 33"/>
            <p:cNvSpPr>
              <a:spLocks noChangeShapeType="1"/>
            </p:cNvSpPr>
            <p:nvPr/>
          </p:nvSpPr>
          <p:spPr bwMode="auto">
            <a:xfrm>
              <a:off x="2154" y="1934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9" name="Line 34"/>
            <p:cNvSpPr>
              <a:spLocks noChangeShapeType="1"/>
            </p:cNvSpPr>
            <p:nvPr/>
          </p:nvSpPr>
          <p:spPr bwMode="auto">
            <a:xfrm>
              <a:off x="1221" y="1332"/>
              <a:ext cx="0" cy="1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527" y="1650"/>
              <a:ext cx="1389" cy="52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Text Box 36"/>
            <p:cNvSpPr txBox="1">
              <a:spLocks noChangeArrowheads="1"/>
            </p:cNvSpPr>
            <p:nvPr/>
          </p:nvSpPr>
          <p:spPr bwMode="auto">
            <a:xfrm>
              <a:off x="636" y="1795"/>
              <a:ext cx="120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if </a:t>
              </a:r>
              <a:r>
                <a:rPr lang="en-US" altLang="zh-CN" sz="1600" b="1" dirty="0">
                  <a:ea typeface="楷体_GB2312" pitchFamily="49" charset="-122"/>
                </a:rPr>
                <a:t> </a:t>
              </a:r>
              <a:r>
                <a:rPr lang="zh-CN" altLang="en-US" sz="1600" b="1" dirty="0">
                  <a:ea typeface="楷体_GB2312" pitchFamily="49" charset="-122"/>
                </a:rPr>
                <a:t>条件测试命令</a:t>
              </a:r>
              <a:r>
                <a:rPr lang="en-US" altLang="zh-CN" sz="1600" b="1" dirty="0">
                  <a:ea typeface="楷体_GB2312" pitchFamily="49" charset="-122"/>
                </a:rPr>
                <a:t>1</a:t>
              </a:r>
            </a:p>
          </p:txBody>
        </p:sp>
        <p:sp>
          <p:nvSpPr>
            <p:cNvPr id="12" name="AutoShape 37"/>
            <p:cNvSpPr>
              <a:spLocks noChangeArrowheads="1"/>
            </p:cNvSpPr>
            <p:nvPr/>
          </p:nvSpPr>
          <p:spPr bwMode="auto">
            <a:xfrm>
              <a:off x="2263" y="1171"/>
              <a:ext cx="983" cy="289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Text Box 38"/>
            <p:cNvSpPr txBox="1">
              <a:spLocks noChangeArrowheads="1"/>
            </p:cNvSpPr>
            <p:nvPr/>
          </p:nvSpPr>
          <p:spPr bwMode="auto">
            <a:xfrm>
              <a:off x="2282" y="1216"/>
              <a:ext cx="95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 dirty="0">
                  <a:ea typeface="楷体_GB2312" pitchFamily="49" charset="-122"/>
                </a:rPr>
                <a:t>命令序列</a:t>
              </a:r>
              <a:r>
                <a:rPr lang="en-US" altLang="zh-CN" sz="1600" b="1" dirty="0">
                  <a:ea typeface="楷体_GB2312" pitchFamily="49" charset="-122"/>
                </a:rPr>
                <a:t>1…</a:t>
              </a:r>
            </a:p>
          </p:txBody>
        </p:sp>
        <p:sp>
          <p:nvSpPr>
            <p:cNvPr id="14" name="Line 39"/>
            <p:cNvSpPr>
              <a:spLocks noChangeShapeType="1"/>
            </p:cNvSpPr>
            <p:nvPr/>
          </p:nvSpPr>
          <p:spPr bwMode="auto">
            <a:xfrm>
              <a:off x="1221" y="1332"/>
              <a:ext cx="10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5" name="Line 40"/>
            <p:cNvSpPr>
              <a:spLocks noChangeShapeType="1"/>
            </p:cNvSpPr>
            <p:nvPr/>
          </p:nvSpPr>
          <p:spPr bwMode="auto">
            <a:xfrm>
              <a:off x="3246" y="1332"/>
              <a:ext cx="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6" name="Line 41"/>
            <p:cNvSpPr>
              <a:spLocks noChangeShapeType="1"/>
            </p:cNvSpPr>
            <p:nvPr/>
          </p:nvSpPr>
          <p:spPr bwMode="auto">
            <a:xfrm flipV="1">
              <a:off x="4634" y="2678"/>
              <a:ext cx="0" cy="7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7" name="Text Box 42"/>
            <p:cNvSpPr txBox="1">
              <a:spLocks noChangeArrowheads="1"/>
            </p:cNvSpPr>
            <p:nvPr/>
          </p:nvSpPr>
          <p:spPr bwMode="auto">
            <a:xfrm>
              <a:off x="1148" y="1117"/>
              <a:ext cx="98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ea typeface="楷体_GB2312" pitchFamily="49" charset="-122"/>
                </a:rPr>
                <a:t>条件为真  </a:t>
              </a: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then</a:t>
              </a:r>
            </a:p>
          </p:txBody>
        </p:sp>
        <p:sp>
          <p:nvSpPr>
            <p:cNvPr id="18" name="Line 43"/>
            <p:cNvSpPr>
              <a:spLocks noChangeShapeType="1"/>
            </p:cNvSpPr>
            <p:nvPr/>
          </p:nvSpPr>
          <p:spPr bwMode="auto">
            <a:xfrm>
              <a:off x="2147" y="3430"/>
              <a:ext cx="10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19" name="Line 44"/>
            <p:cNvSpPr>
              <a:spLocks noChangeShapeType="1"/>
            </p:cNvSpPr>
            <p:nvPr/>
          </p:nvSpPr>
          <p:spPr bwMode="auto">
            <a:xfrm>
              <a:off x="4172" y="3430"/>
              <a:ext cx="4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0" name="AutoShape 45"/>
            <p:cNvSpPr>
              <a:spLocks noChangeArrowheads="1"/>
            </p:cNvSpPr>
            <p:nvPr/>
          </p:nvSpPr>
          <p:spPr bwMode="auto">
            <a:xfrm>
              <a:off x="3187" y="3291"/>
              <a:ext cx="984" cy="289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Text Box 46"/>
            <p:cNvSpPr txBox="1">
              <a:spLocks noChangeArrowheads="1"/>
            </p:cNvSpPr>
            <p:nvPr/>
          </p:nvSpPr>
          <p:spPr bwMode="auto">
            <a:xfrm>
              <a:off x="3207" y="3343"/>
              <a:ext cx="95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命令序列</a:t>
              </a:r>
              <a:r>
                <a:rPr lang="en-US" altLang="zh-CN" sz="1600" b="1">
                  <a:ea typeface="楷体_GB2312" pitchFamily="49" charset="-122"/>
                </a:rPr>
                <a:t>n…</a:t>
              </a:r>
            </a:p>
          </p:txBody>
        </p:sp>
        <p:sp>
          <p:nvSpPr>
            <p:cNvPr id="22" name="Text Box 47"/>
            <p:cNvSpPr txBox="1">
              <a:spLocks noChangeArrowheads="1"/>
            </p:cNvSpPr>
            <p:nvPr/>
          </p:nvSpPr>
          <p:spPr bwMode="auto">
            <a:xfrm>
              <a:off x="2089" y="3205"/>
              <a:ext cx="98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ea typeface="楷体_GB2312" pitchFamily="49" charset="-122"/>
                </a:rPr>
                <a:t>条件为假  </a:t>
              </a: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else</a:t>
              </a:r>
            </a:p>
          </p:txBody>
        </p:sp>
        <p:sp>
          <p:nvSpPr>
            <p:cNvPr id="23" name="AutoShape 48"/>
            <p:cNvSpPr>
              <a:spLocks noChangeArrowheads="1"/>
            </p:cNvSpPr>
            <p:nvPr/>
          </p:nvSpPr>
          <p:spPr bwMode="auto">
            <a:xfrm>
              <a:off x="1453" y="2201"/>
              <a:ext cx="1389" cy="52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Text Box 49"/>
            <p:cNvSpPr txBox="1">
              <a:spLocks noChangeArrowheads="1"/>
            </p:cNvSpPr>
            <p:nvPr/>
          </p:nvSpPr>
          <p:spPr bwMode="auto">
            <a:xfrm>
              <a:off x="1561" y="2346"/>
              <a:ext cx="127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 err="1">
                  <a:solidFill>
                    <a:srgbClr val="FF0000"/>
                  </a:solidFill>
                  <a:ea typeface="楷体_GB2312" pitchFamily="49" charset="-122"/>
                </a:rPr>
                <a:t>elif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条件测试命令</a:t>
              </a:r>
              <a:r>
                <a:rPr lang="en-US" altLang="zh-CN" sz="1600" b="1" dirty="0">
                  <a:ea typeface="楷体_GB2312" pitchFamily="49" charset="-122"/>
                </a:rPr>
                <a:t>2</a:t>
              </a:r>
            </a:p>
          </p:txBody>
        </p:sp>
        <p:sp>
          <p:nvSpPr>
            <p:cNvPr id="25" name="Line 50"/>
            <p:cNvSpPr>
              <a:spLocks noChangeShapeType="1"/>
            </p:cNvSpPr>
            <p:nvPr/>
          </p:nvSpPr>
          <p:spPr bwMode="auto">
            <a:xfrm>
              <a:off x="1221" y="2458"/>
              <a:ext cx="2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outerShdw dist="53882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6" name="AutoShape 51"/>
            <p:cNvSpPr>
              <a:spLocks noChangeArrowheads="1"/>
            </p:cNvSpPr>
            <p:nvPr/>
          </p:nvSpPr>
          <p:spPr bwMode="auto">
            <a:xfrm>
              <a:off x="3187" y="1811"/>
              <a:ext cx="984" cy="289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52"/>
            <p:cNvSpPr txBox="1">
              <a:spLocks noChangeArrowheads="1"/>
            </p:cNvSpPr>
            <p:nvPr/>
          </p:nvSpPr>
          <p:spPr bwMode="auto">
            <a:xfrm>
              <a:off x="3215" y="1848"/>
              <a:ext cx="957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命令序列</a:t>
              </a:r>
              <a:r>
                <a:rPr lang="en-US" altLang="zh-CN" sz="1600" b="1">
                  <a:ea typeface="楷体_GB2312" pitchFamily="49" charset="-122"/>
                </a:rPr>
                <a:t>2…</a:t>
              </a:r>
            </a:p>
          </p:txBody>
        </p:sp>
        <p:sp>
          <p:nvSpPr>
            <p:cNvPr id="28" name="Line 53"/>
            <p:cNvSpPr>
              <a:spLocks noChangeShapeType="1"/>
            </p:cNvSpPr>
            <p:nvPr/>
          </p:nvSpPr>
          <p:spPr bwMode="auto">
            <a:xfrm>
              <a:off x="2154" y="1941"/>
              <a:ext cx="104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29" name="Line 54"/>
            <p:cNvSpPr>
              <a:spLocks noChangeShapeType="1"/>
            </p:cNvSpPr>
            <p:nvPr/>
          </p:nvSpPr>
          <p:spPr bwMode="auto">
            <a:xfrm>
              <a:off x="4180" y="1941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30" name="Line 55"/>
            <p:cNvSpPr>
              <a:spLocks noChangeShapeType="1"/>
            </p:cNvSpPr>
            <p:nvPr/>
          </p:nvSpPr>
          <p:spPr bwMode="auto">
            <a:xfrm>
              <a:off x="4634" y="1332"/>
              <a:ext cx="0" cy="1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31" name="Text Box 56"/>
            <p:cNvSpPr txBox="1">
              <a:spLocks noChangeArrowheads="1"/>
            </p:cNvSpPr>
            <p:nvPr/>
          </p:nvSpPr>
          <p:spPr bwMode="auto">
            <a:xfrm>
              <a:off x="2082" y="1725"/>
              <a:ext cx="98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 dirty="0">
                  <a:ea typeface="楷体_GB2312" pitchFamily="49" charset="-122"/>
                </a:rPr>
                <a:t>条件为真  </a:t>
              </a: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then</a:t>
              </a:r>
            </a:p>
          </p:txBody>
        </p:sp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1976" y="2925"/>
              <a:ext cx="379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>
                  <a:ea typeface="楷体_GB2312" pitchFamily="49" charset="-122"/>
                </a:rPr>
                <a:t>……</a:t>
              </a:r>
            </a:p>
          </p:txBody>
        </p:sp>
        <p:sp>
          <p:nvSpPr>
            <p:cNvPr id="33" name="Line 58"/>
            <p:cNvSpPr>
              <a:spLocks noChangeShapeType="1"/>
            </p:cNvSpPr>
            <p:nvPr/>
          </p:nvSpPr>
          <p:spPr bwMode="auto">
            <a:xfrm>
              <a:off x="2147" y="3083"/>
              <a:ext cx="0" cy="3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34" name="Text Box 59"/>
            <p:cNvSpPr txBox="1">
              <a:spLocks noChangeArrowheads="1"/>
            </p:cNvSpPr>
            <p:nvPr/>
          </p:nvSpPr>
          <p:spPr bwMode="auto">
            <a:xfrm>
              <a:off x="3303" y="2925"/>
              <a:ext cx="379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>
                  <a:ea typeface="楷体_GB2312" pitchFamily="49" charset="-122"/>
                </a:rPr>
                <a:t>……</a:t>
              </a:r>
            </a:p>
          </p:txBody>
        </p:sp>
        <p:sp>
          <p:nvSpPr>
            <p:cNvPr id="35" name="Line 60"/>
            <p:cNvSpPr>
              <a:spLocks noChangeShapeType="1"/>
            </p:cNvSpPr>
            <p:nvPr/>
          </p:nvSpPr>
          <p:spPr bwMode="auto">
            <a:xfrm>
              <a:off x="295" y="1911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  <p:sp>
          <p:nvSpPr>
            <p:cNvPr id="36" name="AutoShape 61"/>
            <p:cNvSpPr>
              <a:spLocks noChangeArrowheads="1"/>
            </p:cNvSpPr>
            <p:nvPr/>
          </p:nvSpPr>
          <p:spPr bwMode="auto">
            <a:xfrm>
              <a:off x="4199" y="2373"/>
              <a:ext cx="852" cy="289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Text Box 62"/>
            <p:cNvSpPr txBox="1">
              <a:spLocks noChangeArrowheads="1"/>
            </p:cNvSpPr>
            <p:nvPr/>
          </p:nvSpPr>
          <p:spPr bwMode="auto">
            <a:xfrm>
              <a:off x="4241" y="2403"/>
              <a:ext cx="801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 err="1">
                  <a:solidFill>
                    <a:srgbClr val="FF0000"/>
                  </a:solidFill>
                  <a:ea typeface="楷体_GB2312" pitchFamily="49" charset="-122"/>
                </a:rPr>
                <a:t>fi</a:t>
              </a: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 </a:t>
              </a:r>
              <a:r>
                <a:rPr lang="en-US" altLang="zh-CN" sz="1600" b="1" dirty="0">
                  <a:ea typeface="楷体_GB2312" pitchFamily="49" charset="-122"/>
                </a:rPr>
                <a:t> </a:t>
              </a:r>
              <a:r>
                <a:rPr lang="zh-CN" altLang="en-US" sz="1600" b="1" dirty="0">
                  <a:ea typeface="楷体_GB2312" pitchFamily="49" charset="-122"/>
                </a:rPr>
                <a:t>结束判断</a:t>
              </a:r>
            </a:p>
          </p:txBody>
        </p:sp>
        <p:sp>
          <p:nvSpPr>
            <p:cNvPr id="38" name="Line 63"/>
            <p:cNvSpPr>
              <a:spLocks noChangeShapeType="1"/>
            </p:cNvSpPr>
            <p:nvPr/>
          </p:nvSpPr>
          <p:spPr bwMode="auto">
            <a:xfrm>
              <a:off x="5053" y="2512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83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994" y="1418555"/>
            <a:ext cx="8280920" cy="470898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ask-age.sh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read  -p "How old are you?  "  age </a:t>
            </a:r>
          </a:p>
          <a:p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chemeClr val="tx1"/>
                </a:solidFill>
                <a:latin typeface="+mn-ea"/>
              </a:rPr>
              <a:t>使用 </a:t>
            </a:r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Shell</a:t>
            </a:r>
            <a:r>
              <a:rPr lang="zh-CN" altLang="en-US" sz="2000" b="1" dirty="0" smtClean="0">
                <a:solidFill>
                  <a:schemeClr val="tx1"/>
                </a:solidFill>
                <a:latin typeface="+mn-ea"/>
              </a:rPr>
              <a:t>算术运算符</a:t>
            </a:r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(())</a:t>
            </a:r>
            <a:r>
              <a:rPr lang="zh-CN" altLang="en-US" sz="2000" b="1" dirty="0" smtClean="0">
                <a:solidFill>
                  <a:schemeClr val="tx1"/>
                </a:solidFill>
                <a:latin typeface="+mn-ea"/>
              </a:rPr>
              <a:t>进行条件测试</a:t>
            </a:r>
            <a:endParaRPr lang="zh-CN" altLang="zh-CN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((age&lt;0||age&gt;120))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"Out of range !"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exit 1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 </a:t>
            </a:r>
          </a:p>
          <a:p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chemeClr val="tx1"/>
                </a:solidFill>
                <a:latin typeface="+mn-ea"/>
              </a:rPr>
              <a:t>使用多分支</a:t>
            </a:r>
            <a:r>
              <a:rPr lang="en-US" altLang="zh-CN" sz="2000" b="1" dirty="0" smtClean="0">
                <a:solidFill>
                  <a:schemeClr val="tx1"/>
                </a:solidFill>
                <a:latin typeface="+mn-ea"/>
              </a:rPr>
              <a:t>if</a:t>
            </a:r>
            <a:r>
              <a:rPr lang="zh-CN" altLang="en-US" sz="2000" b="1" dirty="0" smtClean="0">
                <a:solidFill>
                  <a:schemeClr val="tx1"/>
                </a:solidFill>
                <a:latin typeface="+mn-ea"/>
              </a:rPr>
              <a:t>语句</a:t>
            </a:r>
            <a:endParaRPr lang="en-US" altLang="zh-CN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((age&gt;=0&amp;&amp;age&lt;13))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"Child !"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((age&gt;=13&amp;&amp;age&lt;20))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then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Callan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!"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((age&gt;=20&amp;&amp;age&lt;30))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"P III !"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((age&gt;=30&amp;&amp;age&lt;40))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"P IV !"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"Sorry I asked."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sz="20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5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462703"/>
            <a:ext cx="8280920" cy="489364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useronline.sh</a:t>
            </a:r>
            <a:endParaRPr lang="zh-CN" altLang="zh-CN" sz="24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400" b="1" dirty="0" smtClean="0">
                <a:solidFill>
                  <a:schemeClr val="tx1"/>
                </a:solidFill>
                <a:latin typeface="+mn-ea"/>
              </a:rPr>
              <a:t># if </a:t>
            </a:r>
            <a:r>
              <a:rPr lang="zh-CN" altLang="en-US" sz="2400" b="1" dirty="0" smtClean="0">
                <a:solidFill>
                  <a:schemeClr val="tx1"/>
                </a:solidFill>
                <a:latin typeface="+mn-ea"/>
              </a:rPr>
              <a:t>语句可以嵌套使用</a:t>
            </a:r>
            <a:endParaRPr lang="zh-CN" altLang="zh-CN" sz="24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$# -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eq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1 ] 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sz="24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或 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[[ $#==1 ]] </a:t>
            </a:r>
            <a:r>
              <a:rPr lang="zh-CN" altLang="en-US" sz="24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或</a:t>
            </a:r>
            <a:r>
              <a:rPr lang="en-US" altLang="zh-CN" sz="2400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(($#==1))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4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4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who|grep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$1 &gt;/dev/null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4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then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echo $1 is active.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4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else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echo $1 is not active.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fi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pt-BR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"Usage: $0 &lt;username&gt;"</a:t>
            </a:r>
          </a:p>
          <a:p>
            <a:r>
              <a:rPr lang="pt-BR" altLang="zh-CN" sz="24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exit 1</a:t>
            </a:r>
          </a:p>
          <a:p>
            <a:r>
              <a:rPr lang="en-US" altLang="zh-CN" sz="24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sz="24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85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—if </a:t>
            </a:r>
            <a:r>
              <a:rPr lang="zh-CN" altLang="en-US" dirty="0" smtClean="0"/>
              <a:t>语句举例</a:t>
            </a:r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418555"/>
            <a:ext cx="8280920" cy="48013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decide_file_type.sh</a:t>
            </a:r>
            <a:endParaRPr lang="zh-CN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chemeClr val="tx1"/>
                </a:solidFill>
                <a:latin typeface="+mn-ea"/>
              </a:rPr>
              <a:t># if </a:t>
            </a:r>
            <a:r>
              <a:rPr lang="zh-CN" altLang="en-US" b="1" dirty="0" smtClean="0">
                <a:solidFill>
                  <a:schemeClr val="tx1"/>
                </a:solidFill>
                <a:latin typeface="+mn-ea"/>
              </a:rPr>
              <a:t>语句可以嵌套使用</a:t>
            </a:r>
            <a:endParaRPr lang="en-US" altLang="zh-CN" b="1" dirty="0" smtClean="0">
              <a:solidFill>
                <a:schemeClr val="tx1"/>
              </a:solidFill>
              <a:latin typeface="+mn-ea"/>
            </a:endParaRPr>
          </a:p>
          <a:p>
            <a:endParaRPr lang="en-US" altLang="zh-CN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 $# -ne 1 ]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&amp;&amp;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"Usage: $0 &lt;filename&gt;"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exit 1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file=$1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-d $file ]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"$file is a directory"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elif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-f $file ]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then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 -r $file -a -w $file -a -x $file ]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# if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[[ -r $file &amp;&amp; -w $file &amp;&amp; -x $file ]] </a:t>
            </a:r>
            <a:r>
              <a:rPr lang="en-US" altLang="zh-CN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; then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“You have (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rwx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permissioon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on $file."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b="1" dirty="0" smtClean="0">
              <a:solidFill>
                <a:srgbClr val="7030A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else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"$file is neither a file nor a directory."</a:t>
            </a:r>
          </a:p>
          <a:p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zh-CN" altLang="en-US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86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—case </a:t>
            </a:r>
            <a:r>
              <a:rPr lang="zh-CN" altLang="en-US" dirty="0" smtClean="0"/>
              <a:t>语句语法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63488" y="1435100"/>
            <a:ext cx="8382000" cy="4921250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case </a:t>
            </a:r>
            <a:r>
              <a:rPr lang="en-US" altLang="zh-CN" sz="2400" b="1" dirty="0" err="1">
                <a:solidFill>
                  <a:schemeClr val="tx1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in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# </a:t>
            </a:r>
            <a:r>
              <a:rPr lang="en-US" altLang="zh-CN" sz="2400" b="1" dirty="0" err="1"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为表达式，关键词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in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不要忘！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pattern1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)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 err="1"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与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002060"/>
                </a:solidFill>
                <a:latin typeface="Courier New" pitchFamily="49" charset="0"/>
                <a:ea typeface="楷体_GB2312" pitchFamily="49" charset="-122"/>
              </a:rPr>
              <a:t>pattern1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匹配，注意括号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commands1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commands1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 ;;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跳出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case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结构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pattern2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)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与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002060"/>
                </a:solidFill>
                <a:latin typeface="Courier New" pitchFamily="49" charset="0"/>
                <a:ea typeface="楷体_GB2312" pitchFamily="49" charset="-122"/>
              </a:rPr>
              <a:t>pattern2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匹配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 commands2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</a:t>
            </a:r>
            <a:r>
              <a:rPr lang="zh-CN" altLang="en-US" sz="2400" b="1" dirty="0">
                <a:solidFill>
                  <a:schemeClr val="accent6">
                    <a:lumMod val="75000"/>
                  </a:schemeClr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commands2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;;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跳出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case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结构</a:t>
            </a:r>
            <a:b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</a:b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... ...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可以有任意多个模式匹配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*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)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若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 err="1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expr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与上面的模式都不匹配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 commands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执行语句块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commands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</a:t>
            </a:r>
            <a:r>
              <a:rPr lang="en-US" altLang="zh-CN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ea typeface="楷体_GB2312" pitchFamily="49" charset="-122"/>
              </a:rPr>
              <a:t>;;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跳出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case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结构</a:t>
            </a:r>
            <a:b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</a:br>
            <a:r>
              <a:rPr lang="en-US" altLang="zh-CN" sz="2400" b="1" dirty="0" err="1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esac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 case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语句必须以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esac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终止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87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—case </a:t>
            </a:r>
            <a:r>
              <a:rPr lang="zh-CN" altLang="en-US" dirty="0" smtClean="0"/>
              <a:t>语句说明</a:t>
            </a:r>
            <a:endParaRPr lang="zh-CN" alt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96553" y="4512791"/>
            <a:ext cx="820737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 每个命令块的最后必须有一个</a:t>
            </a:r>
            <a:r>
              <a:rPr lang="zh-CN" altLang="en-US" sz="2400" b="0" dirty="0">
                <a:solidFill>
                  <a:srgbClr val="0000CC"/>
                </a:solidFill>
                <a:ea typeface="黑体" pitchFamily="2" charset="-122"/>
              </a:rPr>
              <a:t>双分号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，可以独占一行，或放在最后一个命令的后面。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6552" y="3792066"/>
            <a:ext cx="8136135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 所给的匹配模式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pattern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中可以含有</a:t>
            </a:r>
            <a:r>
              <a:rPr lang="zh-CN" altLang="en-US" sz="2400" b="0" dirty="0">
                <a:solidFill>
                  <a:srgbClr val="0000CC"/>
                </a:solidFill>
                <a:ea typeface="黑体" pitchFamily="2" charset="-122"/>
              </a:rPr>
              <a:t>通配符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和“ </a:t>
            </a:r>
            <a:r>
              <a:rPr lang="zh-CN" altLang="en-US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|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 ”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。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96553" y="2639541"/>
            <a:ext cx="84963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 如果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expr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没有找到匹配的模式，则执行缺省值 “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*)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”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后面的命令块 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(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类似于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if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中的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else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en-US" altLang="zh-CN" sz="2400" b="0" dirty="0" smtClean="0">
                <a:solidFill>
                  <a:schemeClr val="tx1"/>
                </a:solidFill>
                <a:ea typeface="黑体" pitchFamily="2" charset="-122"/>
              </a:rPr>
              <a:t>)；</a:t>
            </a:r>
            <a:r>
              <a:rPr lang="zh-CN" altLang="en-US" sz="2400" b="0" dirty="0" smtClean="0">
                <a:solidFill>
                  <a:schemeClr val="tx1"/>
                </a:solidFill>
                <a:ea typeface="黑体" pitchFamily="2" charset="-122"/>
              </a:rPr>
              <a:t>“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*)</a:t>
            </a:r>
            <a:r>
              <a:rPr lang="en-US" altLang="zh-CN" sz="2400" b="0" dirty="0" smtClean="0">
                <a:solidFill>
                  <a:schemeClr val="tx1"/>
                </a:solidFill>
                <a:ea typeface="黑体" pitchFamily="2" charset="-122"/>
              </a:rPr>
              <a:t> ”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可以不出现。</a:t>
            </a: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396552" y="1626716"/>
            <a:ext cx="8281168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ct val="15000"/>
              </a:spcBef>
              <a:buClr>
                <a:srgbClr val="FF3300"/>
              </a:buClr>
              <a:buFont typeface="Wingdings" pitchFamily="2" charset="2"/>
              <a:buChar char="u"/>
            </a:pP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 表达式 </a:t>
            </a:r>
            <a:r>
              <a:rPr lang="en-US" altLang="zh-CN" sz="2400" b="1" dirty="0" err="1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expr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 </a:t>
            </a:r>
            <a:r>
              <a:rPr lang="zh-CN" altLang="en-US" sz="2400" b="0" dirty="0">
                <a:solidFill>
                  <a:schemeClr val="tx1"/>
                </a:solidFill>
                <a:ea typeface="黑体" pitchFamily="2" charset="-122"/>
              </a:rPr>
              <a:t>按顺序匹配每个模式，一旦有一个模式匹配成功，则执行该模式后面的所有命令，然后退出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case</a:t>
            </a:r>
            <a:r>
              <a:rPr lang="en-US" altLang="zh-CN" sz="2400" b="0" dirty="0">
                <a:solidFill>
                  <a:schemeClr val="tx1"/>
                </a:solidFill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88</a:t>
            </a:fld>
            <a:endParaRPr lang="en-US" altLang="zh-CN" dirty="0"/>
          </a:p>
        </p:txBody>
      </p:sp>
      <p:sp>
        <p:nvSpPr>
          <p:cNvPr id="55" name="副标题 54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分支结构</a:t>
            </a:r>
            <a:r>
              <a:rPr lang="en-US" altLang="zh-CN" dirty="0" smtClean="0"/>
              <a:t>—case </a:t>
            </a:r>
            <a:r>
              <a:rPr lang="zh-CN" altLang="en-US" dirty="0" smtClean="0"/>
              <a:t>语句流程</a:t>
            </a:r>
            <a:endParaRPr lang="zh-CN" altLang="en-US" dirty="0"/>
          </a:p>
        </p:txBody>
      </p: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539552" y="1484784"/>
            <a:ext cx="8135938" cy="4368800"/>
            <a:chOff x="340" y="1056"/>
            <a:chExt cx="5125" cy="275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>
              <a:off x="2274" y="2280"/>
              <a:ext cx="999" cy="305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1232" y="2841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>
              <a:off x="588" y="2386"/>
              <a:ext cx="1278" cy="481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679" y="2523"/>
              <a:ext cx="1158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>
                  <a:solidFill>
                    <a:srgbClr val="FF0000"/>
                  </a:solidFill>
                  <a:ea typeface="楷体_GB2312" pitchFamily="49" charset="-122"/>
                </a:rPr>
                <a:t>case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en-US" altLang="zh-CN" sz="1600" b="1" dirty="0" err="1" smtClean="0">
                  <a:ea typeface="楷体_GB2312" pitchFamily="49" charset="-122"/>
                </a:rPr>
                <a:t>expr</a:t>
              </a:r>
              <a:r>
                <a:rPr lang="en-US" altLang="zh-CN" sz="1600" b="1" dirty="0" smtClean="0">
                  <a:ea typeface="楷体_GB2312" pitchFamily="49" charset="-122"/>
                </a:rPr>
                <a:t>=</a:t>
              </a:r>
              <a:r>
                <a:rPr lang="zh-CN" altLang="en-US" sz="1600" b="1" dirty="0">
                  <a:solidFill>
                    <a:srgbClr val="002060"/>
                  </a:solidFill>
                  <a:ea typeface="楷体_GB2312" pitchFamily="49" charset="-122"/>
                </a:rPr>
                <a:t>模式</a:t>
              </a:r>
              <a:r>
                <a:rPr lang="en-US" altLang="zh-CN" sz="1600" b="1" dirty="0">
                  <a:solidFill>
                    <a:srgbClr val="002060"/>
                  </a:solidFill>
                  <a:ea typeface="楷体_GB2312" pitchFamily="49" charset="-122"/>
                </a:rPr>
                <a:t>1</a:t>
              </a:r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 flipV="1">
              <a:off x="4682" y="1076"/>
              <a:ext cx="0" cy="1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340" y="2622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>
              <a:off x="4175" y="2134"/>
              <a:ext cx="1034" cy="305"/>
            </a:xfrm>
            <a:prstGeom prst="flowChart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15" name="Text Box 18"/>
            <p:cNvSpPr txBox="1">
              <a:spLocks noChangeArrowheads="1"/>
            </p:cNvSpPr>
            <p:nvPr/>
          </p:nvSpPr>
          <p:spPr bwMode="auto">
            <a:xfrm>
              <a:off x="4195" y="2171"/>
              <a:ext cx="103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zh-CN" sz="1600" b="1" dirty="0" err="1">
                  <a:solidFill>
                    <a:srgbClr val="FF0000"/>
                  </a:solidFill>
                  <a:ea typeface="楷体_GB2312" pitchFamily="49" charset="-122"/>
                </a:rPr>
                <a:t>esac</a:t>
              </a:r>
              <a:r>
                <a:rPr lang="en-US" altLang="zh-CN" sz="1600" b="1" dirty="0">
                  <a:ea typeface="楷体_GB2312" pitchFamily="49" charset="-122"/>
                </a:rPr>
                <a:t>  </a:t>
              </a:r>
              <a:r>
                <a:rPr lang="zh-CN" altLang="en-US" sz="1600" b="1" dirty="0">
                  <a:ea typeface="楷体_GB2312" pitchFamily="49" charset="-122"/>
                </a:rPr>
                <a:t>结束分支</a:t>
              </a:r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5222" y="2272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17" name="AutoShape 20"/>
            <p:cNvSpPr>
              <a:spLocks noChangeArrowheads="1"/>
            </p:cNvSpPr>
            <p:nvPr/>
          </p:nvSpPr>
          <p:spPr bwMode="auto">
            <a:xfrm>
              <a:off x="756" y="1822"/>
              <a:ext cx="999" cy="304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805" y="1862"/>
              <a:ext cx="93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命令序列</a:t>
              </a:r>
              <a:r>
                <a:rPr lang="en-US" altLang="zh-CN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1…</a:t>
              </a:r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1220" y="2134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1480" y="1437"/>
              <a:ext cx="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V="1">
              <a:off x="1991" y="1445"/>
              <a:ext cx="0" cy="15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>
              <a:off x="980" y="1307"/>
              <a:ext cx="486" cy="26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 sz="1600" b="1">
                <a:ea typeface="楷体_GB2312" pitchFamily="49" charset="-122"/>
              </a:endParaRP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1120" y="1299"/>
              <a:ext cx="21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>
                  <a:ea typeface="楷体_GB2312" pitchFamily="49" charset="-122"/>
                </a:rPr>
                <a:t>;;</a:t>
              </a:r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1224" y="1572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>
              <a:off x="1220" y="1056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1252" y="1095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有</a:t>
              </a:r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>
              <a:off x="2103" y="2849"/>
              <a:ext cx="1278" cy="48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28" name="Text Box 31"/>
            <p:cNvSpPr txBox="1">
              <a:spLocks noChangeArrowheads="1"/>
            </p:cNvSpPr>
            <p:nvPr/>
          </p:nvSpPr>
          <p:spPr bwMode="auto">
            <a:xfrm>
              <a:off x="2317" y="2979"/>
              <a:ext cx="8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 err="1" smtClean="0">
                  <a:ea typeface="楷体_GB2312" pitchFamily="49" charset="-122"/>
                </a:rPr>
                <a:t>expr</a:t>
              </a:r>
              <a:r>
                <a:rPr lang="en-US" altLang="zh-CN" sz="1600" b="1" dirty="0" smtClean="0">
                  <a:ea typeface="楷体_GB2312" pitchFamily="49" charset="-122"/>
                </a:rPr>
                <a:t>=</a:t>
              </a:r>
              <a:r>
                <a:rPr lang="zh-CN" altLang="en-US" sz="1600" b="1" dirty="0">
                  <a:solidFill>
                    <a:srgbClr val="002060"/>
                  </a:solidFill>
                  <a:ea typeface="楷体_GB2312" pitchFamily="49" charset="-122"/>
                </a:rPr>
                <a:t>模式</a:t>
              </a:r>
              <a:r>
                <a:rPr lang="en-US" altLang="zh-CN" sz="1600" b="1" dirty="0">
                  <a:solidFill>
                    <a:srgbClr val="002060"/>
                  </a:solidFill>
                  <a:ea typeface="楷体_GB2312" pitchFamily="49" charset="-122"/>
                </a:rPr>
                <a:t>2</a:t>
              </a:r>
            </a:p>
          </p:txBody>
        </p:sp>
        <p:sp>
          <p:nvSpPr>
            <p:cNvPr id="29" name="AutoShape 32"/>
            <p:cNvSpPr>
              <a:spLocks noChangeArrowheads="1"/>
            </p:cNvSpPr>
            <p:nvPr/>
          </p:nvSpPr>
          <p:spPr bwMode="auto">
            <a:xfrm>
              <a:off x="4050" y="3328"/>
              <a:ext cx="1278" cy="48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4166" y="3458"/>
              <a:ext cx="1094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 dirty="0" err="1" smtClean="0">
                  <a:ea typeface="楷体_GB2312" pitchFamily="49" charset="-122"/>
                </a:rPr>
                <a:t>expr</a:t>
              </a:r>
              <a:r>
                <a:rPr lang="en-US" altLang="zh-CN" sz="1600" b="1" dirty="0" smtClean="0">
                  <a:ea typeface="楷体_GB2312" pitchFamily="49" charset="-122"/>
                </a:rPr>
                <a:t>=</a:t>
              </a:r>
              <a:r>
                <a:rPr lang="zh-CN" altLang="en-US" sz="1600" b="1" dirty="0">
                  <a:solidFill>
                    <a:srgbClr val="002060"/>
                  </a:solidFill>
                  <a:ea typeface="楷体_GB2312" pitchFamily="49" charset="-122"/>
                </a:rPr>
                <a:t>其他值</a:t>
              </a:r>
              <a:r>
                <a:rPr lang="en-US" altLang="zh-CN" sz="1600" b="1" dirty="0">
                  <a:solidFill>
                    <a:srgbClr val="002060"/>
                  </a:solidFill>
                  <a:ea typeface="楷体_GB2312" pitchFamily="49" charset="-122"/>
                </a:rPr>
                <a:t>(*)</a:t>
              </a:r>
            </a:p>
          </p:txBody>
        </p:sp>
        <p:sp>
          <p:nvSpPr>
            <p:cNvPr id="31" name="AutoShape 34"/>
            <p:cNvSpPr>
              <a:spLocks noChangeArrowheads="1"/>
            </p:cNvSpPr>
            <p:nvPr/>
          </p:nvSpPr>
          <p:spPr bwMode="auto">
            <a:xfrm>
              <a:off x="4113" y="2763"/>
              <a:ext cx="1171" cy="305"/>
            </a:xfrm>
            <a:prstGeom prst="flowChartAlternateProcess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1600"/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4111" y="2803"/>
              <a:ext cx="1181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默认命令序列</a:t>
              </a:r>
              <a:r>
                <a:rPr lang="en-US" altLang="zh-CN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…</a:t>
              </a:r>
            </a:p>
          </p:txBody>
        </p:sp>
        <p:sp>
          <p:nvSpPr>
            <p:cNvPr id="33" name="Line 36"/>
            <p:cNvSpPr>
              <a:spLocks noChangeShapeType="1"/>
            </p:cNvSpPr>
            <p:nvPr/>
          </p:nvSpPr>
          <p:spPr bwMode="auto">
            <a:xfrm>
              <a:off x="4683" y="3085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4678" y="2447"/>
              <a:ext cx="0" cy="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3625" y="3457"/>
              <a:ext cx="48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>
                  <a:ea typeface="楷体_GB2312" pitchFamily="49" charset="-122"/>
                </a:rPr>
                <a:t>……</a:t>
              </a:r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1232" y="1068"/>
              <a:ext cx="3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37" name="Text Box 40"/>
            <p:cNvSpPr txBox="1">
              <a:spLocks noChangeArrowheads="1"/>
            </p:cNvSpPr>
            <p:nvPr/>
          </p:nvSpPr>
          <p:spPr bwMode="auto">
            <a:xfrm>
              <a:off x="1625" y="1421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无</a:t>
              </a:r>
            </a:p>
          </p:txBody>
        </p:sp>
        <p:sp>
          <p:nvSpPr>
            <p:cNvPr id="38" name="Text Box 41"/>
            <p:cNvSpPr txBox="1">
              <a:spLocks noChangeArrowheads="1"/>
            </p:cNvSpPr>
            <p:nvPr/>
          </p:nvSpPr>
          <p:spPr bwMode="auto">
            <a:xfrm>
              <a:off x="1252" y="2164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是</a:t>
              </a:r>
            </a:p>
          </p:txBody>
        </p:sp>
        <p:sp>
          <p:nvSpPr>
            <p:cNvPr id="39" name="Text Box 42"/>
            <p:cNvSpPr txBox="1">
              <a:spLocks noChangeArrowheads="1"/>
            </p:cNvSpPr>
            <p:nvPr/>
          </p:nvSpPr>
          <p:spPr bwMode="auto">
            <a:xfrm>
              <a:off x="1281" y="2820"/>
              <a:ext cx="183" cy="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否</a:t>
              </a:r>
            </a:p>
          </p:txBody>
        </p:sp>
        <p:sp>
          <p:nvSpPr>
            <p:cNvPr id="40" name="Line 43"/>
            <p:cNvSpPr>
              <a:spLocks noChangeShapeType="1"/>
            </p:cNvSpPr>
            <p:nvPr/>
          </p:nvSpPr>
          <p:spPr bwMode="auto">
            <a:xfrm>
              <a:off x="1228" y="3084"/>
              <a:ext cx="8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1" name="Line 44"/>
            <p:cNvSpPr>
              <a:spLocks noChangeShapeType="1"/>
            </p:cNvSpPr>
            <p:nvPr/>
          </p:nvSpPr>
          <p:spPr bwMode="auto">
            <a:xfrm>
              <a:off x="2752" y="3325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2" name="Text Box 45"/>
            <p:cNvSpPr txBox="1">
              <a:spLocks noChangeArrowheads="1"/>
            </p:cNvSpPr>
            <p:nvPr/>
          </p:nvSpPr>
          <p:spPr bwMode="auto">
            <a:xfrm>
              <a:off x="2802" y="3304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否</a:t>
              </a:r>
            </a:p>
          </p:txBody>
        </p: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>
              <a:off x="2748" y="3568"/>
              <a:ext cx="9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4" name="Text Box 47"/>
            <p:cNvSpPr txBox="1">
              <a:spLocks noChangeArrowheads="1"/>
            </p:cNvSpPr>
            <p:nvPr/>
          </p:nvSpPr>
          <p:spPr bwMode="auto">
            <a:xfrm>
              <a:off x="2325" y="2326"/>
              <a:ext cx="936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命令序列</a:t>
              </a:r>
              <a:r>
                <a:rPr lang="en-US" altLang="zh-CN" sz="1600" b="1" dirty="0">
                  <a:solidFill>
                    <a:schemeClr val="accent6">
                      <a:lumMod val="75000"/>
                    </a:schemeClr>
                  </a:solidFill>
                  <a:ea typeface="楷体_GB2312" pitchFamily="49" charset="-122"/>
                </a:rPr>
                <a:t>2…</a:t>
              </a:r>
            </a:p>
          </p:txBody>
        </p:sp>
        <p:sp>
          <p:nvSpPr>
            <p:cNvPr id="45" name="Line 48"/>
            <p:cNvSpPr>
              <a:spLocks noChangeShapeType="1"/>
            </p:cNvSpPr>
            <p:nvPr/>
          </p:nvSpPr>
          <p:spPr bwMode="auto">
            <a:xfrm>
              <a:off x="2739" y="2598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6" name="Line 49"/>
            <p:cNvSpPr>
              <a:spLocks noChangeShapeType="1"/>
            </p:cNvSpPr>
            <p:nvPr/>
          </p:nvSpPr>
          <p:spPr bwMode="auto">
            <a:xfrm>
              <a:off x="2999" y="1901"/>
              <a:ext cx="5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7" name="Line 50"/>
            <p:cNvSpPr>
              <a:spLocks noChangeShapeType="1"/>
            </p:cNvSpPr>
            <p:nvPr/>
          </p:nvSpPr>
          <p:spPr bwMode="auto">
            <a:xfrm flipV="1">
              <a:off x="3510" y="1909"/>
              <a:ext cx="0" cy="15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48" name="AutoShape 51"/>
            <p:cNvSpPr>
              <a:spLocks noChangeArrowheads="1"/>
            </p:cNvSpPr>
            <p:nvPr/>
          </p:nvSpPr>
          <p:spPr bwMode="auto">
            <a:xfrm>
              <a:off x="2499" y="1771"/>
              <a:ext cx="487" cy="260"/>
            </a:xfrm>
            <a:prstGeom prst="flowChartDecision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 sz="1600" b="1">
                <a:ea typeface="楷体_GB2312" pitchFamily="49" charset="-122"/>
              </a:endParaRPr>
            </a:p>
          </p:txBody>
        </p:sp>
        <p:sp>
          <p:nvSpPr>
            <p:cNvPr id="49" name="Text Box 52"/>
            <p:cNvSpPr txBox="1">
              <a:spLocks noChangeArrowheads="1"/>
            </p:cNvSpPr>
            <p:nvPr/>
          </p:nvSpPr>
          <p:spPr bwMode="auto">
            <a:xfrm>
              <a:off x="2640" y="1763"/>
              <a:ext cx="213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zh-CN" sz="1600" b="1">
                  <a:ea typeface="楷体_GB2312" pitchFamily="49" charset="-122"/>
                </a:rPr>
                <a:t>;;</a:t>
              </a:r>
            </a:p>
          </p:txBody>
        </p:sp>
        <p:sp>
          <p:nvSpPr>
            <p:cNvPr id="50" name="Line 53"/>
            <p:cNvSpPr>
              <a:spLocks noChangeShapeType="1"/>
            </p:cNvSpPr>
            <p:nvPr/>
          </p:nvSpPr>
          <p:spPr bwMode="auto">
            <a:xfrm>
              <a:off x="2743" y="2036"/>
              <a:ext cx="0" cy="2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51" name="Line 54"/>
            <p:cNvSpPr>
              <a:spLocks noChangeShapeType="1"/>
            </p:cNvSpPr>
            <p:nvPr/>
          </p:nvSpPr>
          <p:spPr bwMode="auto">
            <a:xfrm>
              <a:off x="2739" y="1076"/>
              <a:ext cx="0" cy="6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 anchorCtr="1"/>
            <a:lstStyle/>
            <a:p>
              <a:endParaRPr lang="zh-CN" altLang="en-US" sz="1600"/>
            </a:p>
          </p:txBody>
        </p:sp>
        <p:sp>
          <p:nvSpPr>
            <p:cNvPr id="52" name="Text Box 55"/>
            <p:cNvSpPr txBox="1">
              <a:spLocks noChangeArrowheads="1"/>
            </p:cNvSpPr>
            <p:nvPr/>
          </p:nvSpPr>
          <p:spPr bwMode="auto">
            <a:xfrm>
              <a:off x="2771" y="1559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有</a:t>
              </a:r>
            </a:p>
          </p:txBody>
        </p:sp>
        <p:sp>
          <p:nvSpPr>
            <p:cNvPr id="53" name="Text Box 56"/>
            <p:cNvSpPr txBox="1">
              <a:spLocks noChangeArrowheads="1"/>
            </p:cNvSpPr>
            <p:nvPr/>
          </p:nvSpPr>
          <p:spPr bwMode="auto">
            <a:xfrm>
              <a:off x="3144" y="1885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无</a:t>
              </a:r>
            </a:p>
          </p:txBody>
        </p:sp>
        <p:sp>
          <p:nvSpPr>
            <p:cNvPr id="54" name="Text Box 57"/>
            <p:cNvSpPr txBox="1">
              <a:spLocks noChangeArrowheads="1"/>
            </p:cNvSpPr>
            <p:nvPr/>
          </p:nvSpPr>
          <p:spPr bwMode="auto">
            <a:xfrm>
              <a:off x="2771" y="2628"/>
              <a:ext cx="182" cy="2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zh-CN" altLang="en-US" sz="1600" b="1">
                  <a:ea typeface="楷体_GB2312" pitchFamily="49" charset="-122"/>
                </a:rPr>
                <a:t>是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79512" y="6309320"/>
            <a:ext cx="792088" cy="365125"/>
          </a:xfrm>
        </p:spPr>
        <p:txBody>
          <a:bodyPr/>
          <a:lstStyle/>
          <a:p>
            <a:fld id="{1D884F6B-D068-45E9-B250-41F0C46488DC}" type="slidenum">
              <a:rPr lang="en-US" altLang="zh-CN" smtClean="0"/>
              <a:pPr/>
              <a:t>89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分支结构</a:t>
            </a:r>
            <a:r>
              <a:rPr lang="en-US" altLang="zh-CN" sz="3600" dirty="0" smtClean="0"/>
              <a:t>—case </a:t>
            </a:r>
            <a:r>
              <a:rPr lang="zh-CN" altLang="en-US" sz="3600" dirty="0" smtClean="0"/>
              <a:t>语句举例</a:t>
            </a:r>
            <a:r>
              <a:rPr lang="en-US" altLang="zh-CN" sz="3600" dirty="0" smtClean="0"/>
              <a:t>1</a:t>
            </a:r>
            <a:endParaRPr lang="zh-CN" alt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28700" y="1401996"/>
            <a:ext cx="8280920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what-lang-do-you-like.sh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"What is your preferred scripting language?"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"1) bash"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"2)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perl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"3) python"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"4) ruby"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"5) I do not know !"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read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lang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lang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1)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bash"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2)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perl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3)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python"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4)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"You selected ruby"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5)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exit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esac</a:t>
            </a:r>
            <a:endParaRPr lang="zh-CN" altLang="en-US" sz="20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Shell</a:t>
            </a:r>
            <a:r>
              <a:rPr lang="zh-CN" altLang="en-US" dirty="0" smtClean="0"/>
              <a:t>脚本举例（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3528" y="1432281"/>
            <a:ext cx="8507288" cy="4949047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</a:rPr>
              <a:t>#!/bin/bash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## Script Name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：</a:t>
            </a:r>
            <a:r>
              <a:rPr lang="en-US" altLang="zh-CN" sz="2400" b="1" dirty="0" smtClean="0">
                <a:latin typeface="Courier New" pitchFamily="49" charset="0"/>
              </a:rPr>
              <a:t>/etc/</a:t>
            </a:r>
            <a:r>
              <a:rPr lang="en-US" altLang="zh-CN" sz="2400" b="1" dirty="0" err="1" smtClean="0">
                <a:latin typeface="Courier New" pitchFamily="49" charset="0"/>
              </a:rPr>
              <a:t>cron.daily</a:t>
            </a:r>
            <a:r>
              <a:rPr lang="en-US" altLang="zh-CN" sz="2400" b="1" dirty="0" smtClean="0"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latin typeface="Courier New" pitchFamily="49" charset="0"/>
              </a:rPr>
              <a:t>ntpdate</a:t>
            </a:r>
            <a:endParaRPr lang="en-US" altLang="zh-CN" sz="2400" b="1" dirty="0" smtClean="0">
              <a:latin typeface="Courier New" pitchFamily="49" charset="0"/>
            </a:endParaRP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使用</a:t>
            </a: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NTP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的客户端命令</a:t>
            </a:r>
            <a:r>
              <a:rPr lang="en-US" altLang="zh-CN" sz="2400" b="1" dirty="0" err="1" smtClean="0">
                <a:solidFill>
                  <a:schemeClr val="hlink"/>
                </a:solidFill>
                <a:latin typeface="Courier New" pitchFamily="49" charset="0"/>
              </a:rPr>
              <a:t>ntpdate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与远程</a:t>
            </a: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NTP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服务器进行同步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也可以用局域网内的</a:t>
            </a: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NTP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服务器替换 </a:t>
            </a: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pool.ntp.org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usr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sbin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ntpdate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-s </a:t>
            </a:r>
            <a:r>
              <a:rPr lang="en-US" altLang="zh-CN" sz="2400" b="1" dirty="0" smtClean="0">
                <a:solidFill>
                  <a:srgbClr val="002060"/>
                </a:solidFill>
                <a:latin typeface="Courier New" pitchFamily="49" charset="0"/>
              </a:rPr>
              <a:t>pool.ntp.org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更改硬件时钟时都会记录在</a:t>
            </a: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/etc/</a:t>
            </a:r>
            <a:r>
              <a:rPr lang="en-US" altLang="zh-CN" sz="2400" b="1" dirty="0" err="1" smtClean="0">
                <a:solidFill>
                  <a:schemeClr val="hlink"/>
                </a:solidFill>
                <a:latin typeface="Courier New" pitchFamily="49" charset="0"/>
              </a:rPr>
              <a:t>adjtime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文件中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使</a:t>
            </a:r>
            <a:r>
              <a:rPr lang="en-US" altLang="zh-CN" sz="2400" b="1" dirty="0" err="1" smtClean="0">
                <a:solidFill>
                  <a:schemeClr val="hlink"/>
                </a:solidFill>
                <a:latin typeface="Courier New" pitchFamily="49" charset="0"/>
              </a:rPr>
              <a:t>hwclock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根据先前的记录来估算硬件时钟的偏差，</a:t>
            </a:r>
            <a:endParaRPr lang="en-US" altLang="zh-CN" sz="2400" b="1" dirty="0" smtClean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并用来校正目前的硬件时钟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sbin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hwclock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--adjust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zh-CN" altLang="en-US" sz="2400" b="1" dirty="0" smtClean="0">
                <a:solidFill>
                  <a:schemeClr val="hlink"/>
                </a:solidFill>
                <a:latin typeface="Courier New" pitchFamily="49" charset="0"/>
              </a:rPr>
              <a:t>将系统时钟同步到硬件时钟</a:t>
            </a:r>
          </a:p>
          <a:p>
            <a:pPr>
              <a:lnSpc>
                <a:spcPct val="12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sbin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/</a:t>
            </a:r>
            <a:r>
              <a:rPr lang="en-US" altLang="zh-CN" sz="2400" b="1" dirty="0" err="1" smtClean="0">
                <a:solidFill>
                  <a:srgbClr val="006600"/>
                </a:solidFill>
                <a:latin typeface="Courier New" pitchFamily="49" charset="0"/>
              </a:rPr>
              <a:t>hwclock</a:t>
            </a:r>
            <a:r>
              <a:rPr lang="en-US" altLang="zh-CN" sz="2400" b="1" dirty="0" smtClean="0">
                <a:solidFill>
                  <a:srgbClr val="006600"/>
                </a:solidFill>
                <a:latin typeface="Courier New" pitchFamily="49" charset="0"/>
              </a:rPr>
              <a:t> </a:t>
            </a:r>
            <a:r>
              <a:rPr lang="en-US" altLang="zh-CN" sz="2400" b="1" dirty="0" smtClean="0">
                <a:latin typeface="Courier New" pitchFamily="49" charset="0"/>
              </a:rPr>
              <a:t>–</a:t>
            </a:r>
            <a:r>
              <a:rPr lang="en-US" altLang="zh-CN" sz="2400" b="1" dirty="0" err="1" smtClean="0">
                <a:latin typeface="Courier New" pitchFamily="49" charset="0"/>
              </a:rPr>
              <a:t>systohc</a:t>
            </a:r>
            <a:r>
              <a:rPr lang="en-US" altLang="zh-CN" sz="2400" b="1" dirty="0" smtClean="0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90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分支结构</a:t>
            </a:r>
            <a:r>
              <a:rPr lang="en-US" altLang="zh-CN" sz="3600" dirty="0" smtClean="0"/>
              <a:t>—case </a:t>
            </a:r>
            <a:r>
              <a:rPr lang="zh-CN" altLang="en-US" sz="3600" dirty="0" smtClean="0"/>
              <a:t>语句举例</a:t>
            </a:r>
            <a:r>
              <a:rPr lang="en-US" altLang="zh-CN" sz="3600" dirty="0" smtClean="0"/>
              <a:t>2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679317"/>
            <a:ext cx="828092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yesorno.sh</a:t>
            </a:r>
            <a:endParaRPr lang="zh-CN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-n "Do you agree with this? [yes or no]: " 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read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yn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yn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Yy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 | 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Yy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Ee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][Ss] )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"Agreed."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Nn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 | 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N|n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][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O|o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]   )   </a:t>
            </a:r>
          </a:p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                   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"Not agreed."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                exit 1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                    ;;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*)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            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echo "Invalid input."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esac</a:t>
            </a:r>
            <a:endParaRPr lang="zh-CN" altLang="en-US" sz="20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91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分支结构</a:t>
            </a:r>
            <a:r>
              <a:rPr lang="en-US" altLang="zh-CN" sz="3600" dirty="0" smtClean="0"/>
              <a:t>—case </a:t>
            </a:r>
            <a:r>
              <a:rPr lang="zh-CN" altLang="en-US" sz="3600" dirty="0" smtClean="0"/>
              <a:t>语句举例</a:t>
            </a:r>
            <a:r>
              <a:rPr lang="en-US" altLang="zh-CN" sz="3600" dirty="0" smtClean="0"/>
              <a:t>3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424965"/>
            <a:ext cx="8280920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all_in_one_backup.sh</a:t>
            </a:r>
            <a:endParaRPr lang="zh-CN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A shell script to backup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,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webserver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and files.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opt=$1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$1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6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sql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)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"Running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backup using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mysqldump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sync)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"Running backup using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rsync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        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  <a:endParaRPr lang="en-US" altLang="zh-CN" sz="1600" b="1" dirty="0" smtClean="0">
              <a:solidFill>
                <a:srgbClr val="7030A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 </a:t>
            </a:r>
            <a:r>
              <a:rPr lang="en-US" altLang="zh-CN" sz="1600" b="1" dirty="0" err="1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git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)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"Running backup using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gistore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tool..."      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   tar)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"Running tape backup using tar tool..."    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;;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 </a:t>
            </a:r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*)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"Backup shell script utility"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"Usage: $0 {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sql|sync|git|tar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	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sql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: Run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mySQL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backup utility."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	sync : Run web server backup utility."	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	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: Run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gistore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backup utility."	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 echo "	tar  : Run tape backup utility." 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      ;;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esac</a:t>
            </a:r>
            <a:endParaRPr lang="zh-CN" altLang="en-US" sz="1600" b="1" dirty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92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 smtClean="0"/>
              <a:t>分支结构</a:t>
            </a:r>
            <a:r>
              <a:rPr lang="en-US" altLang="zh-CN" sz="3600" dirty="0" smtClean="0"/>
              <a:t>—case </a:t>
            </a:r>
            <a:r>
              <a:rPr lang="zh-CN" altLang="en-US" sz="3600" dirty="0" smtClean="0"/>
              <a:t>语句举例</a:t>
            </a:r>
            <a:r>
              <a:rPr lang="en-US" altLang="zh-CN" sz="3600" dirty="0" smtClean="0"/>
              <a:t>4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418555"/>
            <a:ext cx="8280920" cy="5016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  <a:endParaRPr lang="zh-CN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disktest.sh</a:t>
            </a:r>
            <a:endParaRPr lang="zh-CN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This script does a very simple test for checking disk space.</a:t>
            </a:r>
          </a:p>
          <a:p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max_usage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=$(LANG=C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df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-Ph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awk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'{print $5}'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grep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% |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grep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-v Use | sort -n | tail -1 | cut -d "%" -f1)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${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max_usage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[1-6]*)  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MSG="All is quiet." 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[7-8]*)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MSG="Start thinking about cleaning out some stuff. "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MSG="$MSG There's a partition that is $space % full."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;;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9[1-8])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MSG="Better hurry with that new disk... "  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MSG="$MSG One partition is $space % full."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99)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MSG="I'm drowning here!  There's a partition at $space %!"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smtClean="0">
                <a:solidFill>
                  <a:srgbClr val="7030A0"/>
                </a:solidFill>
                <a:latin typeface="Courier New" pitchFamily="49" charset="0"/>
                <a:ea typeface="宋体" charset="-122"/>
              </a:rPr>
              <a:t>*)</a:t>
            </a: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MSG="I seem to be running with an </a:t>
            </a:r>
            <a:r>
              <a:rPr lang="en-US" altLang="zh-CN" sz="16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nonexitent</a:t>
            </a:r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amount of disk space..."  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sz="16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16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$MSG | mail -s "disk report `date`" root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流程控制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循环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7CB985-09D2-4724-917F-80B7A7E07E02}" type="slidenum">
              <a:rPr lang="en-US" altLang="zh-CN" smtClean="0"/>
              <a:pPr/>
              <a:t>93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275226"/>
            <a:ext cx="8229600" cy="4530725"/>
          </a:xfrm>
        </p:spPr>
        <p:txBody>
          <a:bodyPr/>
          <a:lstStyle/>
          <a:p>
            <a:r>
              <a:rPr lang="zh-CN" altLang="en-US" dirty="0" smtClean="0"/>
              <a:t>语法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说明</a:t>
            </a:r>
            <a:endParaRPr lang="en-US" altLang="zh-CN" dirty="0" smtClean="0"/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zh-CN" altLang="en-US" sz="2400" dirty="0" smtClean="0">
                <a:ea typeface="黑体" pitchFamily="2" charset="-122"/>
              </a:rPr>
              <a:t>列表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list</a:t>
            </a:r>
            <a:r>
              <a:rPr lang="en-US" altLang="zh-CN" sz="2400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可以是</a:t>
            </a:r>
            <a:r>
              <a:rPr lang="zh-CN" altLang="en-US" sz="2400" dirty="0" smtClean="0">
                <a:solidFill>
                  <a:srgbClr val="0000CC"/>
                </a:solidFill>
                <a:ea typeface="黑体" pitchFamily="2" charset="-122"/>
              </a:rPr>
              <a:t>命令替换</a:t>
            </a:r>
            <a:r>
              <a:rPr lang="zh-CN" altLang="en-US" sz="2400" dirty="0" smtClean="0">
                <a:ea typeface="黑体" pitchFamily="2" charset="-122"/>
              </a:rPr>
              <a:t>、</a:t>
            </a:r>
            <a:r>
              <a:rPr lang="zh-CN" altLang="en-US" sz="2400" dirty="0" smtClean="0">
                <a:solidFill>
                  <a:srgbClr val="0000CC"/>
                </a:solidFill>
                <a:ea typeface="黑体" pitchFamily="2" charset="-122"/>
              </a:rPr>
              <a:t>变量名替换</a:t>
            </a:r>
            <a:r>
              <a:rPr lang="zh-CN" altLang="en-US" sz="2400" dirty="0" smtClean="0">
                <a:ea typeface="黑体" pitchFamily="2" charset="-122"/>
              </a:rPr>
              <a:t>、</a:t>
            </a:r>
            <a:r>
              <a:rPr lang="zh-CN" altLang="en-US" sz="2400" dirty="0" smtClean="0">
                <a:solidFill>
                  <a:srgbClr val="0000CC"/>
                </a:solidFill>
                <a:ea typeface="黑体" pitchFamily="2" charset="-122"/>
              </a:rPr>
              <a:t>字符串</a:t>
            </a:r>
            <a:r>
              <a:rPr lang="zh-CN" altLang="en-US" sz="2400" dirty="0" smtClean="0">
                <a:ea typeface="黑体" pitchFamily="2" charset="-122"/>
              </a:rPr>
              <a:t>和</a:t>
            </a:r>
            <a:r>
              <a:rPr lang="zh-CN" altLang="en-US" sz="2400" dirty="0" smtClean="0">
                <a:solidFill>
                  <a:srgbClr val="0000CC"/>
                </a:solidFill>
                <a:ea typeface="黑体" pitchFamily="2" charset="-122"/>
              </a:rPr>
              <a:t>文件名列表 </a:t>
            </a:r>
            <a:r>
              <a:rPr lang="zh-CN" altLang="en-US" sz="2400" dirty="0" smtClean="0">
                <a:ea typeface="黑体" pitchFamily="2" charset="-122"/>
              </a:rPr>
              <a:t>( 可包含通配符 )，每个列表项以空格间隔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en-US" altLang="zh-CN" sz="2400" b="1" dirty="0" smtClean="0">
                <a:ea typeface="黑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for</a:t>
            </a:r>
            <a:r>
              <a:rPr lang="en-US" altLang="zh-CN" sz="2400" b="1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循环执行的次数取决于列表 </a:t>
            </a:r>
            <a:r>
              <a:rPr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黑体" pitchFamily="2" charset="-122"/>
              </a:rPr>
              <a:t>list</a:t>
            </a:r>
            <a:r>
              <a:rPr lang="en-US" altLang="zh-CN" sz="2400" dirty="0" smtClean="0">
                <a:ea typeface="黑体" pitchFamily="2" charset="-122"/>
              </a:rPr>
              <a:t> </a:t>
            </a:r>
            <a:r>
              <a:rPr lang="zh-CN" altLang="en-US" sz="2400" dirty="0" smtClean="0">
                <a:ea typeface="黑体" pitchFamily="2" charset="-122"/>
              </a:rPr>
              <a:t>中单词的个数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</a:pPr>
            <a:r>
              <a:rPr lang="en-US" altLang="zh-CN" sz="2400" dirty="0" smtClean="0">
                <a:ea typeface="黑体" pitchFamily="2" charset="-122"/>
              </a:rPr>
              <a:t> </a:t>
            </a:r>
            <a:r>
              <a:rPr kumimoji="1" lang="zh-CN" altLang="en-US" sz="2400" b="1" dirty="0" smtClean="0">
                <a:latin typeface="Times New Roman" pitchFamily="18" charset="0"/>
                <a:ea typeface="黑体" pitchFamily="2" charset="-122"/>
              </a:rPr>
              <a:t>可以</a:t>
            </a:r>
            <a:r>
              <a:rPr kumimoji="1" lang="zh-CN" altLang="en-US" sz="2400" b="1" dirty="0" smtClean="0">
                <a:latin typeface="Courier New" pitchFamily="49" charset="0"/>
                <a:ea typeface="黑体" pitchFamily="2" charset="-122"/>
              </a:rPr>
              <a:t>省略</a:t>
            </a:r>
            <a:r>
              <a:rPr kumimoji="1" lang="zh-CN" altLang="en-US" sz="2400" b="1" dirty="0" smtClean="0">
                <a:latin typeface="Times New Roman" pitchFamily="18" charset="0"/>
              </a:rPr>
              <a:t>  </a:t>
            </a:r>
            <a:r>
              <a:rPr kumimoji="1" lang="en-US" altLang="zh-CN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in list</a:t>
            </a:r>
            <a:r>
              <a:rPr kumimoji="1" lang="en-US" altLang="zh-CN" sz="2400" b="1" dirty="0" smtClean="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en-US" sz="2400" b="1" dirty="0" smtClean="0"/>
              <a:t>，</a:t>
            </a:r>
            <a:r>
              <a:rPr kumimoji="1" lang="en-US" altLang="en-US" sz="2400" b="1" dirty="0" err="1" smtClean="0">
                <a:latin typeface="Times New Roman" pitchFamily="18" charset="0"/>
                <a:ea typeface="黑体" pitchFamily="2" charset="-122"/>
              </a:rPr>
              <a:t>省略时相当于</a:t>
            </a:r>
            <a:r>
              <a:rPr kumimoji="1" lang="en-US" altLang="en-US" sz="2400" b="1" dirty="0" smtClean="0">
                <a:latin typeface="Times New Roman" pitchFamily="18" charset="0"/>
                <a:ea typeface="黑体" pitchFamily="2" charset="-122"/>
              </a:rPr>
              <a:t>  </a:t>
            </a:r>
            <a:r>
              <a:rPr kumimoji="1" lang="en-US" altLang="en-US" sz="2400" b="1" dirty="0" smtClean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in "$@"</a:t>
            </a:r>
            <a:endParaRPr kumimoji="1" lang="zh-CN" altLang="en-US" sz="2400" b="1" dirty="0" smtClean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94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型）语法</a:t>
            </a:r>
            <a:endParaRPr lang="zh-CN" altLang="en-US" sz="36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7544" y="1844824"/>
            <a:ext cx="8382000" cy="2109787"/>
          </a:xfrm>
          <a:prstGeom prst="rect">
            <a:avLst/>
          </a:prstGeom>
          <a:noFill/>
          <a:ln w="9525">
            <a:solidFill>
              <a:srgbClr val="CC99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for </a:t>
            </a:r>
            <a:r>
              <a:rPr lang="en-US" altLang="zh-CN" sz="2400" b="1" dirty="0">
                <a:solidFill>
                  <a:schemeClr val="tx1"/>
                </a:solidFill>
                <a:latin typeface="Courier New" pitchFamily="49" charset="0"/>
                <a:ea typeface="楷体_GB2312" pitchFamily="49" charset="-122"/>
              </a:rPr>
              <a:t>variable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in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list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 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每一次循环，依次把列表</a:t>
            </a:r>
            <a:r>
              <a:rPr lang="zh-CN" altLang="en-US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002060"/>
                </a:solidFill>
                <a:latin typeface="Courier New" pitchFamily="49" charset="0"/>
                <a:ea typeface="楷体_GB2312" pitchFamily="49" charset="-122"/>
              </a:rPr>
              <a:t>list</a:t>
            </a:r>
            <a:r>
              <a:rPr lang="en-US" altLang="zh-CN" sz="2400" b="1" dirty="0">
                <a:solidFill>
                  <a:srgbClr val="FF3300"/>
                </a:solidFill>
                <a:ea typeface="楷体_GB2312" pitchFamily="49" charset="-122"/>
              </a:rPr>
              <a:t>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中的一个值赋给循环变量</a:t>
            </a: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  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循环体开始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的标志</a:t>
            </a:r>
            <a:endParaRPr lang="zh-CN" altLang="en-US" sz="2400" b="1" dirty="0">
              <a:solidFill>
                <a:srgbClr val="990000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0000CC"/>
                </a:solidFill>
                <a:latin typeface="Courier New" pitchFamily="49" charset="0"/>
                <a:ea typeface="楷体_GB2312" pitchFamily="49" charset="-122"/>
              </a:rPr>
              <a:t>  commands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循环变量每取一次值，循环体就执行一遍</a:t>
            </a:r>
            <a:endParaRPr lang="en-US" altLang="zh-CN" sz="2400" b="1" dirty="0">
              <a:solidFill>
                <a:srgbClr val="0000CC"/>
              </a:solidFill>
              <a:latin typeface="Courier New" pitchFamily="49" charset="0"/>
              <a:ea typeface="楷体_GB2312" pitchFamily="49" charset="-122"/>
            </a:endParaRPr>
          </a:p>
          <a:p>
            <a:pPr>
              <a:lnSpc>
                <a:spcPct val="110000"/>
              </a:lnSpc>
              <a:buClr>
                <a:srgbClr val="FF3300"/>
              </a:buClr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990000"/>
                </a:solidFill>
                <a:latin typeface="Courier New" pitchFamily="49" charset="0"/>
                <a:ea typeface="楷体_GB2312" pitchFamily="49" charset="-122"/>
              </a:rPr>
              <a:t>done        </a:t>
            </a:r>
            <a:r>
              <a:rPr lang="en-US" altLang="zh-CN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# </a:t>
            </a:r>
            <a:r>
              <a:rPr lang="zh-CN" altLang="en-US" sz="2400" b="1" dirty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循环结束的</a:t>
            </a:r>
            <a:r>
              <a:rPr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标志</a:t>
            </a:r>
            <a:r>
              <a:rPr kumimoji="1" lang="zh-CN" altLang="en-US" sz="2400" b="1" dirty="0" smtClean="0">
                <a:solidFill>
                  <a:srgbClr val="FF3300"/>
                </a:solidFill>
                <a:latin typeface="Courier New" pitchFamily="49" charset="0"/>
                <a:ea typeface="楷体_GB2312" pitchFamily="49" charset="-122"/>
              </a:rPr>
              <a:t>，返回循环顶部</a:t>
            </a:r>
            <a:endParaRPr lang="en-US" altLang="zh-CN" sz="2400" b="1" dirty="0">
              <a:solidFill>
                <a:srgbClr val="FF3300"/>
              </a:solidFill>
              <a:latin typeface="Courier New" pitchFamily="49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8555"/>
            <a:ext cx="8229600" cy="50347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sz="2400" dirty="0" smtClean="0"/>
              <a:t>首先将 </a:t>
            </a:r>
            <a:r>
              <a:rPr lang="en-US" altLang="zh-CN" sz="2400" dirty="0" smtClean="0">
                <a:solidFill>
                  <a:srgbClr val="002060"/>
                </a:solidFill>
              </a:rPr>
              <a:t>list </a:t>
            </a:r>
            <a:r>
              <a:rPr lang="zh-CN" altLang="en-US" sz="2400" dirty="0" smtClean="0"/>
              <a:t>的 </a:t>
            </a:r>
            <a:r>
              <a:rPr lang="en-US" altLang="zh-CN" sz="2400" dirty="0" smtClean="0">
                <a:solidFill>
                  <a:srgbClr val="002060"/>
                </a:solidFill>
              </a:rPr>
              <a:t>item1 </a:t>
            </a:r>
            <a:r>
              <a:rPr lang="zh-CN" altLang="en-US" sz="2400" dirty="0" smtClean="0"/>
              <a:t>赋给 </a:t>
            </a:r>
            <a:r>
              <a:rPr lang="en-US" altLang="zh-CN" sz="2400" dirty="0" smtClean="0"/>
              <a:t>variable</a:t>
            </a:r>
          </a:p>
          <a:p>
            <a:pPr lvl="1"/>
            <a:r>
              <a:rPr lang="zh-CN" altLang="en-US" sz="2000" dirty="0" smtClean="0"/>
              <a:t>执行</a:t>
            </a:r>
            <a:r>
              <a:rPr lang="en-US" altLang="zh-CN" sz="2000" dirty="0" smtClean="0"/>
              <a:t>do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done</a:t>
            </a:r>
            <a:r>
              <a:rPr lang="zh-CN" altLang="en-US" sz="2000" dirty="0" smtClean="0"/>
              <a:t>之间的 </a:t>
            </a:r>
            <a:r>
              <a:rPr lang="en-US" altLang="zh-CN" sz="2000" dirty="0" smtClean="0">
                <a:solidFill>
                  <a:srgbClr val="002060"/>
                </a:solidFill>
              </a:rPr>
              <a:t>commands</a:t>
            </a:r>
          </a:p>
          <a:p>
            <a:r>
              <a:rPr lang="zh-CN" altLang="en-US" sz="2400" dirty="0" smtClean="0"/>
              <a:t>然后再将 </a:t>
            </a:r>
            <a:r>
              <a:rPr lang="en-US" altLang="zh-CN" sz="2400" dirty="0" smtClean="0">
                <a:solidFill>
                  <a:srgbClr val="002060"/>
                </a:solidFill>
              </a:rPr>
              <a:t>list </a:t>
            </a:r>
            <a:r>
              <a:rPr lang="zh-CN" altLang="en-US" sz="2400" dirty="0" smtClean="0"/>
              <a:t>的 </a:t>
            </a:r>
            <a:r>
              <a:rPr lang="en-US" altLang="zh-CN" sz="2400" dirty="0" smtClean="0">
                <a:solidFill>
                  <a:srgbClr val="002060"/>
                </a:solidFill>
              </a:rPr>
              <a:t>item2 </a:t>
            </a:r>
            <a:r>
              <a:rPr lang="zh-CN" altLang="en-US" sz="2400" dirty="0" smtClean="0"/>
              <a:t>赋给 </a:t>
            </a:r>
            <a:r>
              <a:rPr lang="en-US" altLang="zh-CN" sz="2400" dirty="0" smtClean="0"/>
              <a:t>variable</a:t>
            </a:r>
          </a:p>
          <a:p>
            <a:pPr lvl="1"/>
            <a:r>
              <a:rPr lang="zh-CN" altLang="en-US" sz="2000" dirty="0" smtClean="0"/>
              <a:t>执行</a:t>
            </a:r>
            <a:r>
              <a:rPr lang="en-US" altLang="zh-CN" sz="2000" dirty="0" smtClean="0"/>
              <a:t>do</a:t>
            </a:r>
            <a:r>
              <a:rPr lang="zh-CN" altLang="en-US" sz="2000" dirty="0" smtClean="0"/>
              <a:t>和</a:t>
            </a:r>
            <a:r>
              <a:rPr lang="en-US" altLang="zh-CN" sz="2000" dirty="0" smtClean="0"/>
              <a:t>done</a:t>
            </a:r>
            <a:r>
              <a:rPr lang="zh-CN" altLang="en-US" sz="2000" dirty="0" smtClean="0"/>
              <a:t>之间的 </a:t>
            </a:r>
            <a:r>
              <a:rPr lang="en-US" altLang="zh-CN" sz="2000" dirty="0" smtClean="0">
                <a:solidFill>
                  <a:srgbClr val="002060"/>
                </a:solidFill>
              </a:rPr>
              <a:t>commands</a:t>
            </a:r>
          </a:p>
          <a:p>
            <a:pPr lvl="1"/>
            <a:r>
              <a:rPr lang="zh-CN" altLang="en-US" sz="2000" dirty="0" smtClean="0"/>
              <a:t>如此循环，直到 </a:t>
            </a:r>
            <a:r>
              <a:rPr lang="en-US" altLang="zh-CN" sz="2000" dirty="0" smtClean="0">
                <a:solidFill>
                  <a:srgbClr val="002060"/>
                </a:solidFill>
              </a:rPr>
              <a:t>list</a:t>
            </a:r>
            <a:r>
              <a:rPr lang="en-US" altLang="zh-CN" sz="2000" dirty="0" smtClean="0"/>
              <a:t> </a:t>
            </a:r>
            <a:r>
              <a:rPr lang="zh-CN" altLang="en-US" sz="2000" dirty="0" smtClean="0"/>
              <a:t>中的所有</a:t>
            </a:r>
            <a:r>
              <a:rPr lang="zh-CN" altLang="en-US" sz="2000" dirty="0" smtClean="0">
                <a:solidFill>
                  <a:srgbClr val="002060"/>
                </a:solidFill>
              </a:rPr>
              <a:t> </a:t>
            </a:r>
            <a:r>
              <a:rPr lang="en-US" altLang="zh-CN" sz="2000" dirty="0" smtClean="0">
                <a:solidFill>
                  <a:srgbClr val="002060"/>
                </a:solidFill>
              </a:rPr>
              <a:t>item </a:t>
            </a:r>
            <a:r>
              <a:rPr lang="zh-CN" altLang="en-US" sz="2000" dirty="0" smtClean="0"/>
              <a:t>值都已经用完</a:t>
            </a:r>
            <a:endParaRPr lang="zh-CN" altLang="en-US" sz="20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95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型）流程</a:t>
            </a:r>
            <a:endParaRPr lang="zh-CN" altLang="en-US" sz="3600" dirty="0"/>
          </a:p>
        </p:txBody>
      </p:sp>
      <p:sp>
        <p:nvSpPr>
          <p:cNvPr id="45" name="菱形 44"/>
          <p:cNvSpPr/>
          <p:nvPr/>
        </p:nvSpPr>
        <p:spPr>
          <a:xfrm>
            <a:off x="1141276" y="4365104"/>
            <a:ext cx="2088232" cy="936104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645332" y="45091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列表中是否有元素</a:t>
            </a:r>
            <a:endParaRPr lang="zh-CN" altLang="en-US" dirty="0"/>
          </a:p>
        </p:txBody>
      </p:sp>
      <p:sp>
        <p:nvSpPr>
          <p:cNvPr id="47" name="菱形 46"/>
          <p:cNvSpPr/>
          <p:nvPr/>
        </p:nvSpPr>
        <p:spPr>
          <a:xfrm>
            <a:off x="4309628" y="4365104"/>
            <a:ext cx="2088232" cy="936104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4813684" y="450912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列表中是否有元素</a:t>
            </a:r>
            <a:endParaRPr lang="zh-CN" altLang="en-US" dirty="0"/>
          </a:p>
        </p:txBody>
      </p:sp>
      <p:sp>
        <p:nvSpPr>
          <p:cNvPr id="49" name="圆角矩形 48"/>
          <p:cNvSpPr/>
          <p:nvPr/>
        </p:nvSpPr>
        <p:spPr>
          <a:xfrm>
            <a:off x="4093604" y="5661248"/>
            <a:ext cx="2664296" cy="4320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variable</a:t>
            </a:r>
            <a:r>
              <a:rPr lang="en-US" altLang="zh-CN" dirty="0" smtClean="0">
                <a:solidFill>
                  <a:srgbClr val="FF0000"/>
                </a:solidFill>
              </a:rPr>
              <a:t>=</a:t>
            </a:r>
            <a:r>
              <a:rPr lang="en-US" altLang="zh-CN" dirty="0" smtClean="0">
                <a:solidFill>
                  <a:srgbClr val="002060"/>
                </a:solidFill>
              </a:rPr>
              <a:t>list(</a:t>
            </a:r>
            <a:r>
              <a:rPr lang="en-US" altLang="zh-CN" dirty="0" err="1" smtClean="0">
                <a:solidFill>
                  <a:srgbClr val="002060"/>
                </a:solidFill>
              </a:rPr>
              <a:t>item_next</a:t>
            </a:r>
            <a:r>
              <a:rPr lang="en-US" altLang="zh-CN" dirty="0" smtClean="0">
                <a:solidFill>
                  <a:srgbClr val="002060"/>
                </a:solidFill>
              </a:rPr>
              <a:t>)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1" name="圆角矩形 50"/>
          <p:cNvSpPr/>
          <p:nvPr/>
        </p:nvSpPr>
        <p:spPr>
          <a:xfrm>
            <a:off x="1069268" y="3501008"/>
            <a:ext cx="2160240" cy="43204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dirty="0" smtClean="0"/>
              <a:t>variable</a:t>
            </a:r>
            <a:r>
              <a:rPr lang="en-US" altLang="zh-CN" dirty="0" smtClean="0">
                <a:solidFill>
                  <a:srgbClr val="FF0000"/>
                </a:solidFill>
              </a:rPr>
              <a:t>=</a:t>
            </a:r>
            <a:r>
              <a:rPr lang="en-US" altLang="zh-CN" dirty="0" smtClean="0">
                <a:solidFill>
                  <a:srgbClr val="002060"/>
                </a:solidFill>
              </a:rPr>
              <a:t>list(item1)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53" name="圆角矩形 52"/>
          <p:cNvSpPr/>
          <p:nvPr/>
        </p:nvSpPr>
        <p:spPr>
          <a:xfrm>
            <a:off x="7045932" y="4365104"/>
            <a:ext cx="936104" cy="9361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7189948" y="4365104"/>
            <a:ext cx="864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done</a:t>
            </a:r>
            <a:r>
              <a:rPr lang="zh-CN" altLang="en-US" b="1" dirty="0" smtClean="0">
                <a:ea typeface="楷体_GB2312" pitchFamily="49" charset="-122"/>
              </a:rPr>
              <a:t>结束循环</a:t>
            </a:r>
            <a:endParaRPr lang="zh-CN" altLang="en-US" dirty="0"/>
          </a:p>
        </p:txBody>
      </p:sp>
      <p:cxnSp>
        <p:nvCxnSpPr>
          <p:cNvPr id="56" name="直接箭头连接符 55"/>
          <p:cNvCxnSpPr>
            <a:stCxn id="45" idx="0"/>
            <a:endCxn id="51" idx="2"/>
          </p:cNvCxnSpPr>
          <p:nvPr/>
        </p:nvCxnSpPr>
        <p:spPr>
          <a:xfrm rot="16200000" flipV="1">
            <a:off x="1951366" y="4131078"/>
            <a:ext cx="432048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645332" y="40050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cxnSp>
        <p:nvCxnSpPr>
          <p:cNvPr id="66" name="肘形连接符 65"/>
          <p:cNvCxnSpPr>
            <a:stCxn id="45" idx="2"/>
            <a:endCxn id="53" idx="2"/>
          </p:cNvCxnSpPr>
          <p:nvPr/>
        </p:nvCxnSpPr>
        <p:spPr>
          <a:xfrm rot="16200000" flipH="1">
            <a:off x="4849688" y="2636912"/>
            <a:ext cx="1588" cy="5328592"/>
          </a:xfrm>
          <a:prstGeom prst="bentConnector3">
            <a:avLst>
              <a:gd name="adj1" fmla="val 6080474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789348" y="54452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</a:t>
            </a:r>
          </a:p>
        </p:txBody>
      </p:sp>
      <p:cxnSp>
        <p:nvCxnSpPr>
          <p:cNvPr id="70" name="直接箭头连接符 69"/>
          <p:cNvCxnSpPr>
            <a:stCxn id="51" idx="3"/>
            <a:endCxn id="79" idx="1"/>
          </p:cNvCxnSpPr>
          <p:nvPr/>
        </p:nvCxnSpPr>
        <p:spPr>
          <a:xfrm>
            <a:off x="3229508" y="3717032"/>
            <a:ext cx="86409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>
            <a:endCxn id="45" idx="1"/>
          </p:cNvCxnSpPr>
          <p:nvPr/>
        </p:nvCxnSpPr>
        <p:spPr>
          <a:xfrm>
            <a:off x="533164" y="4833156"/>
            <a:ext cx="60811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直接箭头连接符 73"/>
          <p:cNvCxnSpPr/>
          <p:nvPr/>
        </p:nvCxnSpPr>
        <p:spPr>
          <a:xfrm>
            <a:off x="8013994" y="4833156"/>
            <a:ext cx="6624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接箭头连接符 77"/>
          <p:cNvCxnSpPr>
            <a:endCxn id="47" idx="0"/>
          </p:cNvCxnSpPr>
          <p:nvPr/>
        </p:nvCxnSpPr>
        <p:spPr>
          <a:xfrm rot="16200000" flipH="1">
            <a:off x="5124364" y="4135724"/>
            <a:ext cx="422756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矩形 78"/>
          <p:cNvSpPr/>
          <p:nvPr/>
        </p:nvSpPr>
        <p:spPr>
          <a:xfrm>
            <a:off x="4093604" y="3501008"/>
            <a:ext cx="2520280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TextBox 80"/>
          <p:cNvSpPr txBox="1"/>
          <p:nvPr/>
        </p:nvSpPr>
        <p:spPr>
          <a:xfrm>
            <a:off x="4525652" y="357301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do</a:t>
            </a:r>
            <a:r>
              <a:rPr lang="en-US" altLang="zh-CN" dirty="0" smtClean="0"/>
              <a:t> Commands</a:t>
            </a:r>
            <a:endParaRPr lang="zh-CN" altLang="en-US" dirty="0"/>
          </a:p>
        </p:txBody>
      </p:sp>
      <p:cxnSp>
        <p:nvCxnSpPr>
          <p:cNvPr id="87" name="直接箭头连接符 86"/>
          <p:cNvCxnSpPr>
            <a:stCxn id="47" idx="3"/>
            <a:endCxn id="53" idx="1"/>
          </p:cNvCxnSpPr>
          <p:nvPr/>
        </p:nvCxnSpPr>
        <p:spPr>
          <a:xfrm>
            <a:off x="6397860" y="4833156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直接箭头连接符 88"/>
          <p:cNvCxnSpPr/>
          <p:nvPr/>
        </p:nvCxnSpPr>
        <p:spPr>
          <a:xfrm rot="16200000" flipH="1">
            <a:off x="5245732" y="5445224"/>
            <a:ext cx="3600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肘形连接符 90"/>
          <p:cNvCxnSpPr>
            <a:stCxn id="49" idx="1"/>
          </p:cNvCxnSpPr>
          <p:nvPr/>
        </p:nvCxnSpPr>
        <p:spPr>
          <a:xfrm rot="10800000">
            <a:off x="3661556" y="3717032"/>
            <a:ext cx="432048" cy="216024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533764" y="53012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469868" y="44371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</a:t>
            </a:r>
            <a:endParaRPr lang="zh-CN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65212" y="43651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for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96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1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484784"/>
            <a:ext cx="7992888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for1--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constant_as_list.sh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使用字面字符串列表作为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centos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ubuntu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gentoo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opensuse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"$x"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若列表项中包含空格必需使用引号括起来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Linux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Gnu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Hurd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FreeBSD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Mac OS X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"$x"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done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ls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df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-h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du 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sh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echo "==$x==" ;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eval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$x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  <a:endParaRPr lang="zh-CN" altLang="en-US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5445224"/>
            <a:ext cx="6912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x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centos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ubuntu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gentoo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opensuse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5939988"/>
            <a:ext cx="6912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x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centos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ubuntu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gentoo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</a:rPr>
              <a:t>opensuse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4079" y="5445224"/>
            <a:ext cx="615553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zh-CN" altLang="en-US" sz="2800" b="1" dirty="0" smtClean="0"/>
              <a:t>比较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97</a:t>
            </a:fld>
            <a:endParaRPr lang="en-US" altLang="zh-CN" dirty="0"/>
          </a:p>
        </p:txBody>
      </p:sp>
      <p:sp>
        <p:nvSpPr>
          <p:cNvPr id="11" name="副标题 10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2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1484784"/>
            <a:ext cx="7992888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for2--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variable_as_list.sh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使用变量作为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=1; weekdays="Mon Tue Wed Thu Fri"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day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$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weekdays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"Weekday $((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 : $day"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OSList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Linux ‘Gnu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Hurd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’ FreeBSD ‘Mac OS X’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endParaRPr lang="zh-CN" altLang="en-US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x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$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OSList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Others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"$x" </a:t>
            </a:r>
            <a:endParaRPr lang="en-US" altLang="zh-CN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  <a:endParaRPr lang="zh-CN" altLang="en-US" sz="2000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5656" y="5445224"/>
            <a:ext cx="6912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day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$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weekdays 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5939988"/>
            <a:ext cx="691276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day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"$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weekdays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"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4079" y="5445224"/>
            <a:ext cx="615553" cy="8640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zh-CN" altLang="en-US" sz="2800" b="1" dirty="0" smtClean="0"/>
              <a:t>比较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98</a:t>
            </a:fld>
            <a:endParaRPr lang="en-US" altLang="zh-CN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3</a:t>
            </a:r>
            <a:endParaRPr lang="zh-CN" alt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403484"/>
            <a:ext cx="7992888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for3--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pp_as_list.sh</a:t>
            </a:r>
            <a:endParaRPr lang="en-US" altLang="zh-CN" sz="2000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使用位置参数变量 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$@</a:t>
            </a:r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作为 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，</a:t>
            </a:r>
            <a:r>
              <a:rPr lang="en-US" altLang="zh-CN" sz="2000" b="1" dirty="0" smtClean="0">
                <a:solidFill>
                  <a:srgbClr val="002060"/>
                </a:solidFill>
                <a:latin typeface="+mn-ea"/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  <a:latin typeface="+mn-ea"/>
              </a:rPr>
              <a:t>in $@ </a:t>
            </a:r>
            <a:r>
              <a:rPr lang="zh-CN" altLang="en-US" sz="2000" b="1" dirty="0" smtClean="0">
                <a:solidFill>
                  <a:srgbClr val="002060"/>
                </a:solidFill>
                <a:latin typeface="+mn-ea"/>
              </a:rPr>
              <a:t>可以省略</a:t>
            </a:r>
            <a:endParaRPr lang="en-US" altLang="zh-CN" sz="20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=1</a:t>
            </a: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day ;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echo -n "Positional parameter $((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++)): $day "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case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$day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in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[Mm]on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]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ue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Ww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]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ed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Tt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]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hu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[Ff]</a:t>
            </a:r>
            <a:r>
              <a:rPr lang="en-US" altLang="zh-CN" sz="2000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ri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)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echo " (weekday)"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[Ss]at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|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[Ss]un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)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   echo " (WEEKEND)"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 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*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)</a:t>
            </a:r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echo " (Invalid weekday)" </a:t>
            </a:r>
            <a:r>
              <a:rPr lang="en-US" altLang="zh-CN" sz="2000" b="1" dirty="0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;;</a:t>
            </a:r>
          </a:p>
          <a:p>
            <a:r>
              <a:rPr lang="en-US" altLang="zh-CN" sz="2000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sz="2000" b="1" dirty="0" err="1" smtClean="0">
                <a:solidFill>
                  <a:srgbClr val="C00000"/>
                </a:solidFill>
                <a:latin typeface="Courier New" pitchFamily="49" charset="0"/>
                <a:ea typeface="宋体" charset="-122"/>
              </a:rPr>
              <a:t>esac</a:t>
            </a:r>
            <a:endParaRPr lang="en-US" altLang="zh-CN" sz="2000" b="1" dirty="0" smtClean="0">
              <a:solidFill>
                <a:srgbClr val="C0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76" y="5939988"/>
            <a:ext cx="777686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$ ./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for3--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pp_as_list.sh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Mon Tue wed Thu Fri sat Sun </a:t>
            </a: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lundi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 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1124744"/>
            <a:ext cx="8208912" cy="53553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#!/bin/bash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## filename: for4--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filenames_as_list.sh</a:t>
            </a:r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+mn-ea"/>
              </a:rPr>
              <a:t># </a:t>
            </a:r>
            <a:r>
              <a:rPr lang="zh-CN" altLang="en-US" b="1" dirty="0" smtClean="0">
                <a:solidFill>
                  <a:srgbClr val="002060"/>
                </a:solidFill>
                <a:latin typeface="+mn-ea"/>
              </a:rPr>
              <a:t>使用文件名或目录名列表作为 </a:t>
            </a:r>
            <a:r>
              <a:rPr lang="en-US" altLang="zh-CN" b="1" dirty="0" err="1" smtClean="0">
                <a:solidFill>
                  <a:srgbClr val="002060"/>
                </a:solidFill>
                <a:latin typeface="+mn-ea"/>
              </a:rPr>
              <a:t>WordList</a:t>
            </a:r>
            <a:endParaRPr lang="en-US" altLang="zh-CN" b="1" dirty="0" smtClean="0">
              <a:solidFill>
                <a:srgbClr val="002060"/>
              </a:solidFill>
              <a:latin typeface="+mn-ea"/>
            </a:endParaRPr>
          </a:p>
          <a:p>
            <a:endParaRPr lang="en-US" altLang="zh-CN" b="1" dirty="0" smtClean="0">
              <a:solidFill>
                <a:srgbClr val="00206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</a:t>
            </a:r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将当前目录下的所有的大写文件名改为小写文件名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filename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zh-CN" altLang="en-US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* 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;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# </a:t>
            </a:r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使用命令替换生成小写的文件名，赋予新的变量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fn=$(echo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|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tr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A-Z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a-z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)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# </a:t>
            </a:r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若新生成的小写文件名与原文件名不同，改为小写的文件名</a:t>
            </a:r>
          </a:p>
          <a:p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if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[[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!= $fn ]]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then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mv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$fn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</a:t>
            </a:r>
            <a:r>
              <a:rPr lang="en-US" altLang="zh-CN" b="1" dirty="0" err="1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fi</a:t>
            </a:r>
            <a:endParaRPr lang="en-US" altLang="zh-CN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# </a:t>
            </a:r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上面的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if </a:t>
            </a:r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语句与下面的命令聚合均等效</a:t>
            </a:r>
          </a:p>
          <a:p>
            <a:r>
              <a:rPr lang="zh-CN" altLang="en-US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# [[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!= $fn ]] &amp;&amp;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mv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$fn</a:t>
            </a:r>
          </a:p>
          <a:p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 # [[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== $fn ]] ||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mv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fname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$fn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fn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in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/etc/[</a:t>
            </a: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abcd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]*.conf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$fn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fn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/etc/</a:t>
            </a: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cron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.{*</a:t>
            </a: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ly,d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}/* 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echo $fn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; done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for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in 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charset="-122"/>
              </a:rPr>
              <a:t>*.zip</a:t>
            </a:r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; do 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  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j="${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i%.zip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}"; 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mkdir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 "$j" &amp;&amp; unzip -d "$j" "$</a:t>
            </a:r>
            <a:r>
              <a:rPr lang="en-US" altLang="zh-CN" b="1" dirty="0" err="1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i</a:t>
            </a:r>
            <a:r>
              <a:rPr lang="en-US" altLang="zh-CN" b="1" dirty="0" smtClean="0">
                <a:solidFill>
                  <a:srgbClr val="002060"/>
                </a:solidFill>
                <a:latin typeface="Courier New" pitchFamily="49" charset="0"/>
                <a:ea typeface="宋体" charset="-122"/>
              </a:rPr>
              <a:t>"</a:t>
            </a:r>
            <a:endParaRPr lang="en-US" altLang="zh-CN" b="1" dirty="0" smtClean="0">
              <a:solidFill>
                <a:srgbClr val="FF0000"/>
              </a:solidFill>
              <a:latin typeface="Courier New" pitchFamily="49" charset="0"/>
              <a:ea typeface="宋体" charset="-122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Courier New" pitchFamily="49" charset="0"/>
                <a:ea typeface="宋体" charset="-122"/>
              </a:rPr>
              <a:t>done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4F6B-D068-45E9-B250-41F0C46488DC}" type="slidenum">
              <a:rPr lang="en-US" altLang="zh-CN" smtClean="0"/>
              <a:pPr/>
              <a:t>99</a:t>
            </a:fld>
            <a:endParaRPr lang="en-US" altLang="zh-CN" dirty="0"/>
          </a:p>
        </p:txBody>
      </p:sp>
      <p:sp>
        <p:nvSpPr>
          <p:cNvPr id="8" name="副标题 7"/>
          <p:cNvSpPr>
            <a:spLocks noGrp="1"/>
          </p:cNvSpPr>
          <p:nvPr>
            <p:ph type="subTitle" idx="13"/>
          </p:nvPr>
        </p:nvSpPr>
        <p:spPr/>
        <p:txBody>
          <a:bodyPr>
            <a:normAutofit fontScale="92500" lnSpcReduction="20000"/>
          </a:bodyPr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for</a:t>
            </a:r>
            <a:r>
              <a:rPr lang="zh-CN" altLang="en-US" sz="3600" dirty="0" smtClean="0"/>
              <a:t>循环（</a:t>
            </a:r>
            <a:r>
              <a:rPr lang="en-US" altLang="zh-CN" sz="3600" dirty="0" err="1" smtClean="0"/>
              <a:t>foreach</a:t>
            </a:r>
            <a:r>
              <a:rPr lang="zh-CN" altLang="en-US" sz="3600" dirty="0" smtClean="0"/>
              <a:t>型）举例</a:t>
            </a:r>
            <a:r>
              <a:rPr lang="en-US" altLang="zh-CN" sz="3600" dirty="0" smtClean="0"/>
              <a:t>4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OS-CH-PPT2">
  <a:themeElements>
    <a:clrScheme name="介绍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介绍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介绍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介绍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介绍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entOS-CH-PPT2">
  <a:themeElements>
    <a:clrScheme name="介绍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介绍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介绍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介绍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介绍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介绍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CentOS-CH-PPT2</Template>
  <TotalTime>28445</TotalTime>
  <Words>16896</Words>
  <Application>Microsoft Office PowerPoint</Application>
  <PresentationFormat>全屏显示(4:3)</PresentationFormat>
  <Paragraphs>2839</Paragraphs>
  <Slides>169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169</vt:i4>
      </vt:variant>
    </vt:vector>
  </HeadingPairs>
  <TitlesOfParts>
    <vt:vector size="189" baseType="lpstr">
      <vt:lpstr>Arial Unicode MS</vt:lpstr>
      <vt:lpstr>方正粗倩简体</vt:lpstr>
      <vt:lpstr>仿宋</vt:lpstr>
      <vt:lpstr>黑体</vt:lpstr>
      <vt:lpstr>华文行楷</vt:lpstr>
      <vt:lpstr>华文新魏</vt:lpstr>
      <vt:lpstr>楷体_GB2312</vt:lpstr>
      <vt:lpstr>宋体</vt:lpstr>
      <vt:lpstr>微软雅黑</vt:lpstr>
      <vt:lpstr>Arial</vt:lpstr>
      <vt:lpstr>Broadway</vt:lpstr>
      <vt:lpstr>Calibri</vt:lpstr>
      <vt:lpstr>Courier New</vt:lpstr>
      <vt:lpstr>Garamond</vt:lpstr>
      <vt:lpstr>Tahoma</vt:lpstr>
      <vt:lpstr>Times New Roman</vt:lpstr>
      <vt:lpstr>Wingdings</vt:lpstr>
      <vt:lpstr>CentOS-CH-PPT2</vt:lpstr>
      <vt:lpstr>Office 主题</vt:lpstr>
      <vt:lpstr>1_CentOS-CH-PPT2</vt:lpstr>
      <vt:lpstr>PowerPoint 演示文稿</vt:lpstr>
      <vt:lpstr>本章内容要点</vt:lpstr>
      <vt:lpstr>Shell编程基础</vt:lpstr>
      <vt:lpstr>Shell脚本和Shell编程</vt:lpstr>
      <vt:lpstr>Shell脚本的成分</vt:lpstr>
      <vt:lpstr>Shell 脚本的建立与执行</vt:lpstr>
      <vt:lpstr>Shell 脚本的编码规范</vt:lpstr>
      <vt:lpstr>Shell脚本举例（1）</vt:lpstr>
      <vt:lpstr>Shell脚本举例（2）</vt:lpstr>
      <vt:lpstr>脚本调试方法</vt:lpstr>
      <vt:lpstr>脚本调试 1</vt:lpstr>
      <vt:lpstr>脚本调试举例 1</vt:lpstr>
      <vt:lpstr>脚本调试 2 — set命令</vt:lpstr>
      <vt:lpstr>脚本调试举例 2</vt:lpstr>
      <vt:lpstr>Shell脚本的类型</vt:lpstr>
      <vt:lpstr>学习Shell编程的前提</vt:lpstr>
      <vt:lpstr>变量和表达式</vt:lpstr>
      <vt:lpstr>Shell 变量操作</vt:lpstr>
      <vt:lpstr>变量替换扩展—变量测试</vt:lpstr>
      <vt:lpstr>变量测试举例</vt:lpstr>
      <vt:lpstr>变量替换扩展  ——字符串计数、截取</vt:lpstr>
      <vt:lpstr>字符串变量替换扩展举例1</vt:lpstr>
      <vt:lpstr>变量替换扩展  ——字符串替换</vt:lpstr>
      <vt:lpstr>字符串变量替换扩展举例2</vt:lpstr>
      <vt:lpstr>字符串变量替换扩展举例3</vt:lpstr>
      <vt:lpstr>Shell内置命令—eval</vt:lpstr>
      <vt:lpstr>变量的间接引用</vt:lpstr>
      <vt:lpstr>变量的间接引用（续）</vt:lpstr>
      <vt:lpstr>Shell 变量的分类</vt:lpstr>
      <vt:lpstr>位置参数变量</vt:lpstr>
      <vt:lpstr>专用参数变量</vt:lpstr>
      <vt:lpstr>位置参数和专用参数举例</vt:lpstr>
      <vt:lpstr>$@、 $*和环境变量IFS</vt:lpstr>
      <vt:lpstr>位置参数和 shift 命令</vt:lpstr>
      <vt:lpstr>退出/返回状态</vt:lpstr>
      <vt:lpstr>常见的返回状态码</vt:lpstr>
      <vt:lpstr>read</vt:lpstr>
      <vt:lpstr>read 举例</vt:lpstr>
      <vt:lpstr>只读变量</vt:lpstr>
      <vt:lpstr>同时输出多行信息</vt:lpstr>
      <vt:lpstr>整数运算</vt:lpstr>
      <vt:lpstr>算数运算符</vt:lpstr>
      <vt:lpstr>算术运算扩展</vt:lpstr>
      <vt:lpstr>Shell内置命令—let</vt:lpstr>
      <vt:lpstr>expr</vt:lpstr>
      <vt:lpstr>浮点数运算</vt:lpstr>
      <vt:lpstr>printf 命令</vt:lpstr>
      <vt:lpstr>printf 命令（续）</vt:lpstr>
      <vt:lpstr>printf 命令举例</vt:lpstr>
      <vt:lpstr>数组变量</vt:lpstr>
      <vt:lpstr>数组变量举例</vt:lpstr>
      <vt:lpstr>Shell内置命令——declare</vt:lpstr>
      <vt:lpstr>declare 举例</vt:lpstr>
      <vt:lpstr>变量及相关命令小结1</vt:lpstr>
      <vt:lpstr>变量及相关命令小结2</vt:lpstr>
      <vt:lpstr>变量及相关命令小结3</vt:lpstr>
      <vt:lpstr>本章内容要点</vt:lpstr>
      <vt:lpstr>条件测试</vt:lpstr>
      <vt:lpstr>条件测试简介</vt:lpstr>
      <vt:lpstr>条件测试举例（1）</vt:lpstr>
      <vt:lpstr>条件测试语句</vt:lpstr>
      <vt:lpstr>条件测试操作符</vt:lpstr>
      <vt:lpstr>文件测试</vt:lpstr>
      <vt:lpstr>使用lftp同步yum仓库</vt:lpstr>
      <vt:lpstr>字符串测试</vt:lpstr>
      <vt:lpstr>字符串的空值检查</vt:lpstr>
      <vt:lpstr>整数测试（1）</vt:lpstr>
      <vt:lpstr>整数测试（2）</vt:lpstr>
      <vt:lpstr>条件测试举例（2）</vt:lpstr>
      <vt:lpstr>条件测试举例（3）</vt:lpstr>
      <vt:lpstr>逻辑测试</vt:lpstr>
      <vt:lpstr>条件测试举例（4）</vt:lpstr>
      <vt:lpstr>流程控制——分支</vt:lpstr>
      <vt:lpstr>流程控制语句</vt:lpstr>
      <vt:lpstr>分支结构—if 语句语法</vt:lpstr>
      <vt:lpstr>分支结构—if 语句说明</vt:lpstr>
      <vt:lpstr>分支结构—if 语句流程1</vt:lpstr>
      <vt:lpstr>分支结构—if 语句举例1</vt:lpstr>
      <vt:lpstr>分支结构—if 语句流程2</vt:lpstr>
      <vt:lpstr>分支结构—if 语句举例2</vt:lpstr>
      <vt:lpstr>分支结构—if 语句举例3</vt:lpstr>
      <vt:lpstr>分支结构—if 语句流程3</vt:lpstr>
      <vt:lpstr>分支结构—if 语句举例4</vt:lpstr>
      <vt:lpstr>分支结构—if 语句举例5</vt:lpstr>
      <vt:lpstr>分支结构—if 语句举例6</vt:lpstr>
      <vt:lpstr>分支结构—case 语句语法</vt:lpstr>
      <vt:lpstr>分支结构—case 语句说明</vt:lpstr>
      <vt:lpstr>分支结构—case 语句流程</vt:lpstr>
      <vt:lpstr>分支结构—case 语句举例1</vt:lpstr>
      <vt:lpstr>分支结构—case 语句举例2</vt:lpstr>
      <vt:lpstr>分支结构—case 语句举例3</vt:lpstr>
      <vt:lpstr>分支结构—case 语句举例4</vt:lpstr>
      <vt:lpstr>流程控制——循环</vt:lpstr>
      <vt:lpstr>for循环（foreach型）语法</vt:lpstr>
      <vt:lpstr>for循环（foreach型）流程</vt:lpstr>
      <vt:lpstr>for循环（foreach型）举例1</vt:lpstr>
      <vt:lpstr>for循环（foreach型）举例2</vt:lpstr>
      <vt:lpstr>for循环（foreach型）举例3</vt:lpstr>
      <vt:lpstr>for循环（foreach型）举例4</vt:lpstr>
      <vt:lpstr>for循环（foreach型）举例5</vt:lpstr>
      <vt:lpstr>for循环（foreach型）举例6</vt:lpstr>
      <vt:lpstr>for循环（foreach型）举例7</vt:lpstr>
      <vt:lpstr>for循环（foreach型）举例8</vt:lpstr>
      <vt:lpstr>for循环（foreach型）举例9</vt:lpstr>
      <vt:lpstr>break 和 continue</vt:lpstr>
      <vt:lpstr>for循环（foreach型）举例10</vt:lpstr>
      <vt:lpstr>for循环（foreach型）举例11</vt:lpstr>
      <vt:lpstr>for循环（C语言型）语法</vt:lpstr>
      <vt:lpstr>for循环（C语言型）流程</vt:lpstr>
      <vt:lpstr>for循环（C语言型）举例1</vt:lpstr>
      <vt:lpstr>for循环（C语言型）举例2</vt:lpstr>
      <vt:lpstr>for循环（C语言型）举例3</vt:lpstr>
      <vt:lpstr>while 循环语句</vt:lpstr>
      <vt:lpstr>while 循环语句举例1</vt:lpstr>
      <vt:lpstr>while 循环语句举例2</vt:lpstr>
      <vt:lpstr>while 循环语句举例3</vt:lpstr>
      <vt:lpstr>while 循环语句举例4</vt:lpstr>
      <vt:lpstr>until 循环语句</vt:lpstr>
      <vt:lpstr>until 循环语句举例1</vt:lpstr>
      <vt:lpstr>until 循环语句举例2</vt:lpstr>
      <vt:lpstr>while/until/for 循环举例1</vt:lpstr>
      <vt:lpstr>while/until/for 循环举例2</vt:lpstr>
      <vt:lpstr>将循环结果通过管道 传递给其他命令处理（done |）</vt:lpstr>
      <vt:lpstr>后台执行循环（done &amp;）</vt:lpstr>
      <vt:lpstr>循环与菜单</vt:lpstr>
      <vt:lpstr>使用while循环实现菜单</vt:lpstr>
      <vt:lpstr>循环结构——select 语法</vt:lpstr>
      <vt:lpstr>循环结构——select 举例1</vt:lpstr>
      <vt:lpstr>循环结构——select 举例2</vt:lpstr>
      <vt:lpstr>循环结构——select 举例3</vt:lpstr>
      <vt:lpstr>位置参数和命令行参数处理</vt:lpstr>
      <vt:lpstr>参数处理概述</vt:lpstr>
      <vt:lpstr>位置参数的遍历（1）</vt:lpstr>
      <vt:lpstr>位置参数的遍历（2）</vt:lpstr>
      <vt:lpstr>位置参数的遍历（3）</vt:lpstr>
      <vt:lpstr>位置参数的遍历（4）</vt:lpstr>
      <vt:lpstr>位置参数的遍历（5）</vt:lpstr>
      <vt:lpstr>位置参数处理举例</vt:lpstr>
      <vt:lpstr>选项和参数</vt:lpstr>
      <vt:lpstr>处理选项和参数</vt:lpstr>
      <vt:lpstr>内置命令——getopts</vt:lpstr>
      <vt:lpstr>getopts的执行过程</vt:lpstr>
      <vt:lpstr>getopts的错误报告模式</vt:lpstr>
      <vt:lpstr>while循环与getopts处理</vt:lpstr>
      <vt:lpstr>getopts的注意事项</vt:lpstr>
      <vt:lpstr>getopts举例1</vt:lpstr>
      <vt:lpstr>getopts举例2</vt:lpstr>
      <vt:lpstr>getopts举例3</vt:lpstr>
      <vt:lpstr>getopts举例4</vt:lpstr>
      <vt:lpstr>本章内容要点</vt:lpstr>
      <vt:lpstr>函数</vt:lpstr>
      <vt:lpstr>Shell函数简介</vt:lpstr>
      <vt:lpstr>合理使用Shell函数</vt:lpstr>
      <vt:lpstr>函数的定义和调用</vt:lpstr>
      <vt:lpstr>函数的存储和显示</vt:lpstr>
      <vt:lpstr>函数的定义和调用举例1</vt:lpstr>
      <vt:lpstr>函数的定义和调用举例2</vt:lpstr>
      <vt:lpstr>参数与变量</vt:lpstr>
      <vt:lpstr>函数与位置参数举例1</vt:lpstr>
      <vt:lpstr>函数与位置参数举例2</vt:lpstr>
      <vt:lpstr>函数的结束与返回值</vt:lpstr>
      <vt:lpstr>函数的结束与返回值举例</vt:lpstr>
      <vt:lpstr>函数返回值（续）</vt:lpstr>
      <vt:lpstr>使用标准输出返回函数值 </vt:lpstr>
      <vt:lpstr>系统INIT 启动脚本的结构 ——/etc/rc.d/init.d/*</vt:lpstr>
      <vt:lpstr>Shell 脚本举例1</vt:lpstr>
      <vt:lpstr>Shell 脚本举例2</vt:lpstr>
      <vt:lpstr>本章实验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第10章    Shell脚本编程</dc:title>
  <dc:creator>osmond</dc:creator>
  <cp:lastModifiedBy>zheng wen</cp:lastModifiedBy>
  <cp:revision>1460</cp:revision>
  <dcterms:created xsi:type="dcterms:W3CDTF">2011-08-16T00:23:06Z</dcterms:created>
  <dcterms:modified xsi:type="dcterms:W3CDTF">2019-12-09T23:43:25Z</dcterms:modified>
</cp:coreProperties>
</file>